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slideLayouts/slideLayout25.xml" ContentType="application/vnd.openxmlformats-officedocument.presentationml.slideLayout+xml"/>
  <Override PartName="/ppt/theme/theme15.xml" ContentType="application/vnd.openxmlformats-officedocument.theme+xml"/>
  <Override PartName="/ppt/slideLayouts/slideLayout26.xml" ContentType="application/vnd.openxmlformats-officedocument.presentationml.slideLayout+xml"/>
  <Override PartName="/ppt/theme/theme16.xml" ContentType="application/vnd.openxmlformats-officedocument.theme+xml"/>
  <Override PartName="/ppt/slideLayouts/slideLayout27.xml" ContentType="application/vnd.openxmlformats-officedocument.presentationml.slideLayout+xml"/>
  <Override PartName="/ppt/theme/theme17.xml" ContentType="application/vnd.openxmlformats-officedocument.theme+xml"/>
  <Override PartName="/ppt/slideLayouts/slideLayout28.xml" ContentType="application/vnd.openxmlformats-officedocument.presentationml.slideLayout+xml"/>
  <Override PartName="/ppt/theme/theme18.xml" ContentType="application/vnd.openxmlformats-officedocument.theme+xml"/>
  <Override PartName="/ppt/slideLayouts/slideLayout29.xml" ContentType="application/vnd.openxmlformats-officedocument.presentationml.slideLayout+xml"/>
  <Override PartName="/ppt/theme/theme19.xml" ContentType="application/vnd.openxmlformats-officedocument.theme+xml"/>
  <Override PartName="/ppt/slideLayouts/slideLayout30.xml" ContentType="application/vnd.openxmlformats-officedocument.presentationml.slideLayout+xml"/>
  <Override PartName="/ppt/theme/theme20.xml" ContentType="application/vnd.openxmlformats-officedocument.theme+xml"/>
  <Override PartName="/ppt/slideLayouts/slideLayout31.xml" ContentType="application/vnd.openxmlformats-officedocument.presentationml.slideLayout+xml"/>
  <Override PartName="/ppt/theme/theme21.xml" ContentType="application/vnd.openxmlformats-officedocument.theme+xml"/>
  <Override PartName="/ppt/slideLayouts/slideLayout32.xml" ContentType="application/vnd.openxmlformats-officedocument.presentationml.slideLayout+xml"/>
  <Override PartName="/ppt/theme/theme22.xml" ContentType="application/vnd.openxmlformats-officedocument.theme+xml"/>
  <Override PartName="/ppt/slideLayouts/slideLayout33.xml" ContentType="application/vnd.openxmlformats-officedocument.presentationml.slideLayout+xml"/>
  <Override PartName="/ppt/theme/theme23.xml" ContentType="application/vnd.openxmlformats-officedocument.theme+xml"/>
  <Override PartName="/ppt/slideLayouts/slideLayout34.xml" ContentType="application/vnd.openxmlformats-officedocument.presentationml.slideLayout+xml"/>
  <Override PartName="/ppt/theme/theme24.xml" ContentType="application/vnd.openxmlformats-officedocument.theme+xml"/>
  <Override PartName="/ppt/slideLayouts/slideLayout35.xml" ContentType="application/vnd.openxmlformats-officedocument.presentationml.slideLayout+xml"/>
  <Override PartName="/ppt/theme/theme25.xml" ContentType="application/vnd.openxmlformats-officedocument.theme+xml"/>
  <Override PartName="/ppt/slideLayouts/slideLayout36.xml" ContentType="application/vnd.openxmlformats-officedocument.presentationml.slideLayout+xml"/>
  <Override PartName="/ppt/theme/theme26.xml" ContentType="application/vnd.openxmlformats-officedocument.theme+xml"/>
  <Override PartName="/ppt/slideLayouts/slideLayout37.xml" ContentType="application/vnd.openxmlformats-officedocument.presentationml.slideLayout+xml"/>
  <Override PartName="/ppt/theme/theme27.xml" ContentType="application/vnd.openxmlformats-officedocument.theme+xml"/>
  <Override PartName="/ppt/slideLayouts/slideLayout38.xml" ContentType="application/vnd.openxmlformats-officedocument.presentationml.slideLayout+xml"/>
  <Override PartName="/ppt/theme/theme28.xml" ContentType="application/vnd.openxmlformats-officedocument.theme+xml"/>
  <Override PartName="/ppt/slideLayouts/slideLayout39.xml" ContentType="application/vnd.openxmlformats-officedocument.presentationml.slideLayout+xml"/>
  <Override PartName="/ppt/theme/theme29.xml" ContentType="application/vnd.openxmlformats-officedocument.theme+xml"/>
  <Override PartName="/ppt/slideLayouts/slideLayout40.xml" ContentType="application/vnd.openxmlformats-officedocument.presentationml.slideLayout+xml"/>
  <Override PartName="/ppt/theme/theme30.xml" ContentType="application/vnd.openxmlformats-officedocument.theme+xml"/>
  <Override PartName="/ppt/slideLayouts/slideLayout41.xml" ContentType="application/vnd.openxmlformats-officedocument.presentationml.slideLayout+xml"/>
  <Override PartName="/ppt/theme/theme31.xml" ContentType="application/vnd.openxmlformats-officedocument.theme+xml"/>
  <Override PartName="/ppt/slideLayouts/slideLayout42.xml" ContentType="application/vnd.openxmlformats-officedocument.presentationml.slideLayout+xml"/>
  <Override PartName="/ppt/theme/theme32.xml" ContentType="application/vnd.openxmlformats-officedocument.theme+xml"/>
  <Override PartName="/ppt/slideLayouts/slideLayout43.xml" ContentType="application/vnd.openxmlformats-officedocument.presentationml.slideLayout+xml"/>
  <Override PartName="/ppt/theme/theme33.xml" ContentType="application/vnd.openxmlformats-officedocument.theme+xml"/>
  <Override PartName="/ppt/slideLayouts/slideLayout44.xml" ContentType="application/vnd.openxmlformats-officedocument.presentationml.slideLayout+xml"/>
  <Override PartName="/ppt/theme/theme34.xml" ContentType="application/vnd.openxmlformats-officedocument.theme+xml"/>
  <Override PartName="/ppt/slideLayouts/slideLayout45.xml" ContentType="application/vnd.openxmlformats-officedocument.presentationml.slideLayout+xml"/>
  <Override PartName="/ppt/theme/theme35.xml" ContentType="application/vnd.openxmlformats-officedocument.theme+xml"/>
  <Override PartName="/ppt/slideLayouts/slideLayout46.xml" ContentType="application/vnd.openxmlformats-officedocument.presentationml.slideLayout+xml"/>
  <Override PartName="/ppt/theme/theme36.xml" ContentType="application/vnd.openxmlformats-officedocument.theme+xml"/>
  <Override PartName="/ppt/slideLayouts/slideLayout47.xml" ContentType="application/vnd.openxmlformats-officedocument.presentationml.slideLayout+xml"/>
  <Override PartName="/ppt/theme/theme37.xml" ContentType="application/vnd.openxmlformats-officedocument.theme+xml"/>
  <Override PartName="/ppt/slideLayouts/slideLayout48.xml" ContentType="application/vnd.openxmlformats-officedocument.presentationml.slideLayout+xml"/>
  <Override PartName="/ppt/theme/theme38.xml" ContentType="application/vnd.openxmlformats-officedocument.theme+xml"/>
  <Override PartName="/ppt/slideLayouts/slideLayout49.xml" ContentType="application/vnd.openxmlformats-officedocument.presentationml.slideLayout+xml"/>
  <Override PartName="/ppt/theme/theme39.xml" ContentType="application/vnd.openxmlformats-officedocument.theme+xml"/>
  <Override PartName="/ppt/slideLayouts/slideLayout50.xml" ContentType="application/vnd.openxmlformats-officedocument.presentationml.slideLayout+xml"/>
  <Override PartName="/ppt/theme/theme40.xml" ContentType="application/vnd.openxmlformats-officedocument.theme+xml"/>
  <Override PartName="/ppt/slideLayouts/slideLayout51.xml" ContentType="application/vnd.openxmlformats-officedocument.presentationml.slideLayout+xml"/>
  <Override PartName="/ppt/theme/theme41.xml" ContentType="application/vnd.openxmlformats-officedocument.theme+xml"/>
  <Override PartName="/ppt/slideLayouts/slideLayout52.xml" ContentType="application/vnd.openxmlformats-officedocument.presentationml.slideLayout+xml"/>
  <Override PartName="/ppt/theme/theme42.xml" ContentType="application/vnd.openxmlformats-officedocument.theme+xml"/>
  <Override PartName="/ppt/slideLayouts/slideLayout53.xml" ContentType="application/vnd.openxmlformats-officedocument.presentationml.slideLayout+xml"/>
  <Override PartName="/ppt/theme/theme43.xml" ContentType="application/vnd.openxmlformats-officedocument.theme+xml"/>
  <Override PartName="/ppt/slideLayouts/slideLayout54.xml" ContentType="application/vnd.openxmlformats-officedocument.presentationml.slideLayout+xml"/>
  <Override PartName="/ppt/theme/theme44.xml" ContentType="application/vnd.openxmlformats-officedocument.theme+xml"/>
  <Override PartName="/ppt/slideLayouts/slideLayout55.xml" ContentType="application/vnd.openxmlformats-officedocument.presentationml.slideLayout+xml"/>
  <Override PartName="/ppt/theme/theme45.xml" ContentType="application/vnd.openxmlformats-officedocument.theme+xml"/>
  <Override PartName="/ppt/slideLayouts/slideLayout56.xml" ContentType="application/vnd.openxmlformats-officedocument.presentationml.slideLayout+xml"/>
  <Override PartName="/ppt/theme/theme46.xml" ContentType="application/vnd.openxmlformats-officedocument.theme+xml"/>
  <Override PartName="/ppt/slideLayouts/slideLayout57.xml" ContentType="application/vnd.openxmlformats-officedocument.presentationml.slideLayout+xml"/>
  <Override PartName="/ppt/theme/theme47.xml" ContentType="application/vnd.openxmlformats-officedocument.theme+xml"/>
  <Override PartName="/ppt/slideLayouts/slideLayout58.xml" ContentType="application/vnd.openxmlformats-officedocument.presentationml.slideLayout+xml"/>
  <Override PartName="/ppt/theme/theme48.xml" ContentType="application/vnd.openxmlformats-officedocument.theme+xml"/>
  <Override PartName="/ppt/slideLayouts/slideLayout59.xml" ContentType="application/vnd.openxmlformats-officedocument.presentationml.slideLayout+xml"/>
  <Override PartName="/ppt/theme/theme49.xml" ContentType="application/vnd.openxmlformats-officedocument.theme+xml"/>
  <Override PartName="/ppt/slideLayouts/slideLayout60.xml" ContentType="application/vnd.openxmlformats-officedocument.presentationml.slideLayout+xml"/>
  <Override PartName="/ppt/theme/theme50.xml" ContentType="application/vnd.openxmlformats-officedocument.theme+xml"/>
  <Override PartName="/ppt/slideLayouts/slideLayout61.xml" ContentType="application/vnd.openxmlformats-officedocument.presentationml.slideLayout+xml"/>
  <Override PartName="/ppt/theme/theme51.xml" ContentType="application/vnd.openxmlformats-officedocument.theme+xml"/>
  <Override PartName="/ppt/slideLayouts/slideLayout62.xml" ContentType="application/vnd.openxmlformats-officedocument.presentationml.slideLayout+xml"/>
  <Override PartName="/ppt/theme/theme52.xml" ContentType="application/vnd.openxmlformats-officedocument.theme+xml"/>
  <Override PartName="/ppt/slideLayouts/slideLayout63.xml" ContentType="application/vnd.openxmlformats-officedocument.presentationml.slideLayout+xml"/>
  <Override PartName="/ppt/theme/theme53.xml" ContentType="application/vnd.openxmlformats-officedocument.theme+xml"/>
  <Override PartName="/ppt/slideLayouts/slideLayout64.xml" ContentType="application/vnd.openxmlformats-officedocument.presentationml.slideLayout+xml"/>
  <Override PartName="/ppt/theme/theme54.xml" ContentType="application/vnd.openxmlformats-officedocument.theme+xml"/>
  <Override PartName="/ppt/slideLayouts/slideLayout65.xml" ContentType="application/vnd.openxmlformats-officedocument.presentationml.slideLayout+xml"/>
  <Override PartName="/ppt/theme/theme55.xml" ContentType="application/vnd.openxmlformats-officedocument.theme+xml"/>
  <Override PartName="/ppt/slideLayouts/slideLayout66.xml" ContentType="application/vnd.openxmlformats-officedocument.presentationml.slideLayout+xml"/>
  <Override PartName="/ppt/theme/theme56.xml" ContentType="application/vnd.openxmlformats-officedocument.theme+xml"/>
  <Override PartName="/ppt/slideLayouts/slideLayout67.xml" ContentType="application/vnd.openxmlformats-officedocument.presentationml.slideLayout+xml"/>
  <Override PartName="/ppt/theme/theme57.xml" ContentType="application/vnd.openxmlformats-officedocument.theme+xml"/>
  <Override PartName="/ppt/slideLayouts/slideLayout68.xml" ContentType="application/vnd.openxmlformats-officedocument.presentationml.slideLayout+xml"/>
  <Override PartName="/ppt/theme/theme58.xml" ContentType="application/vnd.openxmlformats-officedocument.theme+xml"/>
  <Override PartName="/ppt/slideLayouts/slideLayout69.xml" ContentType="application/vnd.openxmlformats-officedocument.presentationml.slideLayout+xml"/>
  <Override PartName="/ppt/theme/theme59.xml" ContentType="application/vnd.openxmlformats-officedocument.theme+xml"/>
  <Override PartName="/ppt/slideLayouts/slideLayout70.xml" ContentType="application/vnd.openxmlformats-officedocument.presentationml.slideLayout+xml"/>
  <Override PartName="/ppt/theme/theme60.xml" ContentType="application/vnd.openxmlformats-officedocument.theme+xml"/>
  <Override PartName="/ppt/slideLayouts/slideLayout71.xml" ContentType="application/vnd.openxmlformats-officedocument.presentationml.slideLayout+xml"/>
  <Override PartName="/ppt/theme/theme61.xml" ContentType="application/vnd.openxmlformats-officedocument.theme+xml"/>
  <Override PartName="/ppt/slideLayouts/slideLayout72.xml" ContentType="application/vnd.openxmlformats-officedocument.presentationml.slideLayout+xml"/>
  <Override PartName="/ppt/theme/theme62.xml" ContentType="application/vnd.openxmlformats-officedocument.theme+xml"/>
  <Override PartName="/ppt/slideLayouts/slideLayout73.xml" ContentType="application/vnd.openxmlformats-officedocument.presentationml.slideLayout+xml"/>
  <Override PartName="/ppt/theme/theme63.xml" ContentType="application/vnd.openxmlformats-officedocument.theme+xml"/>
  <Override PartName="/ppt/slideLayouts/slideLayout74.xml" ContentType="application/vnd.openxmlformats-officedocument.presentationml.slideLayout+xml"/>
  <Override PartName="/ppt/theme/theme64.xml" ContentType="application/vnd.openxmlformats-officedocument.theme+xml"/>
  <Override PartName="/ppt/slideLayouts/slideLayout75.xml" ContentType="application/vnd.openxmlformats-officedocument.presentationml.slideLayout+xml"/>
  <Override PartName="/ppt/theme/theme65.xml" ContentType="application/vnd.openxmlformats-officedocument.theme+xml"/>
  <Override PartName="/ppt/slideLayouts/slideLayout76.xml" ContentType="application/vnd.openxmlformats-officedocument.presentationml.slideLayout+xml"/>
  <Override PartName="/ppt/theme/theme66.xml" ContentType="application/vnd.openxmlformats-officedocument.theme+xml"/>
  <Override PartName="/ppt/slideLayouts/slideLayout77.xml" ContentType="application/vnd.openxmlformats-officedocument.presentationml.slideLayout+xml"/>
  <Override PartName="/ppt/theme/theme67.xml" ContentType="application/vnd.openxmlformats-officedocument.theme+xml"/>
  <Override PartName="/ppt/theme/theme6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64" r:id="rId4"/>
    <p:sldMasterId id="2147483666" r:id="rId5"/>
    <p:sldMasterId id="2147483668" r:id="rId6"/>
    <p:sldMasterId id="2147483670" r:id="rId7"/>
    <p:sldMasterId id="2147483672" r:id="rId8"/>
    <p:sldMasterId id="2147483674" r:id="rId9"/>
    <p:sldMasterId id="2147483676" r:id="rId10"/>
    <p:sldMasterId id="2147483678" r:id="rId11"/>
    <p:sldMasterId id="2147483680" r:id="rId12"/>
    <p:sldMasterId id="2147483682" r:id="rId13"/>
    <p:sldMasterId id="2147483684" r:id="rId14"/>
    <p:sldMasterId id="2147483686" r:id="rId15"/>
    <p:sldMasterId id="2147483688" r:id="rId16"/>
    <p:sldMasterId id="2147483690" r:id="rId17"/>
    <p:sldMasterId id="2147483692" r:id="rId18"/>
    <p:sldMasterId id="2147483694" r:id="rId19"/>
    <p:sldMasterId id="2147483696" r:id="rId20"/>
    <p:sldMasterId id="2147483698" r:id="rId21"/>
    <p:sldMasterId id="2147483700" r:id="rId22"/>
    <p:sldMasterId id="2147483702" r:id="rId23"/>
    <p:sldMasterId id="2147483704" r:id="rId24"/>
    <p:sldMasterId id="2147483706" r:id="rId25"/>
    <p:sldMasterId id="2147483708" r:id="rId26"/>
    <p:sldMasterId id="2147483710" r:id="rId27"/>
    <p:sldMasterId id="2147483712" r:id="rId28"/>
    <p:sldMasterId id="2147483714" r:id="rId29"/>
    <p:sldMasterId id="2147483716" r:id="rId30"/>
    <p:sldMasterId id="2147483718" r:id="rId31"/>
    <p:sldMasterId id="2147483722" r:id="rId32"/>
    <p:sldMasterId id="2147483724" r:id="rId33"/>
    <p:sldMasterId id="2147483726" r:id="rId34"/>
    <p:sldMasterId id="2147483728" r:id="rId35"/>
    <p:sldMasterId id="2147483730" r:id="rId36"/>
    <p:sldMasterId id="2147483732" r:id="rId37"/>
    <p:sldMasterId id="2147483734" r:id="rId38"/>
    <p:sldMasterId id="2147483736" r:id="rId39"/>
    <p:sldMasterId id="2147483738" r:id="rId40"/>
    <p:sldMasterId id="2147483740" r:id="rId41"/>
    <p:sldMasterId id="2147483742" r:id="rId42"/>
    <p:sldMasterId id="2147483744" r:id="rId43"/>
    <p:sldMasterId id="2147483746" r:id="rId44"/>
    <p:sldMasterId id="2147483748" r:id="rId45"/>
    <p:sldMasterId id="2147483750" r:id="rId46"/>
    <p:sldMasterId id="2147483752" r:id="rId47"/>
    <p:sldMasterId id="2147483754" r:id="rId48"/>
    <p:sldMasterId id="2147483756" r:id="rId49"/>
    <p:sldMasterId id="2147483758" r:id="rId50"/>
    <p:sldMasterId id="2147483760" r:id="rId51"/>
    <p:sldMasterId id="2147483762" r:id="rId52"/>
    <p:sldMasterId id="2147483764" r:id="rId53"/>
    <p:sldMasterId id="2147483766" r:id="rId54"/>
    <p:sldMasterId id="2147483768" r:id="rId55"/>
    <p:sldMasterId id="2147483770" r:id="rId56"/>
    <p:sldMasterId id="2147483772" r:id="rId57"/>
    <p:sldMasterId id="2147483774" r:id="rId58"/>
    <p:sldMasterId id="2147483776" r:id="rId59"/>
    <p:sldMasterId id="2147483778" r:id="rId60"/>
    <p:sldMasterId id="2147483780" r:id="rId61"/>
    <p:sldMasterId id="2147483782" r:id="rId62"/>
    <p:sldMasterId id="2147483784" r:id="rId63"/>
    <p:sldMasterId id="2147483786" r:id="rId64"/>
    <p:sldMasterId id="2147483788" r:id="rId65"/>
    <p:sldMasterId id="2147483790" r:id="rId66"/>
    <p:sldMasterId id="2147483794" r:id="rId67"/>
  </p:sldMasterIdLst>
  <p:notesMasterIdLst>
    <p:notesMasterId r:id="rId170"/>
  </p:notesMasterIdLst>
  <p:sldIdLst>
    <p:sldId id="499" r:id="rId68"/>
    <p:sldId id="269" r:id="rId69"/>
    <p:sldId id="270" r:id="rId70"/>
    <p:sldId id="315" r:id="rId71"/>
    <p:sldId id="402" r:id="rId72"/>
    <p:sldId id="491" r:id="rId73"/>
    <p:sldId id="268" r:id="rId74"/>
    <p:sldId id="419" r:id="rId75"/>
    <p:sldId id="323" r:id="rId76"/>
    <p:sldId id="492" r:id="rId77"/>
    <p:sldId id="493" r:id="rId78"/>
    <p:sldId id="400" r:id="rId79"/>
    <p:sldId id="420" r:id="rId80"/>
    <p:sldId id="401" r:id="rId81"/>
    <p:sldId id="403" r:id="rId82"/>
    <p:sldId id="398" r:id="rId83"/>
    <p:sldId id="415" r:id="rId84"/>
    <p:sldId id="258" r:id="rId85"/>
    <p:sldId id="278" r:id="rId86"/>
    <p:sldId id="388" r:id="rId87"/>
    <p:sldId id="259" r:id="rId88"/>
    <p:sldId id="329" r:id="rId89"/>
    <p:sldId id="421" r:id="rId90"/>
    <p:sldId id="404" r:id="rId91"/>
    <p:sldId id="405" r:id="rId92"/>
    <p:sldId id="327" r:id="rId93"/>
    <p:sldId id="331" r:id="rId94"/>
    <p:sldId id="328" r:id="rId95"/>
    <p:sldId id="407" r:id="rId96"/>
    <p:sldId id="333" r:id="rId97"/>
    <p:sldId id="334" r:id="rId98"/>
    <p:sldId id="422" r:id="rId99"/>
    <p:sldId id="423" r:id="rId100"/>
    <p:sldId id="424" r:id="rId101"/>
    <p:sldId id="425" r:id="rId102"/>
    <p:sldId id="426" r:id="rId103"/>
    <p:sldId id="427" r:id="rId104"/>
    <p:sldId id="428" r:id="rId105"/>
    <p:sldId id="429" r:id="rId106"/>
    <p:sldId id="430" r:id="rId107"/>
    <p:sldId id="431" r:id="rId108"/>
    <p:sldId id="432" r:id="rId109"/>
    <p:sldId id="433" r:id="rId110"/>
    <p:sldId id="434" r:id="rId111"/>
    <p:sldId id="435" r:id="rId112"/>
    <p:sldId id="436" r:id="rId113"/>
    <p:sldId id="437" r:id="rId114"/>
    <p:sldId id="438" r:id="rId115"/>
    <p:sldId id="439" r:id="rId116"/>
    <p:sldId id="440" r:id="rId117"/>
    <p:sldId id="441" r:id="rId118"/>
    <p:sldId id="442" r:id="rId119"/>
    <p:sldId id="443" r:id="rId120"/>
    <p:sldId id="444" r:id="rId121"/>
    <p:sldId id="445" r:id="rId122"/>
    <p:sldId id="446" r:id="rId123"/>
    <p:sldId id="447" r:id="rId124"/>
    <p:sldId id="448" r:id="rId125"/>
    <p:sldId id="449" r:id="rId126"/>
    <p:sldId id="450" r:id="rId127"/>
    <p:sldId id="451" r:id="rId128"/>
    <p:sldId id="494" r:id="rId129"/>
    <p:sldId id="454" r:id="rId130"/>
    <p:sldId id="455" r:id="rId131"/>
    <p:sldId id="495" r:id="rId132"/>
    <p:sldId id="496" r:id="rId133"/>
    <p:sldId id="497" r:id="rId134"/>
    <p:sldId id="498" r:id="rId135"/>
    <p:sldId id="456" r:id="rId136"/>
    <p:sldId id="457" r:id="rId137"/>
    <p:sldId id="458" r:id="rId138"/>
    <p:sldId id="459" r:id="rId139"/>
    <p:sldId id="460" r:id="rId140"/>
    <p:sldId id="461" r:id="rId141"/>
    <p:sldId id="462" r:id="rId142"/>
    <p:sldId id="463" r:id="rId143"/>
    <p:sldId id="464" r:id="rId144"/>
    <p:sldId id="465" r:id="rId145"/>
    <p:sldId id="466" r:id="rId146"/>
    <p:sldId id="467" r:id="rId147"/>
    <p:sldId id="468" r:id="rId148"/>
    <p:sldId id="469" r:id="rId149"/>
    <p:sldId id="470" r:id="rId150"/>
    <p:sldId id="471" r:id="rId151"/>
    <p:sldId id="472" r:id="rId152"/>
    <p:sldId id="473" r:id="rId153"/>
    <p:sldId id="474" r:id="rId154"/>
    <p:sldId id="475" r:id="rId155"/>
    <p:sldId id="476" r:id="rId156"/>
    <p:sldId id="477" r:id="rId157"/>
    <p:sldId id="478" r:id="rId158"/>
    <p:sldId id="479" r:id="rId159"/>
    <p:sldId id="480" r:id="rId160"/>
    <p:sldId id="481" r:id="rId161"/>
    <p:sldId id="490" r:id="rId162"/>
    <p:sldId id="482" r:id="rId163"/>
    <p:sldId id="483" r:id="rId164"/>
    <p:sldId id="484" r:id="rId165"/>
    <p:sldId id="485" r:id="rId166"/>
    <p:sldId id="486" r:id="rId167"/>
    <p:sldId id="487" r:id="rId168"/>
    <p:sldId id="489" r:id="rId1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5105"/>
    <a:srgbClr val="FCA4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97" autoAdjust="0"/>
    <p:restoredTop sz="94660"/>
  </p:normalViewPr>
  <p:slideViewPr>
    <p:cSldViewPr snapToGrid="0">
      <p:cViewPr varScale="1">
        <p:scale>
          <a:sx n="72" d="100"/>
          <a:sy n="72" d="100"/>
        </p:scale>
        <p:origin x="58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0.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Master" Target="slideMasters/slideMaster63.xml"/><Relationship Id="rId84" Type="http://schemas.openxmlformats.org/officeDocument/2006/relationships/slide" Target="slides/slide17.xml"/><Relationship Id="rId138" Type="http://schemas.openxmlformats.org/officeDocument/2006/relationships/slide" Target="slides/slide71.xml"/><Relationship Id="rId159" Type="http://schemas.openxmlformats.org/officeDocument/2006/relationships/slide" Target="slides/slide92.xml"/><Relationship Id="rId170" Type="http://schemas.openxmlformats.org/officeDocument/2006/relationships/notesMaster" Target="notesMasters/notesMaster1.xml"/><Relationship Id="rId107" Type="http://schemas.openxmlformats.org/officeDocument/2006/relationships/slide" Target="slides/slide4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 Target="slides/slide7.xml"/><Relationship Id="rId128" Type="http://schemas.openxmlformats.org/officeDocument/2006/relationships/slide" Target="slides/slide61.xml"/><Relationship Id="rId149" Type="http://schemas.openxmlformats.org/officeDocument/2006/relationships/slide" Target="slides/slide82.xml"/><Relationship Id="rId5" Type="http://schemas.openxmlformats.org/officeDocument/2006/relationships/slideMaster" Target="slideMasters/slideMaster5.xml"/><Relationship Id="rId95" Type="http://schemas.openxmlformats.org/officeDocument/2006/relationships/slide" Target="slides/slide28.xml"/><Relationship Id="rId160" Type="http://schemas.openxmlformats.org/officeDocument/2006/relationships/slide" Target="slides/slide93.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Master" Target="slideMasters/slideMaster64.xml"/><Relationship Id="rId118" Type="http://schemas.openxmlformats.org/officeDocument/2006/relationships/slide" Target="slides/slide51.xml"/><Relationship Id="rId139" Type="http://schemas.openxmlformats.org/officeDocument/2006/relationships/slide" Target="slides/slide72.xml"/><Relationship Id="rId85" Type="http://schemas.openxmlformats.org/officeDocument/2006/relationships/slide" Target="slides/slide18.xml"/><Relationship Id="rId150" Type="http://schemas.openxmlformats.org/officeDocument/2006/relationships/slide" Target="slides/slide83.xml"/><Relationship Id="rId171" Type="http://schemas.openxmlformats.org/officeDocument/2006/relationships/presProps" Target="presProps.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41.xml"/><Relationship Id="rId129" Type="http://schemas.openxmlformats.org/officeDocument/2006/relationships/slide" Target="slides/slide62.xml"/><Relationship Id="rId54" Type="http://schemas.openxmlformats.org/officeDocument/2006/relationships/slideMaster" Target="slideMasters/slideMaster54.xml"/><Relationship Id="rId75" Type="http://schemas.openxmlformats.org/officeDocument/2006/relationships/slide" Target="slides/slide8.xml"/><Relationship Id="rId96" Type="http://schemas.openxmlformats.org/officeDocument/2006/relationships/slide" Target="slides/slide29.xml"/><Relationship Id="rId140" Type="http://schemas.openxmlformats.org/officeDocument/2006/relationships/slide" Target="slides/slide73.xml"/><Relationship Id="rId161"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47.xml"/><Relationship Id="rId119" Type="http://schemas.openxmlformats.org/officeDocument/2006/relationships/slide" Target="slides/slide52.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81" Type="http://schemas.openxmlformats.org/officeDocument/2006/relationships/slide" Target="slides/slide14.xml"/><Relationship Id="rId86" Type="http://schemas.openxmlformats.org/officeDocument/2006/relationships/slide" Target="slides/slide19.xml"/><Relationship Id="rId130" Type="http://schemas.openxmlformats.org/officeDocument/2006/relationships/slide" Target="slides/slide63.xml"/><Relationship Id="rId135" Type="http://schemas.openxmlformats.org/officeDocument/2006/relationships/slide" Target="slides/slide68.xml"/><Relationship Id="rId151" Type="http://schemas.openxmlformats.org/officeDocument/2006/relationships/slide" Target="slides/slide84.xml"/><Relationship Id="rId156" Type="http://schemas.openxmlformats.org/officeDocument/2006/relationships/slide" Target="slides/slide89.xml"/><Relationship Id="rId172"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42.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9.xml"/><Relationship Id="rId97" Type="http://schemas.openxmlformats.org/officeDocument/2006/relationships/slide" Target="slides/slide30.xml"/><Relationship Id="rId104" Type="http://schemas.openxmlformats.org/officeDocument/2006/relationships/slide" Target="slides/slide37.xml"/><Relationship Id="rId120" Type="http://schemas.openxmlformats.org/officeDocument/2006/relationships/slide" Target="slides/slide53.xml"/><Relationship Id="rId125" Type="http://schemas.openxmlformats.org/officeDocument/2006/relationships/slide" Target="slides/slide58.xml"/><Relationship Id="rId141" Type="http://schemas.openxmlformats.org/officeDocument/2006/relationships/slide" Target="slides/slide74.xml"/><Relationship Id="rId146" Type="http://schemas.openxmlformats.org/officeDocument/2006/relationships/slide" Target="slides/slide79.xml"/><Relationship Id="rId167" Type="http://schemas.openxmlformats.org/officeDocument/2006/relationships/slide" Target="slides/slide100.xml"/><Relationship Id="rId7" Type="http://schemas.openxmlformats.org/officeDocument/2006/relationships/slideMaster" Target="slideMasters/slideMaster7.xml"/><Relationship Id="rId71" Type="http://schemas.openxmlformats.org/officeDocument/2006/relationships/slide" Target="slides/slide4.xml"/><Relationship Id="rId92" Type="http://schemas.openxmlformats.org/officeDocument/2006/relationships/slide" Target="slides/slide25.xml"/><Relationship Id="rId162" Type="http://schemas.openxmlformats.org/officeDocument/2006/relationships/slide" Target="slides/slide9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 Target="slides/slide20.xml"/><Relationship Id="rId110" Type="http://schemas.openxmlformats.org/officeDocument/2006/relationships/slide" Target="slides/slide43.xml"/><Relationship Id="rId115" Type="http://schemas.openxmlformats.org/officeDocument/2006/relationships/slide" Target="slides/slide48.xml"/><Relationship Id="rId131" Type="http://schemas.openxmlformats.org/officeDocument/2006/relationships/slide" Target="slides/slide64.xml"/><Relationship Id="rId136" Type="http://schemas.openxmlformats.org/officeDocument/2006/relationships/slide" Target="slides/slide69.xml"/><Relationship Id="rId157" Type="http://schemas.openxmlformats.org/officeDocument/2006/relationships/slide" Target="slides/slide90.xml"/><Relationship Id="rId61" Type="http://schemas.openxmlformats.org/officeDocument/2006/relationships/slideMaster" Target="slideMasters/slideMaster61.xml"/><Relationship Id="rId82" Type="http://schemas.openxmlformats.org/officeDocument/2006/relationships/slide" Target="slides/slide15.xml"/><Relationship Id="rId152" Type="http://schemas.openxmlformats.org/officeDocument/2006/relationships/slide" Target="slides/slide85.xml"/><Relationship Id="rId173"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0.xml"/><Relationship Id="rId100" Type="http://schemas.openxmlformats.org/officeDocument/2006/relationships/slide" Target="slides/slide33.xml"/><Relationship Id="rId105" Type="http://schemas.openxmlformats.org/officeDocument/2006/relationships/slide" Target="slides/slide38.xml"/><Relationship Id="rId126" Type="http://schemas.openxmlformats.org/officeDocument/2006/relationships/slide" Target="slides/slide59.xml"/><Relationship Id="rId147" Type="http://schemas.openxmlformats.org/officeDocument/2006/relationships/slide" Target="slides/slide80.xml"/><Relationship Id="rId168" Type="http://schemas.openxmlformats.org/officeDocument/2006/relationships/slide" Target="slides/slide10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5.xml"/><Relationship Id="rId93" Type="http://schemas.openxmlformats.org/officeDocument/2006/relationships/slide" Target="slides/slide26.xml"/><Relationship Id="rId98" Type="http://schemas.openxmlformats.org/officeDocument/2006/relationships/slide" Target="slides/slide31.xml"/><Relationship Id="rId121" Type="http://schemas.openxmlformats.org/officeDocument/2006/relationships/slide" Target="slides/slide54.xml"/><Relationship Id="rId142" Type="http://schemas.openxmlformats.org/officeDocument/2006/relationships/slide" Target="slides/slide75.xml"/><Relationship Id="rId163" Type="http://schemas.openxmlformats.org/officeDocument/2006/relationships/slide" Target="slides/slide96.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Master" Target="slideMasters/slideMaster67.xml"/><Relationship Id="rId116" Type="http://schemas.openxmlformats.org/officeDocument/2006/relationships/slide" Target="slides/slide49.xml"/><Relationship Id="rId137" Type="http://schemas.openxmlformats.org/officeDocument/2006/relationships/slide" Target="slides/slide70.xml"/><Relationship Id="rId158" Type="http://schemas.openxmlformats.org/officeDocument/2006/relationships/slide" Target="slides/slide9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 Target="slides/slide16.xml"/><Relationship Id="rId88" Type="http://schemas.openxmlformats.org/officeDocument/2006/relationships/slide" Target="slides/slide21.xml"/><Relationship Id="rId111" Type="http://schemas.openxmlformats.org/officeDocument/2006/relationships/slide" Target="slides/slide44.xml"/><Relationship Id="rId132" Type="http://schemas.openxmlformats.org/officeDocument/2006/relationships/slide" Target="slides/slide65.xml"/><Relationship Id="rId153" Type="http://schemas.openxmlformats.org/officeDocument/2006/relationships/slide" Target="slides/slide86.xml"/><Relationship Id="rId174"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39.xml"/><Relationship Id="rId127" Type="http://schemas.openxmlformats.org/officeDocument/2006/relationships/slide" Target="slides/slide6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6.xml"/><Relationship Id="rId78" Type="http://schemas.openxmlformats.org/officeDocument/2006/relationships/slide" Target="slides/slide11.xml"/><Relationship Id="rId94" Type="http://schemas.openxmlformats.org/officeDocument/2006/relationships/slide" Target="slides/slide27.xml"/><Relationship Id="rId99" Type="http://schemas.openxmlformats.org/officeDocument/2006/relationships/slide" Target="slides/slide32.xml"/><Relationship Id="rId101" Type="http://schemas.openxmlformats.org/officeDocument/2006/relationships/slide" Target="slides/slide34.xml"/><Relationship Id="rId122" Type="http://schemas.openxmlformats.org/officeDocument/2006/relationships/slide" Target="slides/slide55.xml"/><Relationship Id="rId143" Type="http://schemas.openxmlformats.org/officeDocument/2006/relationships/slide" Target="slides/slide76.xml"/><Relationship Id="rId148" Type="http://schemas.openxmlformats.org/officeDocument/2006/relationships/slide" Target="slides/slide81.xml"/><Relationship Id="rId164" Type="http://schemas.openxmlformats.org/officeDocument/2006/relationships/slide" Target="slides/slide97.xml"/><Relationship Id="rId169" Type="http://schemas.openxmlformats.org/officeDocument/2006/relationships/slide" Target="slides/slide102.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 Target="slides/slide1.xml"/><Relationship Id="rId89" Type="http://schemas.openxmlformats.org/officeDocument/2006/relationships/slide" Target="slides/slide22.xml"/><Relationship Id="rId112" Type="http://schemas.openxmlformats.org/officeDocument/2006/relationships/slide" Target="slides/slide45.xml"/><Relationship Id="rId133" Type="http://schemas.openxmlformats.org/officeDocument/2006/relationships/slide" Target="slides/slide66.xml"/><Relationship Id="rId154" Type="http://schemas.openxmlformats.org/officeDocument/2006/relationships/slide" Target="slides/slide87.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12.xml"/><Relationship Id="rId102" Type="http://schemas.openxmlformats.org/officeDocument/2006/relationships/slide" Target="slides/slide35.xml"/><Relationship Id="rId123" Type="http://schemas.openxmlformats.org/officeDocument/2006/relationships/slide" Target="slides/slide56.xml"/><Relationship Id="rId144" Type="http://schemas.openxmlformats.org/officeDocument/2006/relationships/slide" Target="slides/slide77.xml"/><Relationship Id="rId90" Type="http://schemas.openxmlformats.org/officeDocument/2006/relationships/slide" Target="slides/slide23.xml"/><Relationship Id="rId165" Type="http://schemas.openxmlformats.org/officeDocument/2006/relationships/slide" Target="slides/slide98.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2.xml"/><Relationship Id="rId113" Type="http://schemas.openxmlformats.org/officeDocument/2006/relationships/slide" Target="slides/slide46.xml"/><Relationship Id="rId134" Type="http://schemas.openxmlformats.org/officeDocument/2006/relationships/slide" Target="slides/slide67.xml"/><Relationship Id="rId80" Type="http://schemas.openxmlformats.org/officeDocument/2006/relationships/slide" Target="slides/slide13.xml"/><Relationship Id="rId155" Type="http://schemas.openxmlformats.org/officeDocument/2006/relationships/slide" Target="slides/slide88.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36.xml"/><Relationship Id="rId124" Type="http://schemas.openxmlformats.org/officeDocument/2006/relationships/slide" Target="slides/slide57.xml"/><Relationship Id="rId70" Type="http://schemas.openxmlformats.org/officeDocument/2006/relationships/slide" Target="slides/slide3.xml"/><Relationship Id="rId91" Type="http://schemas.openxmlformats.org/officeDocument/2006/relationships/slide" Target="slides/slide24.xml"/><Relationship Id="rId145" Type="http://schemas.openxmlformats.org/officeDocument/2006/relationships/slide" Target="slides/slide78.xml"/><Relationship Id="rId166" Type="http://schemas.openxmlformats.org/officeDocument/2006/relationships/slide" Target="slides/slide9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0"/>
          <c:dPt>
            <c:idx val="0"/>
            <c:bubble3D val="0"/>
            <c:spPr>
              <a:solidFill>
                <a:schemeClr val="accent1"/>
              </a:solidFill>
              <a:ln w="19050">
                <a:solidFill>
                  <a:schemeClr val="lt1"/>
                </a:solidFill>
              </a:ln>
              <a:effectLst/>
            </c:spPr>
            <c:extLst>
              <c:ext xmlns:c16="http://schemas.microsoft.com/office/drawing/2014/chart" uri="{C3380CC4-5D6E-409C-BE32-E72D297353CC}">
                <c16:uniqueId val="{00000002-C4C5-434A-A880-A9C48B7251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C4C5-434A-A880-A9C48B7251E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C4C5-434A-A880-A9C48B7251E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CDA-423E-9746-4859545AA08E}"/>
              </c:ext>
            </c:extLst>
          </c:dPt>
          <c:dLbls>
            <c:dLbl>
              <c:idx val="0"/>
              <c:layout>
                <c:manualLayout>
                  <c:x val="-0.18113369308723637"/>
                  <c:y val="-4.6723332719242928E-2"/>
                </c:manualLayout>
              </c:layout>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096342792538642E-2"/>
                      <c:h val="0.10338911800901571"/>
                    </c:manualLayout>
                  </c15:layout>
                </c:ext>
                <c:ext xmlns:c16="http://schemas.microsoft.com/office/drawing/2014/chart" uri="{C3380CC4-5D6E-409C-BE32-E72D297353CC}">
                  <c16:uniqueId val="{00000002-C4C5-434A-A880-A9C48B7251EC}"/>
                </c:ext>
              </c:extLst>
            </c:dLbl>
            <c:dLbl>
              <c:idx val="1"/>
              <c:layout>
                <c:manualLayout>
                  <c:x val="0.13261533457640215"/>
                  <c:y val="0.12549644400014121"/>
                </c:manualLayout>
              </c:layout>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6282101861767083E-2"/>
                      <c:h val="0.13473249244521429"/>
                    </c:manualLayout>
                  </c15:layout>
                </c:ext>
                <c:ext xmlns:c16="http://schemas.microsoft.com/office/drawing/2014/chart" uri="{C3380CC4-5D6E-409C-BE32-E72D297353CC}">
                  <c16:uniqueId val="{00000001-C4C5-434A-A880-A9C48B7251EC}"/>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4C5-434A-A880-A9C48B7251EC}"/>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3"/>
                <c:pt idx="0">
                  <c:v>TMDV</c:v>
                </c:pt>
                <c:pt idx="1">
                  <c:v>SX-CN&amp;XD</c:v>
                </c:pt>
                <c:pt idx="2">
                  <c:v>Nông Lâm Thủy Sản</c:v>
                </c:pt>
              </c:strCache>
            </c:strRef>
          </c:cat>
          <c:val>
            <c:numRef>
              <c:f>Sheet1!$B$2:$B$5</c:f>
              <c:numCache>
                <c:formatCode>0%</c:formatCode>
                <c:ptCount val="4"/>
                <c:pt idx="0">
                  <c:v>0.67</c:v>
                </c:pt>
                <c:pt idx="1">
                  <c:v>0.32</c:v>
                </c:pt>
                <c:pt idx="2">
                  <c:v>0.01</c:v>
                </c:pt>
              </c:numCache>
            </c:numRef>
          </c:val>
          <c:extLst>
            <c:ext xmlns:c16="http://schemas.microsoft.com/office/drawing/2014/chart" uri="{C3380CC4-5D6E-409C-BE32-E72D297353CC}">
              <c16:uniqueId val="{00000000-C4C5-434A-A880-A9C48B7251E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1C183-4B43-496F-897E-6A3FDE1C6E3F}" type="datetimeFigureOut">
              <a:rPr lang="en-US" smtClean="0"/>
              <a:t>10/11/2021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4EFC7A-8D0C-4591-BDCF-3F1CAE47F0A5}" type="slidenum">
              <a:rPr lang="en-US" smtClean="0"/>
              <a:t>‹#›</a:t>
            </a:fld>
            <a:endParaRPr lang="en-US"/>
          </a:p>
        </p:txBody>
      </p:sp>
    </p:spTree>
    <p:extLst>
      <p:ext uri="{BB962C8B-B14F-4D97-AF65-F5344CB8AC3E}">
        <p14:creationId xmlns:p14="http://schemas.microsoft.com/office/powerpoint/2010/main" val="1758807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D96379E-A659-492C-8359-66CF9C5D2637}"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05277-4DB9-401E-B2D6-A7552F006CCF}" type="slidenum">
              <a:rPr lang="en-US" smtClean="0"/>
              <a:t>‹#›</a:t>
            </a:fld>
            <a:endParaRPr lang="en-US"/>
          </a:p>
        </p:txBody>
      </p:sp>
      <p:pic>
        <p:nvPicPr>
          <p:cNvPr id="14" name="Picture 13"/>
          <p:cNvPicPr>
            <a:picLocks noChangeAspect="1"/>
          </p:cNvPicPr>
          <p:nvPr userDrawn="1"/>
        </p:nvPicPr>
        <p:blipFill>
          <a:blip r:embed="rId2"/>
          <a:stretch>
            <a:fillRect/>
          </a:stretch>
        </p:blipFill>
        <p:spPr>
          <a:xfrm>
            <a:off x="10270479" y="0"/>
            <a:ext cx="2166642" cy="80441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21630" y="216844"/>
            <a:ext cx="497698" cy="497698"/>
          </a:xfrm>
          <a:prstGeom prst="rect">
            <a:avLst/>
          </a:prstGeom>
        </p:spPr>
      </p:pic>
    </p:spTree>
    <p:extLst>
      <p:ext uri="{BB962C8B-B14F-4D97-AF65-F5344CB8AC3E}">
        <p14:creationId xmlns:p14="http://schemas.microsoft.com/office/powerpoint/2010/main" val="2975031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96379E-A659-492C-8359-66CF9C5D2637}"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05277-4DB9-401E-B2D6-A7552F006CCF}" type="slidenum">
              <a:rPr lang="en-US" smtClean="0"/>
              <a:t>‹#›</a:t>
            </a:fld>
            <a:endParaRPr lang="en-US"/>
          </a:p>
        </p:txBody>
      </p:sp>
    </p:spTree>
    <p:extLst>
      <p:ext uri="{BB962C8B-B14F-4D97-AF65-F5344CB8AC3E}">
        <p14:creationId xmlns:p14="http://schemas.microsoft.com/office/powerpoint/2010/main" val="320670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96379E-A659-492C-8359-66CF9C5D2637}"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05277-4DB9-401E-B2D6-A7552F006CCF}" type="slidenum">
              <a:rPr lang="en-US" smtClean="0"/>
              <a:t>‹#›</a:t>
            </a:fld>
            <a:endParaRPr lang="en-US"/>
          </a:p>
        </p:txBody>
      </p:sp>
    </p:spTree>
    <p:extLst>
      <p:ext uri="{BB962C8B-B14F-4D97-AF65-F5344CB8AC3E}">
        <p14:creationId xmlns:p14="http://schemas.microsoft.com/office/powerpoint/2010/main" val="2223631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3900202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2903689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643947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811273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185107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3964654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24606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97630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918" y="922794"/>
            <a:ext cx="11827625" cy="5433467"/>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96379E-A659-492C-8359-66CF9C5D2637}"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05277-4DB9-401E-B2D6-A7552F006CCF}" type="slidenum">
              <a:rPr lang="en-US" smtClean="0"/>
              <a:t>‹#›</a:t>
            </a:fld>
            <a:endParaRPr lang="en-US"/>
          </a:p>
        </p:txBody>
      </p:sp>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endParaRPr lang="en-US"/>
          </a:p>
        </p:txBody>
      </p:sp>
      <p:pic>
        <p:nvPicPr>
          <p:cNvPr id="8" name="Picture 7"/>
          <p:cNvPicPr>
            <a:picLocks noChangeAspect="1"/>
          </p:cNvPicPr>
          <p:nvPr userDrawn="1"/>
        </p:nvPicPr>
        <p:blipFill>
          <a:blip r:embed="rId2"/>
          <a:stretch>
            <a:fillRect/>
          </a:stretch>
        </p:blipFill>
        <p:spPr>
          <a:xfrm>
            <a:off x="10215904" y="-113866"/>
            <a:ext cx="2166642" cy="804418"/>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7055" y="97223"/>
            <a:ext cx="497698" cy="497698"/>
          </a:xfrm>
          <a:prstGeom prst="rect">
            <a:avLst/>
          </a:prstGeom>
        </p:spPr>
      </p:pic>
      <p:sp>
        <p:nvSpPr>
          <p:cNvPr id="12" name="Title 1"/>
          <p:cNvSpPr txBox="1">
            <a:spLocks/>
          </p:cNvSpPr>
          <p:nvPr userDrawn="1"/>
        </p:nvSpPr>
        <p:spPr>
          <a:xfrm rot="10800000" flipV="1">
            <a:off x="0" y="-1"/>
            <a:ext cx="9896644" cy="594922"/>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endParaRPr lang="en-US" sz="4401" dirty="0">
              <a:solidFill>
                <a:schemeClr val="bg1"/>
              </a:solidFill>
            </a:endParaRPr>
          </a:p>
        </p:txBody>
      </p:sp>
    </p:spTree>
    <p:extLst>
      <p:ext uri="{BB962C8B-B14F-4D97-AF65-F5344CB8AC3E}">
        <p14:creationId xmlns:p14="http://schemas.microsoft.com/office/powerpoint/2010/main" val="2813511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274328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35604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263446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7027401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958169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048771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3434820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275573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37637938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51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96379E-A659-492C-8359-66CF9C5D2637}" type="datetimeFigureOut">
              <a:rPr lang="en-US" smtClean="0"/>
              <a:t>10/11/2021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D05277-4DB9-401E-B2D6-A7552F006CCF}" type="slidenum">
              <a:rPr lang="en-US" smtClean="0"/>
              <a:t>‹#›</a:t>
            </a:fld>
            <a:endParaRPr lang="en-US"/>
          </a:p>
        </p:txBody>
      </p:sp>
    </p:spTree>
    <p:extLst>
      <p:ext uri="{BB962C8B-B14F-4D97-AF65-F5344CB8AC3E}">
        <p14:creationId xmlns:p14="http://schemas.microsoft.com/office/powerpoint/2010/main" val="3379472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253378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8244271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1589313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37053391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839873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1376514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1548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32433119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2202802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4164254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BD96379E-A659-492C-8359-66CF9C5D2637}" type="datetimeFigureOut">
              <a:rPr lang="en-US" smtClean="0"/>
              <a:pPr/>
              <a:t>10/11/2021</a:t>
            </a:fld>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4BD05277-4DB9-401E-B2D6-A7552F006CCF}" type="slidenum">
              <a:rPr lang="en-US" smtClean="0"/>
              <a:pPr/>
              <a:t>‹#›</a:t>
            </a:fld>
            <a:endParaRPr lang="en-US"/>
          </a:p>
        </p:txBody>
      </p:sp>
    </p:spTree>
    <p:extLst>
      <p:ext uri="{BB962C8B-B14F-4D97-AF65-F5344CB8AC3E}">
        <p14:creationId xmlns:p14="http://schemas.microsoft.com/office/powerpoint/2010/main" val="3195383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32909183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Google Shape;10;p16"/>
          <p:cNvSpPr/>
          <p:nvPr userDrawn="1"/>
        </p:nvSpPr>
        <p:spPr>
          <a:xfrm>
            <a:off x="2" y="6684134"/>
            <a:ext cx="12192000" cy="173865"/>
          </a:xfrm>
          <a:prstGeom prst="rect">
            <a:avLst/>
          </a:prstGeom>
          <a:solidFill>
            <a:srgbClr val="C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oogle Shape;15;p16"/>
          <p:cNvSpPr txBox="1">
            <a:spLocks/>
          </p:cNvSpPr>
          <p:nvPr userDrawn="1"/>
        </p:nvSpPr>
        <p:spPr>
          <a:xfrm>
            <a:off x="10719519" y="6588503"/>
            <a:ext cx="1312025" cy="365125"/>
          </a:xfrm>
          <a:prstGeom prst="rect">
            <a:avLst/>
          </a:prstGeom>
          <a:noFill/>
          <a:ln>
            <a:noFill/>
          </a:ln>
        </p:spPr>
        <p:txBody>
          <a:bodyPr spcFirstLastPara="1" vert="horz" wrap="square" lIns="91425" tIns="45700" rIns="91425" bIns="45700" rtlCol="0" anchor="ctr" anchorCtr="0">
            <a:noAutofit/>
          </a:bodyPr>
          <a:lstStyle>
            <a:defPPr>
              <a:defRPr lang="en-US"/>
            </a:defPPr>
            <a:lvl1pPr marL="0" marR="0" lvl="0"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1pPr>
            <a:lvl2pPr marL="0" marR="0" lvl="1"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2pPr>
            <a:lvl3pPr marL="0" marR="0" lvl="2"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3pPr>
            <a:lvl4pPr marL="0" marR="0" lvl="3"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4pPr>
            <a:lvl5pPr marL="0" marR="0" lvl="4"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5pPr>
            <a:lvl6pPr marL="0" marR="0" lvl="5"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6pPr>
            <a:lvl7pPr marL="0" marR="0" lvl="6"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7pPr>
            <a:lvl8pPr marL="0" marR="0" lvl="7"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8pPr>
            <a:lvl9pPr marL="0" marR="0" lvl="8" indent="0" algn="r" defTabSz="914400" rtl="0" eaLnBrk="1" latinLnBrk="0" hangingPunct="1">
              <a:spcBef>
                <a:spcPts val="0"/>
              </a:spcBef>
              <a:buNone/>
              <a:defRPr sz="1050" b="0" i="0" u="none" strike="noStrike" kern="1200" cap="none">
                <a:solidFill>
                  <a:srgbClr val="FFFFFF"/>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cs typeface="Calibri"/>
              <a:sym typeface="Calibri"/>
            </a:endParaRPr>
          </a:p>
        </p:txBody>
      </p:sp>
    </p:spTree>
    <p:extLst>
      <p:ext uri="{BB962C8B-B14F-4D97-AF65-F5344CB8AC3E}">
        <p14:creationId xmlns:p14="http://schemas.microsoft.com/office/powerpoint/2010/main" val="8902995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1407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4964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8813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3961533"/>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05605"/>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933557"/>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687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319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96379E-A659-492C-8359-66CF9C5D2637}" type="datetimeFigureOut">
              <a:rPr lang="en-US" smtClean="0"/>
              <a:t>10/11/2021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D05277-4DB9-401E-B2D6-A7552F006CCF}" type="slidenum">
              <a:rPr lang="en-US" smtClean="0"/>
              <a:t>‹#›</a:t>
            </a:fld>
            <a:endParaRPr lang="en-US"/>
          </a:p>
        </p:txBody>
      </p:sp>
    </p:spTree>
    <p:extLst>
      <p:ext uri="{BB962C8B-B14F-4D97-AF65-F5344CB8AC3E}">
        <p14:creationId xmlns:p14="http://schemas.microsoft.com/office/powerpoint/2010/main" val="22035273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44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206649"/>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396449"/>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944755"/>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4805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749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702404"/>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849553"/>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063826"/>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17541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96379E-A659-492C-8359-66CF9C5D2637}" type="datetimeFigureOut">
              <a:rPr lang="en-US" smtClean="0"/>
              <a:t>10/11/2021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D05277-4DB9-401E-B2D6-A7552F006CCF}" type="slidenum">
              <a:rPr lang="en-US" smtClean="0"/>
              <a:t>‹#›</a:t>
            </a:fld>
            <a:endParaRPr lang="en-US"/>
          </a:p>
        </p:txBody>
      </p:sp>
    </p:spTree>
    <p:extLst>
      <p:ext uri="{BB962C8B-B14F-4D97-AF65-F5344CB8AC3E}">
        <p14:creationId xmlns:p14="http://schemas.microsoft.com/office/powerpoint/2010/main" val="8107684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094598"/>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242765"/>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80226"/>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8634529"/>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1390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75273"/>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791042"/>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19488"/>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459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3723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6379E-A659-492C-8359-66CF9C5D2637}" type="datetimeFigureOut">
              <a:rPr lang="en-US" smtClean="0"/>
              <a:t>10/11/2021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D05277-4DB9-401E-B2D6-A7552F006CCF}" type="slidenum">
              <a:rPr lang="en-US" smtClean="0"/>
              <a:t>‹#›</a:t>
            </a:fld>
            <a:endParaRPr lang="en-US"/>
          </a:p>
        </p:txBody>
      </p:sp>
    </p:spTree>
    <p:extLst>
      <p:ext uri="{BB962C8B-B14F-4D97-AF65-F5344CB8AC3E}">
        <p14:creationId xmlns:p14="http://schemas.microsoft.com/office/powerpoint/2010/main" val="9293647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77993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502554"/>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009890"/>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594055"/>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207515"/>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890740"/>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222308"/>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14151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96379E-A659-492C-8359-66CF9C5D2637}" type="datetimeFigureOut">
              <a:rPr lang="en-US" smtClean="0"/>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05277-4DB9-401E-B2D6-A7552F006CCF}" type="slidenum">
              <a:rPr lang="en-US" smtClean="0"/>
              <a:t>‹#›</a:t>
            </a:fld>
            <a:endParaRPr lang="en-US"/>
          </a:p>
        </p:txBody>
      </p:sp>
    </p:spTree>
    <p:extLst>
      <p:ext uri="{BB962C8B-B14F-4D97-AF65-F5344CB8AC3E}">
        <p14:creationId xmlns:p14="http://schemas.microsoft.com/office/powerpoint/2010/main" val="2060507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96379E-A659-492C-8359-66CF9C5D2637}" type="datetimeFigureOut">
              <a:rPr lang="en-US" smtClean="0"/>
              <a:t>10/11/2021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D05277-4DB9-401E-B2D6-A7552F006CCF}" type="slidenum">
              <a:rPr lang="en-US" smtClean="0"/>
              <a:t>‹#›</a:t>
            </a:fld>
            <a:endParaRPr lang="en-US"/>
          </a:p>
        </p:txBody>
      </p:sp>
    </p:spTree>
    <p:extLst>
      <p:ext uri="{BB962C8B-B14F-4D97-AF65-F5344CB8AC3E}">
        <p14:creationId xmlns:p14="http://schemas.microsoft.com/office/powerpoint/2010/main" val="2734791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20.xml"/><Relationship Id="rId4" Type="http://schemas.openxmlformats.org/officeDocument/2006/relationships/image" Target="../media/image3.jpe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21.xml"/><Relationship Id="rId4" Type="http://schemas.openxmlformats.org/officeDocument/2006/relationships/image" Target="../media/image3.jpe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22.xml"/><Relationship Id="rId4" Type="http://schemas.openxmlformats.org/officeDocument/2006/relationships/image" Target="../media/image3.jpe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23.xml"/><Relationship Id="rId4" Type="http://schemas.openxmlformats.org/officeDocument/2006/relationships/image" Target="../media/image3.jpe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24.xml"/><Relationship Id="rId4" Type="http://schemas.openxmlformats.org/officeDocument/2006/relationships/image" Target="../media/image3.jpe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25.xml"/><Relationship Id="rId4" Type="http://schemas.openxmlformats.org/officeDocument/2006/relationships/image" Target="../media/image3.jpe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26.xml"/><Relationship Id="rId4" Type="http://schemas.openxmlformats.org/officeDocument/2006/relationships/image" Target="../media/image3.jpe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27.xml"/><Relationship Id="rId4" Type="http://schemas.openxmlformats.org/officeDocument/2006/relationships/image" Target="../media/image3.jpe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28.xml"/><Relationship Id="rId4" Type="http://schemas.openxmlformats.org/officeDocument/2006/relationships/image" Target="../media/image3.jpe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29.xml"/><Relationship Id="rId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3.jpe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30.xml"/><Relationship Id="rId4" Type="http://schemas.openxmlformats.org/officeDocument/2006/relationships/image" Target="../media/image3.jpe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31.xml"/><Relationship Id="rId4" Type="http://schemas.openxmlformats.org/officeDocument/2006/relationships/image" Target="../media/image3.jpe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2.xml"/><Relationship Id="rId1" Type="http://schemas.openxmlformats.org/officeDocument/2006/relationships/slideLayout" Target="../slideLayouts/slideLayout32.xml"/><Relationship Id="rId4" Type="http://schemas.openxmlformats.org/officeDocument/2006/relationships/image" Target="../media/image3.jpe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3.xml"/><Relationship Id="rId1" Type="http://schemas.openxmlformats.org/officeDocument/2006/relationships/slideLayout" Target="../slideLayouts/slideLayout33.xml"/><Relationship Id="rId4" Type="http://schemas.openxmlformats.org/officeDocument/2006/relationships/image" Target="../media/image3.jpe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34.xml"/><Relationship Id="rId4" Type="http://schemas.openxmlformats.org/officeDocument/2006/relationships/image" Target="../media/image3.jpe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35.xml"/><Relationship Id="rId4" Type="http://schemas.openxmlformats.org/officeDocument/2006/relationships/image" Target="../media/image3.jpe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36.xml"/><Relationship Id="rId4" Type="http://schemas.openxmlformats.org/officeDocument/2006/relationships/image" Target="../media/image3.jpe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37.xml"/><Relationship Id="rId4" Type="http://schemas.openxmlformats.org/officeDocument/2006/relationships/image" Target="../media/image3.jpe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8.xml"/><Relationship Id="rId1" Type="http://schemas.openxmlformats.org/officeDocument/2006/relationships/slideLayout" Target="../slideLayouts/slideLayout38.xml"/><Relationship Id="rId4" Type="http://schemas.openxmlformats.org/officeDocument/2006/relationships/image" Target="../media/image3.jpeg"/></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9.xml"/><Relationship Id="rId1" Type="http://schemas.openxmlformats.org/officeDocument/2006/relationships/slideLayout" Target="../slideLayouts/slideLayout39.xml"/><Relationship Id="rId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3.jpeg"/></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0.xml"/><Relationship Id="rId1" Type="http://schemas.openxmlformats.org/officeDocument/2006/relationships/slideLayout" Target="../slideLayouts/slideLayout40.xml"/><Relationship Id="rId4" Type="http://schemas.openxmlformats.org/officeDocument/2006/relationships/image" Target="../media/image3.jpeg"/></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1.xml"/><Relationship Id="rId1" Type="http://schemas.openxmlformats.org/officeDocument/2006/relationships/slideLayout" Target="../slideLayouts/slideLayout41.xml"/><Relationship Id="rId4" Type="http://schemas.openxmlformats.org/officeDocument/2006/relationships/image" Target="../media/image3.jpeg"/></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2.xml"/><Relationship Id="rId1" Type="http://schemas.openxmlformats.org/officeDocument/2006/relationships/slideLayout" Target="../slideLayouts/slideLayout42.xml"/><Relationship Id="rId4" Type="http://schemas.openxmlformats.org/officeDocument/2006/relationships/image" Target="../media/image3.jpeg"/></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3.xml"/><Relationship Id="rId1" Type="http://schemas.openxmlformats.org/officeDocument/2006/relationships/slideLayout" Target="../slideLayouts/slideLayout43.xml"/><Relationship Id="rId4" Type="http://schemas.openxmlformats.org/officeDocument/2006/relationships/image" Target="../media/image3.jpeg"/></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4.xml"/><Relationship Id="rId1" Type="http://schemas.openxmlformats.org/officeDocument/2006/relationships/slideLayout" Target="../slideLayouts/slideLayout44.xml"/><Relationship Id="rId4" Type="http://schemas.openxmlformats.org/officeDocument/2006/relationships/image" Target="../media/image3.jpeg"/></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5.xml"/><Relationship Id="rId1" Type="http://schemas.openxmlformats.org/officeDocument/2006/relationships/slideLayout" Target="../slideLayouts/slideLayout45.xml"/><Relationship Id="rId4" Type="http://schemas.openxmlformats.org/officeDocument/2006/relationships/image" Target="../media/image3.jpeg"/></Relationships>
</file>

<file path=ppt/slideMasters/_rels/slideMaster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6.xml"/><Relationship Id="rId1" Type="http://schemas.openxmlformats.org/officeDocument/2006/relationships/slideLayout" Target="../slideLayouts/slideLayout46.xml"/><Relationship Id="rId4" Type="http://schemas.openxmlformats.org/officeDocument/2006/relationships/image" Target="../media/image3.jpeg"/></Relationships>
</file>

<file path=ppt/slideMasters/_rels/slideMaster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7.xml"/><Relationship Id="rId1" Type="http://schemas.openxmlformats.org/officeDocument/2006/relationships/slideLayout" Target="../slideLayouts/slideLayout47.xml"/><Relationship Id="rId4" Type="http://schemas.openxmlformats.org/officeDocument/2006/relationships/image" Target="../media/image3.jpeg"/></Relationships>
</file>

<file path=ppt/slideMasters/_rels/slideMaster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8.xml"/><Relationship Id="rId1" Type="http://schemas.openxmlformats.org/officeDocument/2006/relationships/slideLayout" Target="../slideLayouts/slideLayout48.xml"/><Relationship Id="rId4" Type="http://schemas.openxmlformats.org/officeDocument/2006/relationships/image" Target="../media/image3.jpeg"/></Relationships>
</file>

<file path=ppt/slideMasters/_rels/slideMaster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9.xml"/><Relationship Id="rId1" Type="http://schemas.openxmlformats.org/officeDocument/2006/relationships/slideLayout" Target="../slideLayouts/slideLayout49.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4.xml"/><Relationship Id="rId4" Type="http://schemas.openxmlformats.org/officeDocument/2006/relationships/image" Target="../media/image3.jpeg"/></Relationships>
</file>

<file path=ppt/slideMasters/_rels/slideMaster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0.xml"/><Relationship Id="rId1" Type="http://schemas.openxmlformats.org/officeDocument/2006/relationships/slideLayout" Target="../slideLayouts/slideLayout50.xml"/><Relationship Id="rId4" Type="http://schemas.openxmlformats.org/officeDocument/2006/relationships/image" Target="../media/image3.jpeg"/></Relationships>
</file>

<file path=ppt/slideMasters/_rels/slideMaster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1.xml"/><Relationship Id="rId1" Type="http://schemas.openxmlformats.org/officeDocument/2006/relationships/slideLayout" Target="../slideLayouts/slideLayout51.xml"/><Relationship Id="rId4" Type="http://schemas.openxmlformats.org/officeDocument/2006/relationships/image" Target="../media/image3.jpeg"/></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2.xml"/><Relationship Id="rId1" Type="http://schemas.openxmlformats.org/officeDocument/2006/relationships/slideLayout" Target="../slideLayouts/slideLayout52.xml"/><Relationship Id="rId4" Type="http://schemas.openxmlformats.org/officeDocument/2006/relationships/image" Target="../media/image3.jpeg"/></Relationships>
</file>

<file path=ppt/slideMasters/_rels/slideMaster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3.xml"/><Relationship Id="rId1" Type="http://schemas.openxmlformats.org/officeDocument/2006/relationships/slideLayout" Target="../slideLayouts/slideLayout53.xml"/><Relationship Id="rId4" Type="http://schemas.openxmlformats.org/officeDocument/2006/relationships/image" Target="../media/image3.jpeg"/></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4.xml"/><Relationship Id="rId1" Type="http://schemas.openxmlformats.org/officeDocument/2006/relationships/slideLayout" Target="../slideLayouts/slideLayout54.xml"/><Relationship Id="rId4" Type="http://schemas.openxmlformats.org/officeDocument/2006/relationships/image" Target="../media/image3.jpeg"/></Relationships>
</file>

<file path=ppt/slideMasters/_rels/slideMaster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5.xml"/><Relationship Id="rId1" Type="http://schemas.openxmlformats.org/officeDocument/2006/relationships/slideLayout" Target="../slideLayouts/slideLayout55.xml"/><Relationship Id="rId4" Type="http://schemas.openxmlformats.org/officeDocument/2006/relationships/image" Target="../media/image3.jpeg"/></Relationships>
</file>

<file path=ppt/slideMasters/_rels/slideMaster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6.xml"/><Relationship Id="rId1" Type="http://schemas.openxmlformats.org/officeDocument/2006/relationships/slideLayout" Target="../slideLayouts/slideLayout56.xml"/><Relationship Id="rId4" Type="http://schemas.openxmlformats.org/officeDocument/2006/relationships/image" Target="../media/image3.jpeg"/></Relationships>
</file>

<file path=ppt/slideMasters/_rels/slideMaster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7.xml"/><Relationship Id="rId1" Type="http://schemas.openxmlformats.org/officeDocument/2006/relationships/slideLayout" Target="../slideLayouts/slideLayout57.xml"/><Relationship Id="rId4" Type="http://schemas.openxmlformats.org/officeDocument/2006/relationships/image" Target="../media/image3.jpeg"/></Relationships>
</file>

<file path=ppt/slideMasters/_rels/slideMaster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8.xml"/><Relationship Id="rId1" Type="http://schemas.openxmlformats.org/officeDocument/2006/relationships/slideLayout" Target="../slideLayouts/slideLayout58.xml"/><Relationship Id="rId4" Type="http://schemas.openxmlformats.org/officeDocument/2006/relationships/image" Target="../media/image3.jpeg"/></Relationships>
</file>

<file path=ppt/slideMasters/_rels/slideMaster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9.xml"/><Relationship Id="rId1" Type="http://schemas.openxmlformats.org/officeDocument/2006/relationships/slideLayout" Target="../slideLayouts/slideLayout59.xml"/><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xml"/><Relationship Id="rId4" Type="http://schemas.openxmlformats.org/officeDocument/2006/relationships/image" Target="../media/image3.jpeg"/></Relationships>
</file>

<file path=ppt/slideMasters/_rels/slideMaster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0.xml"/><Relationship Id="rId1" Type="http://schemas.openxmlformats.org/officeDocument/2006/relationships/slideLayout" Target="../slideLayouts/slideLayout60.xml"/><Relationship Id="rId4" Type="http://schemas.openxmlformats.org/officeDocument/2006/relationships/image" Target="../media/image3.jpeg"/></Relationships>
</file>

<file path=ppt/slideMasters/_rels/slideMaster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1.xml"/><Relationship Id="rId1" Type="http://schemas.openxmlformats.org/officeDocument/2006/relationships/slideLayout" Target="../slideLayouts/slideLayout61.xml"/><Relationship Id="rId4" Type="http://schemas.openxmlformats.org/officeDocument/2006/relationships/image" Target="../media/image3.jpeg"/></Relationships>
</file>

<file path=ppt/slideMasters/_rels/slideMaster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2.xml"/><Relationship Id="rId1" Type="http://schemas.openxmlformats.org/officeDocument/2006/relationships/slideLayout" Target="../slideLayouts/slideLayout62.xml"/><Relationship Id="rId4" Type="http://schemas.openxmlformats.org/officeDocument/2006/relationships/image" Target="../media/image3.jpeg"/></Relationships>
</file>

<file path=ppt/slideMasters/_rels/slideMaster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3.xml"/><Relationship Id="rId1" Type="http://schemas.openxmlformats.org/officeDocument/2006/relationships/slideLayout" Target="../slideLayouts/slideLayout63.xml"/><Relationship Id="rId4" Type="http://schemas.openxmlformats.org/officeDocument/2006/relationships/image" Target="../media/image3.jpeg"/></Relationships>
</file>

<file path=ppt/slideMasters/_rels/slideMaster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4.xml"/><Relationship Id="rId1" Type="http://schemas.openxmlformats.org/officeDocument/2006/relationships/slideLayout" Target="../slideLayouts/slideLayout64.xml"/><Relationship Id="rId4" Type="http://schemas.openxmlformats.org/officeDocument/2006/relationships/image" Target="../media/image3.jpeg"/></Relationships>
</file>

<file path=ppt/slideMasters/_rels/slideMaster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5.xml"/><Relationship Id="rId1" Type="http://schemas.openxmlformats.org/officeDocument/2006/relationships/slideLayout" Target="../slideLayouts/slideLayout65.xml"/><Relationship Id="rId4" Type="http://schemas.openxmlformats.org/officeDocument/2006/relationships/image" Target="../media/image3.jpeg"/></Relationships>
</file>

<file path=ppt/slideMasters/_rels/slideMaster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6.xml"/><Relationship Id="rId1" Type="http://schemas.openxmlformats.org/officeDocument/2006/relationships/slideLayout" Target="../slideLayouts/slideLayout66.xml"/><Relationship Id="rId4" Type="http://schemas.openxmlformats.org/officeDocument/2006/relationships/image" Target="../media/image3.jpeg"/></Relationships>
</file>

<file path=ppt/slideMasters/_rels/slideMaster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7.xml"/><Relationship Id="rId1" Type="http://schemas.openxmlformats.org/officeDocument/2006/relationships/slideLayout" Target="../slideLayouts/slideLayout67.xml"/><Relationship Id="rId4" Type="http://schemas.openxmlformats.org/officeDocument/2006/relationships/image" Target="../media/image3.jpeg"/></Relationships>
</file>

<file path=ppt/slideMasters/_rels/slideMaster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8.xml"/><Relationship Id="rId1" Type="http://schemas.openxmlformats.org/officeDocument/2006/relationships/slideLayout" Target="../slideLayouts/slideLayout68.xml"/><Relationship Id="rId4" Type="http://schemas.openxmlformats.org/officeDocument/2006/relationships/image" Target="../media/image3.jpeg"/></Relationships>
</file>

<file path=ppt/slideMasters/_rels/slideMaster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9.xml"/><Relationship Id="rId1" Type="http://schemas.openxmlformats.org/officeDocument/2006/relationships/slideLayout" Target="../slideLayouts/slideLayout69.xml"/><Relationship Id="rId4" Type="http://schemas.openxmlformats.org/officeDocument/2006/relationships/image" Target="../media/image3.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6.xml"/><Relationship Id="rId4" Type="http://schemas.openxmlformats.org/officeDocument/2006/relationships/image" Target="../media/image3.jpeg"/></Relationships>
</file>

<file path=ppt/slideMasters/_rels/slideMaster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0.xml"/><Relationship Id="rId1" Type="http://schemas.openxmlformats.org/officeDocument/2006/relationships/slideLayout" Target="../slideLayouts/slideLayout70.xml"/><Relationship Id="rId4" Type="http://schemas.openxmlformats.org/officeDocument/2006/relationships/image" Target="../media/image3.jpeg"/></Relationships>
</file>

<file path=ppt/slideMasters/_rels/slideMaster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1.xml"/><Relationship Id="rId1" Type="http://schemas.openxmlformats.org/officeDocument/2006/relationships/slideLayout" Target="../slideLayouts/slideLayout71.xml"/><Relationship Id="rId4" Type="http://schemas.openxmlformats.org/officeDocument/2006/relationships/image" Target="../media/image3.jpeg"/></Relationships>
</file>

<file path=ppt/slideMasters/_rels/slideMaster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2.xml"/><Relationship Id="rId1" Type="http://schemas.openxmlformats.org/officeDocument/2006/relationships/slideLayout" Target="../slideLayouts/slideLayout72.xml"/><Relationship Id="rId4" Type="http://schemas.openxmlformats.org/officeDocument/2006/relationships/image" Target="../media/image3.jpeg"/></Relationships>
</file>

<file path=ppt/slideMasters/_rels/slideMaster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3.xml"/><Relationship Id="rId1" Type="http://schemas.openxmlformats.org/officeDocument/2006/relationships/slideLayout" Target="../slideLayouts/slideLayout73.xml"/><Relationship Id="rId4" Type="http://schemas.openxmlformats.org/officeDocument/2006/relationships/image" Target="../media/image3.jpeg"/></Relationships>
</file>

<file path=ppt/slideMasters/_rels/slideMaster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4.xml"/><Relationship Id="rId1" Type="http://schemas.openxmlformats.org/officeDocument/2006/relationships/slideLayout" Target="../slideLayouts/slideLayout74.xml"/><Relationship Id="rId4" Type="http://schemas.openxmlformats.org/officeDocument/2006/relationships/image" Target="../media/image3.jpeg"/></Relationships>
</file>

<file path=ppt/slideMasters/_rels/slideMaster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5.xml"/><Relationship Id="rId1" Type="http://schemas.openxmlformats.org/officeDocument/2006/relationships/slideLayout" Target="../slideLayouts/slideLayout75.xml"/><Relationship Id="rId4" Type="http://schemas.openxmlformats.org/officeDocument/2006/relationships/image" Target="../media/image3.jpeg"/></Relationships>
</file>

<file path=ppt/slideMasters/_rels/slideMaster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6.xml"/><Relationship Id="rId1" Type="http://schemas.openxmlformats.org/officeDocument/2006/relationships/slideLayout" Target="../slideLayouts/slideLayout76.xml"/><Relationship Id="rId4" Type="http://schemas.openxmlformats.org/officeDocument/2006/relationships/image" Target="../media/image3.jpeg"/></Relationships>
</file>

<file path=ppt/slideMasters/_rels/slideMaster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7.xml"/><Relationship Id="rId1" Type="http://schemas.openxmlformats.org/officeDocument/2006/relationships/slideLayout" Target="../slideLayouts/slideLayout77.xml"/><Relationship Id="rId4" Type="http://schemas.openxmlformats.org/officeDocument/2006/relationships/image" Target="../media/image3.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7.xml"/><Relationship Id="rId4"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8.xml"/><Relationship Id="rId4" Type="http://schemas.openxmlformats.org/officeDocument/2006/relationships/image" Target="../media/image3.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9.xml"/><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0515600" cy="9159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1103086"/>
            <a:ext cx="10515600" cy="5253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6379E-A659-492C-8359-66CF9C5D2637}" type="datetimeFigureOut">
              <a:rPr lang="en-US" smtClean="0"/>
              <a:t>10/11/2021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05277-4DB9-401E-B2D6-A7552F006CCF}" type="slidenum">
              <a:rPr lang="en-US" smtClean="0"/>
              <a:t>‹#›</a:t>
            </a:fld>
            <a:endParaRPr lang="en-US"/>
          </a:p>
        </p:txBody>
      </p:sp>
    </p:spTree>
    <p:extLst>
      <p:ext uri="{BB962C8B-B14F-4D97-AF65-F5344CB8AC3E}">
        <p14:creationId xmlns:p14="http://schemas.microsoft.com/office/powerpoint/2010/main" val="3993723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53377801"/>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727308280"/>
      </p:ext>
    </p:extLst>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747266786"/>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738546762"/>
      </p:ext>
    </p:extLst>
  </p:cSld>
  <p:clrMap bg1="lt1" tx1="dk1" bg2="lt2" tx2="dk2" accent1="accent1" accent2="accent2" accent3="accent3" accent4="accent4" accent5="accent5" accent6="accent6" hlink="hlink" folHlink="folHlink"/>
  <p:sldLayoutIdLst>
    <p:sldLayoutId id="2147483683"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830764432"/>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257893689"/>
      </p:ext>
    </p:extLst>
  </p:cSld>
  <p:clrMap bg1="lt1" tx1="dk1" bg2="lt2" tx2="dk2" accent1="accent1" accent2="accent2" accent3="accent3" accent4="accent4" accent5="accent5" accent6="accent6" hlink="hlink" folHlink="folHlink"/>
  <p:sldLayoutIdLst>
    <p:sldLayoutId id="2147483687"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886152627"/>
      </p:ext>
    </p:extLst>
  </p:cSld>
  <p:clrMap bg1="lt1" tx1="dk1" bg2="lt2" tx2="dk2" accent1="accent1" accent2="accent2" accent3="accent3" accent4="accent4" accent5="accent5" accent6="accent6" hlink="hlink" folHlink="folHlink"/>
  <p:sldLayoutIdLst>
    <p:sldLayoutId id="2147483689"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848100933"/>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63144967"/>
      </p:ext>
    </p:extLst>
  </p:cSld>
  <p:clrMap bg1="lt1" tx1="dk1" bg2="lt2" tx2="dk2" accent1="accent1" accent2="accent2" accent3="accent3" accent4="accent4" accent5="accent5" accent6="accent6" hlink="hlink" folHlink="folHlink"/>
  <p:sldLayoutIdLst>
    <p:sldLayoutId id="2147483693"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4186517200"/>
      </p:ext>
    </p:extLst>
  </p:cSld>
  <p:clrMap bg1="lt1" tx1="dk1" bg2="lt2" tx2="dk2" accent1="accent1" accent2="accent2" accent3="accent3" accent4="accent4" accent5="accent5" accent6="accent6" hlink="hlink" folHlink="folHlink"/>
  <p:sldLayoutIdLst>
    <p:sldLayoutId id="2147483695"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1" y="-1"/>
            <a:ext cx="10175258" cy="659654"/>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4" name="Picture 13"/>
          <p:cNvPicPr>
            <a:picLocks noChangeAspect="1"/>
          </p:cNvPicPr>
          <p:nvPr userDrawn="1"/>
        </p:nvPicPr>
        <p:blipFill>
          <a:blip r:embed="rId3"/>
          <a:stretch>
            <a:fillRect/>
          </a:stretch>
        </p:blipFill>
        <p:spPr>
          <a:xfrm>
            <a:off x="10394031"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814238621"/>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899104032"/>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948452998"/>
      </p:ext>
    </p:extLst>
  </p:cSld>
  <p:clrMap bg1="lt1" tx1="dk1" bg2="lt2" tx2="dk2" accent1="accent1" accent2="accent2" accent3="accent3" accent4="accent4" accent5="accent5" accent6="accent6" hlink="hlink" folHlink="folHlink"/>
  <p:sldLayoutIdLst>
    <p:sldLayoutId id="2147483699"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357501402"/>
      </p:ext>
    </p:extLst>
  </p:cSld>
  <p:clrMap bg1="lt1" tx1="dk1" bg2="lt2" tx2="dk2" accent1="accent1" accent2="accent2" accent3="accent3" accent4="accent4" accent5="accent5" accent6="accent6" hlink="hlink" folHlink="folHlink"/>
  <p:sldLayoutIdLst>
    <p:sldLayoutId id="2147483701"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971451113"/>
      </p:ext>
    </p:extLst>
  </p:cSld>
  <p:clrMap bg1="lt1" tx1="dk1" bg2="lt2" tx2="dk2" accent1="accent1" accent2="accent2" accent3="accent3" accent4="accent4" accent5="accent5" accent6="accent6" hlink="hlink" folHlink="folHlink"/>
  <p:sldLayoutIdLst>
    <p:sldLayoutId id="2147483703"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673825048"/>
      </p:ext>
    </p:extLst>
  </p:cSld>
  <p:clrMap bg1="lt1" tx1="dk1" bg2="lt2" tx2="dk2" accent1="accent1" accent2="accent2" accent3="accent3" accent4="accent4" accent5="accent5" accent6="accent6" hlink="hlink" folHlink="folHlink"/>
  <p:sldLayoutIdLst>
    <p:sldLayoutId id="2147483705"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7106"/>
            <a:ext cx="10157714" cy="676759"/>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1" name="Picture 10"/>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4235025201"/>
      </p:ext>
    </p:extLst>
  </p:cSld>
  <p:clrMap bg1="lt1" tx1="dk1" bg2="lt2" tx2="dk2" accent1="accent1" accent2="accent2" accent3="accent3" accent4="accent4" accent5="accent5" accent6="accent6" hlink="hlink" folHlink="folHlink"/>
  <p:sldLayoutIdLst>
    <p:sldLayoutId id="2147483707"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3" y="-1"/>
            <a:ext cx="10157713" cy="702517"/>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6" name="Picture 15"/>
          <p:cNvPicPr>
            <a:picLocks noChangeAspect="1"/>
          </p:cNvPicPr>
          <p:nvPr userDrawn="1"/>
        </p:nvPicPr>
        <p:blipFill>
          <a:blip r:embed="rId3"/>
          <a:stretch>
            <a:fillRect/>
          </a:stretch>
        </p:blipFill>
        <p:spPr>
          <a:xfrm>
            <a:off x="10385632" y="-74713"/>
            <a:ext cx="2130217" cy="879677"/>
          </a:xfrm>
          <a:prstGeom prst="rect">
            <a:avLst/>
          </a:prstGeom>
        </p:spPr>
      </p:pic>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363052449"/>
      </p:ext>
    </p:extLst>
  </p:cSld>
  <p:clrMap bg1="lt1" tx1="dk1" bg2="lt2" tx2="dk2" accent1="accent1" accent2="accent2" accent3="accent3" accent4="accent4" accent5="accent5" accent6="accent6" hlink="hlink" folHlink="folHlink"/>
  <p:sldLayoutIdLst>
    <p:sldLayoutId id="2147483709"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913639960"/>
      </p:ext>
    </p:extLst>
  </p:cSld>
  <p:clrMap bg1="lt1" tx1="dk1" bg2="lt2" tx2="dk2" accent1="accent1" accent2="accent2" accent3="accent3" accent4="accent4" accent5="accent5" accent6="accent6" hlink="hlink" folHlink="folHlink"/>
  <p:sldLayoutIdLst>
    <p:sldLayoutId id="2147483711"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156719045"/>
      </p:ext>
    </p:extLst>
  </p:cSld>
  <p:clrMap bg1="lt1" tx1="dk1" bg2="lt2" tx2="dk2" accent1="accent1" accent2="accent2" accent3="accent3" accent4="accent4" accent5="accent5" accent6="accent6" hlink="hlink" folHlink="folHlink"/>
  <p:sldLayoutIdLst>
    <p:sldLayoutId id="2147483713"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938210776"/>
      </p:ext>
    </p:extLst>
  </p:cSld>
  <p:clrMap bg1="lt1" tx1="dk1" bg2="lt2" tx2="dk2" accent1="accent1" accent2="accent2" accent3="accent3" accent4="accent4" accent5="accent5" accent6="accent6" hlink="hlink" folHlink="folHlink"/>
  <p:sldLayoutIdLst>
    <p:sldLayoutId id="2147483715"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2" y="-1"/>
            <a:ext cx="10175259" cy="659654"/>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pic>
        <p:nvPicPr>
          <p:cNvPr id="11" name="Picture 10"/>
          <p:cNvPicPr>
            <a:picLocks noChangeAspect="1"/>
          </p:cNvPicPr>
          <p:nvPr userDrawn="1"/>
        </p:nvPicPr>
        <p:blipFill>
          <a:blip r:embed="rId3"/>
          <a:stretch>
            <a:fillRect/>
          </a:stretch>
        </p:blipFill>
        <p:spPr>
          <a:xfrm>
            <a:off x="10385632" y="-74713"/>
            <a:ext cx="2130217" cy="879677"/>
          </a:xfrm>
          <a:prstGeom prst="rect">
            <a:avLst/>
          </a:prstGeom>
        </p:spPr>
      </p:pic>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7" y="185738"/>
            <a:ext cx="474037" cy="473915"/>
          </a:xfrm>
          <a:prstGeom prst="rect">
            <a:avLst/>
          </a:prstGeom>
        </p:spPr>
      </p:pic>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72990013"/>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866670745"/>
      </p:ext>
    </p:extLst>
  </p:cSld>
  <p:clrMap bg1="lt1" tx1="dk1" bg2="lt2" tx2="dk2" accent1="accent1" accent2="accent2" accent3="accent3" accent4="accent4" accent5="accent5" accent6="accent6" hlink="hlink" folHlink="folHlink"/>
  <p:sldLayoutIdLst>
    <p:sldLayoutId id="2147483717"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189156555"/>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735643981"/>
      </p:ext>
    </p:extLst>
  </p:cSld>
  <p:clrMap bg1="lt1" tx1="dk1" bg2="lt2" tx2="dk2" accent1="accent1" accent2="accent2" accent3="accent3" accent4="accent4" accent5="accent5" accent6="accent6" hlink="hlink" folHlink="folHlink"/>
  <p:sldLayoutIdLst>
    <p:sldLayoutId id="214748372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4204698146"/>
      </p:ext>
    </p:extLst>
  </p:cSld>
  <p:clrMap bg1="lt1" tx1="dk1" bg2="lt2" tx2="dk2" accent1="accent1" accent2="accent2" accent3="accent3" accent4="accent4" accent5="accent5" accent6="accent6" hlink="hlink" folHlink="folHlink"/>
  <p:sldLayoutIdLst>
    <p:sldLayoutId id="214748372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484119229"/>
      </p:ext>
    </p:extLst>
  </p:cSld>
  <p:clrMap bg1="lt1" tx1="dk1" bg2="lt2" tx2="dk2" accent1="accent1" accent2="accent2" accent3="accent3" accent4="accent4" accent5="accent5" accent6="accent6" hlink="hlink" folHlink="folHlink"/>
  <p:sldLayoutIdLst>
    <p:sldLayoutId id="214748372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059937409"/>
      </p:ext>
    </p:extLst>
  </p:cSld>
  <p:clrMap bg1="lt1" tx1="dk1" bg2="lt2" tx2="dk2" accent1="accent1" accent2="accent2" accent3="accent3" accent4="accent4" accent5="accent5" accent6="accent6" hlink="hlink" folHlink="folHlink"/>
  <p:sldLayoutIdLst>
    <p:sldLayoutId id="214748372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056372509"/>
      </p:ext>
    </p:extLst>
  </p:cSld>
  <p:clrMap bg1="lt1" tx1="dk1" bg2="lt2" tx2="dk2" accent1="accent1" accent2="accent2" accent3="accent3" accent4="accent4" accent5="accent5" accent6="accent6" hlink="hlink" folHlink="folHlink"/>
  <p:sldLayoutIdLst>
    <p:sldLayoutId id="214748373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961378979"/>
      </p:ext>
    </p:extLst>
  </p:cSld>
  <p:clrMap bg1="lt1" tx1="dk1" bg2="lt2" tx2="dk2" accent1="accent1" accent2="accent2" accent3="accent3" accent4="accent4" accent5="accent5" accent6="accent6" hlink="hlink" folHlink="folHlink"/>
  <p:sldLayoutIdLst>
    <p:sldLayoutId id="214748373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215156465"/>
      </p:ext>
    </p:extLst>
  </p:cSld>
  <p:clrMap bg1="lt1" tx1="dk1" bg2="lt2" tx2="dk2" accent1="accent1" accent2="accent2" accent3="accent3" accent4="accent4" accent5="accent5" accent6="accent6" hlink="hlink" folHlink="folHlink"/>
  <p:sldLayoutIdLst>
    <p:sldLayoutId id="214748373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907523185"/>
      </p:ext>
    </p:extLst>
  </p:cSld>
  <p:clrMap bg1="lt1" tx1="dk1" bg2="lt2" tx2="dk2" accent1="accent1" accent2="accent2" accent3="accent3" accent4="accent4" accent5="accent5" accent6="accent6" hlink="hlink" folHlink="folHlink"/>
  <p:sldLayoutIdLst>
    <p:sldLayoutId id="214748373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1" y="-1"/>
            <a:ext cx="10157119" cy="659654"/>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7" name="Picture 16"/>
          <p:cNvPicPr>
            <a:picLocks noChangeAspect="1"/>
          </p:cNvPicPr>
          <p:nvPr userDrawn="1"/>
        </p:nvPicPr>
        <p:blipFill>
          <a:blip r:embed="rId3"/>
          <a:stretch>
            <a:fillRect/>
          </a:stretch>
        </p:blipFill>
        <p:spPr>
          <a:xfrm>
            <a:off x="10385632" y="-74713"/>
            <a:ext cx="2130217" cy="879677"/>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312221422"/>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4169265012"/>
      </p:ext>
    </p:extLst>
  </p:cSld>
  <p:clrMap bg1="lt1" tx1="dk1" bg2="lt2" tx2="dk2" accent1="accent1" accent2="accent2" accent3="accent3" accent4="accent4" accent5="accent5" accent6="accent6" hlink="hlink" folHlink="folHlink"/>
  <p:sldLayoutIdLst>
    <p:sldLayoutId id="214748373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740233489"/>
      </p:ext>
    </p:extLst>
  </p:cSld>
  <p:clrMap bg1="lt1" tx1="dk1" bg2="lt2" tx2="dk2" accent1="accent1" accent2="accent2" accent3="accent3" accent4="accent4" accent5="accent5" accent6="accent6" hlink="hlink" folHlink="folHlink"/>
  <p:sldLayoutIdLst>
    <p:sldLayoutId id="214748374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038248438"/>
      </p:ext>
    </p:extLst>
  </p:cSld>
  <p:clrMap bg1="lt1" tx1="dk1" bg2="lt2" tx2="dk2" accent1="accent1" accent2="accent2" accent3="accent3" accent4="accent4" accent5="accent5" accent6="accent6" hlink="hlink" folHlink="folHlink"/>
  <p:sldLayoutIdLst>
    <p:sldLayoutId id="214748374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92940416"/>
      </p:ext>
    </p:extLst>
  </p:cSld>
  <p:clrMap bg1="lt1" tx1="dk1" bg2="lt2" tx2="dk2" accent1="accent1" accent2="accent2" accent3="accent3" accent4="accent4" accent5="accent5" accent6="accent6" hlink="hlink" folHlink="folHlink"/>
  <p:sldLayoutIdLst>
    <p:sldLayoutId id="214748374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025497424"/>
      </p:ext>
    </p:extLst>
  </p:cSld>
  <p:clrMap bg1="lt1" tx1="dk1" bg2="lt2" tx2="dk2" accent1="accent1" accent2="accent2" accent3="accent3" accent4="accent4" accent5="accent5" accent6="accent6" hlink="hlink" folHlink="folHlink"/>
  <p:sldLayoutIdLst>
    <p:sldLayoutId id="214748374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619032107"/>
      </p:ext>
    </p:extLst>
  </p:cSld>
  <p:clrMap bg1="lt1" tx1="dk1" bg2="lt2" tx2="dk2" accent1="accent1" accent2="accent2" accent3="accent3" accent4="accent4" accent5="accent5" accent6="accent6" hlink="hlink" folHlink="folHlink"/>
  <p:sldLayoutIdLst>
    <p:sldLayoutId id="21474837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401393686"/>
      </p:ext>
    </p:extLst>
  </p:cSld>
  <p:clrMap bg1="lt1" tx1="dk1" bg2="lt2" tx2="dk2" accent1="accent1" accent2="accent2" accent3="accent3" accent4="accent4" accent5="accent5" accent6="accent6" hlink="hlink" folHlink="folHlink"/>
  <p:sldLayoutIdLst>
    <p:sldLayoutId id="21474837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523360698"/>
      </p:ext>
    </p:extLst>
  </p:cSld>
  <p:clrMap bg1="lt1" tx1="dk1" bg2="lt2" tx2="dk2" accent1="accent1" accent2="accent2" accent3="accent3" accent4="accent4" accent5="accent5" accent6="accent6" hlink="hlink" folHlink="folHlink"/>
  <p:sldLayoutIdLst>
    <p:sldLayoutId id="214748375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759336466"/>
      </p:ext>
    </p:extLst>
  </p:cSld>
  <p:clrMap bg1="lt1" tx1="dk1" bg2="lt2" tx2="dk2" accent1="accent1" accent2="accent2" accent3="accent3" accent4="accent4" accent5="accent5" accent6="accent6" hlink="hlink" folHlink="folHlink"/>
  <p:sldLayoutIdLst>
    <p:sldLayoutId id="214748375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4061850522"/>
      </p:ext>
    </p:extLst>
  </p:cSld>
  <p:clrMap bg1="lt1" tx1="dk1" bg2="lt2" tx2="dk2" accent1="accent1" accent2="accent2" accent3="accent3" accent4="accent4" accent5="accent5" accent6="accent6" hlink="hlink" folHlink="folHlink"/>
  <p:sldLayoutIdLst>
    <p:sldLayoutId id="214748375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252331390"/>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026172731"/>
      </p:ext>
    </p:extLst>
  </p:cSld>
  <p:clrMap bg1="lt1" tx1="dk1" bg2="lt2" tx2="dk2" accent1="accent1" accent2="accent2" accent3="accent3" accent4="accent4" accent5="accent5" accent6="accent6" hlink="hlink" folHlink="folHlink"/>
  <p:sldLayoutIdLst>
    <p:sldLayoutId id="214748375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userDrawn="1"/>
        </p:nvPicPr>
        <p:blipFill>
          <a:blip r:embed="rId3"/>
          <a:stretch>
            <a:fillRect/>
          </a:stretch>
        </p:blipFill>
        <p:spPr>
          <a:xfrm>
            <a:off x="10385632" y="-74713"/>
            <a:ext cx="2130217" cy="8796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729403511"/>
      </p:ext>
    </p:extLst>
  </p:cSld>
  <p:clrMap bg1="lt1" tx1="dk1" bg2="lt2" tx2="dk2" accent1="accent1" accent2="accent2" accent3="accent3" accent4="accent4" accent5="accent5" accent6="accent6" hlink="hlink" folHlink="folHlink"/>
  <p:sldLayoutIdLst>
    <p:sldLayoutId id="21474837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3"/>
          <a:stretch>
            <a:fillRect/>
          </a:stretch>
        </p:blipFill>
        <p:spPr>
          <a:xfrm>
            <a:off x="10385632" y="-74713"/>
            <a:ext cx="2130217" cy="879677"/>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67644314"/>
      </p:ext>
    </p:extLst>
  </p:cSld>
  <p:clrMap bg1="lt1" tx1="dk1" bg2="lt2" tx2="dk2" accent1="accent1" accent2="accent2" accent3="accent3" accent4="accent4" accent5="accent5" accent6="accent6" hlink="hlink" folHlink="folHlink"/>
  <p:sldLayoutIdLst>
    <p:sldLayoutId id="214748376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3"/>
          <a:stretch>
            <a:fillRect/>
          </a:stretch>
        </p:blipFill>
        <p:spPr>
          <a:xfrm>
            <a:off x="10385632" y="-74713"/>
            <a:ext cx="2130217" cy="879677"/>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514339494"/>
      </p:ext>
    </p:extLst>
  </p:cSld>
  <p:clrMap bg1="lt1" tx1="dk1" bg2="lt2" tx2="dk2" accent1="accent1" accent2="accent2" accent3="accent3" accent4="accent4" accent5="accent5" accent6="accent6" hlink="hlink" folHlink="folHlink"/>
  <p:sldLayoutIdLst>
    <p:sldLayoutId id="214748376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3"/>
          <a:stretch>
            <a:fillRect/>
          </a:stretch>
        </p:blipFill>
        <p:spPr>
          <a:xfrm>
            <a:off x="10385632" y="-74713"/>
            <a:ext cx="2130217" cy="879677"/>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978858205"/>
      </p:ext>
    </p:extLst>
  </p:cSld>
  <p:clrMap bg1="lt1" tx1="dk1" bg2="lt2" tx2="dk2" accent1="accent1" accent2="accent2" accent3="accent3" accent4="accent4" accent5="accent5" accent6="accent6" hlink="hlink" folHlink="folHlink"/>
  <p:sldLayoutIdLst>
    <p:sldLayoutId id="21474837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420232963"/>
      </p:ext>
    </p:extLst>
  </p:cSld>
  <p:clrMap bg1="lt1" tx1="dk1" bg2="lt2" tx2="dk2" accent1="accent1" accent2="accent2" accent3="accent3" accent4="accent4" accent5="accent5" accent6="accent6" hlink="hlink" folHlink="folHlink"/>
  <p:sldLayoutIdLst>
    <p:sldLayoutId id="214748376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4090751207"/>
      </p:ext>
    </p:extLst>
  </p:cSld>
  <p:clrMap bg1="lt1" tx1="dk1" bg2="lt2" tx2="dk2" accent1="accent1" accent2="accent2" accent3="accent3" accent4="accent4" accent5="accent5" accent6="accent6" hlink="hlink" folHlink="folHlink"/>
  <p:sldLayoutIdLst>
    <p:sldLayoutId id="214748377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000160913"/>
      </p:ext>
    </p:extLst>
  </p:cSld>
  <p:clrMap bg1="lt1" tx1="dk1" bg2="lt2" tx2="dk2" accent1="accent1" accent2="accent2" accent3="accent3" accent4="accent4" accent5="accent5" accent6="accent6" hlink="hlink" folHlink="folHlink"/>
  <p:sldLayoutIdLst>
    <p:sldLayoutId id="214748377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352473088"/>
      </p:ext>
    </p:extLst>
  </p:cSld>
  <p:clrMap bg1="lt1" tx1="dk1" bg2="lt2" tx2="dk2" accent1="accent1" accent2="accent2" accent3="accent3" accent4="accent4" accent5="accent5" accent6="accent6" hlink="hlink" folHlink="folHlink"/>
  <p:sldLayoutIdLst>
    <p:sldLayoutId id="214748377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678820134"/>
      </p:ext>
    </p:extLst>
  </p:cSld>
  <p:clrMap bg1="lt1" tx1="dk1" bg2="lt2" tx2="dk2" accent1="accent1" accent2="accent2" accent3="accent3" accent4="accent4" accent5="accent5" accent6="accent6" hlink="hlink" folHlink="folHlink"/>
  <p:sldLayoutIdLst>
    <p:sldLayoutId id="214748377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45418541"/>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210672622"/>
      </p:ext>
    </p:extLst>
  </p:cSld>
  <p:clrMap bg1="lt1" tx1="dk1" bg2="lt2" tx2="dk2" accent1="accent1" accent2="accent2" accent3="accent3" accent4="accent4" accent5="accent5" accent6="accent6" hlink="hlink" folHlink="folHlink"/>
  <p:sldLayoutIdLst>
    <p:sldLayoutId id="214748377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590381837"/>
      </p:ext>
    </p:extLst>
  </p:cSld>
  <p:clrMap bg1="lt1" tx1="dk1" bg2="lt2" tx2="dk2" accent1="accent1" accent2="accent2" accent3="accent3" accent4="accent4" accent5="accent5" accent6="accent6" hlink="hlink" folHlink="folHlink"/>
  <p:sldLayoutIdLst>
    <p:sldLayoutId id="214748378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006306996"/>
      </p:ext>
    </p:extLst>
  </p:cSld>
  <p:clrMap bg1="lt1" tx1="dk1" bg2="lt2" tx2="dk2" accent1="accent1" accent2="accent2" accent3="accent3" accent4="accent4" accent5="accent5" accent6="accent6" hlink="hlink" folHlink="folHlink"/>
  <p:sldLayoutIdLst>
    <p:sldLayoutId id="214748378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2575311481"/>
      </p:ext>
    </p:extLst>
  </p:cSld>
  <p:clrMap bg1="lt1" tx1="dk1" bg2="lt2" tx2="dk2" accent1="accent1" accent2="accent2" accent3="accent3" accent4="accent4" accent5="accent5" accent6="accent6" hlink="hlink" folHlink="folHlink"/>
  <p:sldLayoutIdLst>
    <p:sldLayoutId id="214748378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765966940"/>
      </p:ext>
    </p:extLst>
  </p:cSld>
  <p:clrMap bg1="lt1" tx1="dk1" bg2="lt2" tx2="dk2" accent1="accent1" accent2="accent2" accent3="accent3" accent4="accent4" accent5="accent5" accent6="accent6" hlink="hlink" folHlink="folHlink"/>
  <p:sldLayoutIdLst>
    <p:sldLayoutId id="214748378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964980353"/>
      </p:ext>
    </p:extLst>
  </p:cSld>
  <p:clrMap bg1="lt1" tx1="dk1" bg2="lt2" tx2="dk2" accent1="accent1" accent2="accent2" accent3="accent3" accent4="accent4" accent5="accent5" accent6="accent6" hlink="hlink" folHlink="folHlink"/>
  <p:sldLayoutIdLst>
    <p:sldLayoutId id="214748378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332143718"/>
      </p:ext>
    </p:extLst>
  </p:cSld>
  <p:clrMap bg1="lt1" tx1="dk1" bg2="lt2" tx2="dk2" accent1="accent1" accent2="accent2" accent3="accent3" accent4="accent4" accent5="accent5" accent6="accent6" hlink="hlink" folHlink="folHlink"/>
  <p:sldLayoutIdLst>
    <p:sldLayoutId id="214748379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17"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17"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17"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401"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1" name="Google Shape;10;p16"/>
          <p:cNvSpPr/>
          <p:nvPr userDrawn="1"/>
        </p:nvSpPr>
        <p:spPr>
          <a:xfrm>
            <a:off x="0" y="6721476"/>
            <a:ext cx="12192000" cy="136525"/>
          </a:xfrm>
          <a:prstGeom prst="rect">
            <a:avLst/>
          </a:prstGeom>
          <a:solidFill>
            <a:srgbClr val="C00000"/>
          </a:solidFill>
          <a:ln>
            <a:noFill/>
          </a:ln>
        </p:spPr>
        <p:txBody>
          <a:bodyPr spcFirstLastPara="1" wrap="square" lIns="45725" tIns="45725" rIns="45725" bIns="45725" anchor="ctr" anchorCtr="0">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userDrawn="1"/>
        </p:nvPicPr>
        <p:blipFill>
          <a:blip r:embed="rId3"/>
          <a:stretch>
            <a:fillRect/>
          </a:stretch>
        </p:blipFill>
        <p:spPr>
          <a:xfrm>
            <a:off x="10385632" y="-74713"/>
            <a:ext cx="2130217" cy="879677"/>
          </a:xfrm>
          <a:prstGeom prst="rect">
            <a:avLst/>
          </a:prstGeom>
        </p:spPr>
      </p:pic>
      <p:pic>
        <p:nvPicPr>
          <p:cNvPr id="15" name="Picture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550235642"/>
      </p:ext>
    </p:extLst>
  </p:cSld>
  <p:clrMap bg1="lt1" tx1="dk1" bg2="lt2" tx2="dk2" accent1="accent1" accent2="accent2" accent3="accent3" accent4="accent4" accent5="accent5" accent6="accent6" hlink="hlink" folHlink="folHlink"/>
  <p:sldLayoutIdLst>
    <p:sldLayoutId id="214748379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A4A3A4"/>
          </p15:clr>
        </p15:guide>
        <p15:guide id="2" pos="720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656328162"/>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3840244070"/>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8EC0367-EB77-4B69-9C52-3339858DA7D6}" type="datetimeFigureOut">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10/11/2021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5008004-4537-440B-A3A9-21F719C077C3}"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9" name="Title 1"/>
          <p:cNvSpPr txBox="1">
            <a:spLocks/>
          </p:cNvSpPr>
          <p:nvPr userDrawn="1"/>
        </p:nvSpPr>
        <p:spPr>
          <a:xfrm rot="10800000" flipV="1">
            <a:off x="0" y="-1"/>
            <a:ext cx="10157119" cy="663986"/>
          </a:xfrm>
          <a:prstGeom prst="rect">
            <a:avLst/>
          </a:prstGeom>
          <a:solidFill>
            <a:srgbClr val="C00000"/>
          </a:solidFill>
        </p:spPr>
        <p:txBody>
          <a:bodyPr/>
          <a:lstStyle>
            <a:lvl1pPr algn="l" defTabSz="1828343" rtl="0" eaLnBrk="1" latinLnBrk="0" hangingPunct="1">
              <a:lnSpc>
                <a:spcPct val="90000"/>
              </a:lnSpc>
              <a:spcBef>
                <a:spcPct val="0"/>
              </a:spcBef>
              <a:buNone/>
              <a:defRPr sz="8798" kern="12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endParaRPr>
          </a:p>
        </p:txBody>
      </p:sp>
      <p:sp>
        <p:nvSpPr>
          <p:cNvPr id="13" name="Google Shape;10;p16"/>
          <p:cNvSpPr/>
          <p:nvPr userDrawn="1"/>
        </p:nvSpPr>
        <p:spPr>
          <a:xfrm>
            <a:off x="0" y="6721476"/>
            <a:ext cx="12192000" cy="136525"/>
          </a:xfrm>
          <a:prstGeom prst="rect">
            <a:avLst/>
          </a:prstGeom>
          <a:solidFill>
            <a:srgbClr val="C00000"/>
          </a:solidFill>
          <a:ln>
            <a:noFill/>
          </a:ln>
        </p:spPr>
        <p:txBody>
          <a:bodyPr spcFirstLastPara="1" wrap="square"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5" name="Picture 14"/>
          <p:cNvPicPr>
            <a:picLocks noChangeAspect="1"/>
          </p:cNvPicPr>
          <p:nvPr userDrawn="1"/>
        </p:nvPicPr>
        <p:blipFill>
          <a:blip r:embed="rId3"/>
          <a:stretch>
            <a:fillRect/>
          </a:stretch>
        </p:blipFill>
        <p:spPr>
          <a:xfrm>
            <a:off x="10385632" y="-74713"/>
            <a:ext cx="2130217" cy="879677"/>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175258" y="185738"/>
            <a:ext cx="474037" cy="473915"/>
          </a:xfrm>
          <a:prstGeom prst="rect">
            <a:avLst/>
          </a:prstGeom>
        </p:spPr>
      </p:pic>
    </p:spTree>
    <p:extLst>
      <p:ext uri="{BB962C8B-B14F-4D97-AF65-F5344CB8AC3E}">
        <p14:creationId xmlns:p14="http://schemas.microsoft.com/office/powerpoint/2010/main" val="1850543445"/>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A4A3A4"/>
          </p15:clr>
        </p15:guide>
        <p15:guide id="2" pos="1439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5.xml"/><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6.xml"/></Relationships>
</file>

<file path=ppt/slides/_rels/slide102.xml.rels><?xml version="1.0" encoding="UTF-8" standalone="yes"?>
<Relationships xmlns="http://schemas.openxmlformats.org/package/2006/relationships"><Relationship Id="rId3" Type="http://schemas.openxmlformats.org/officeDocument/2006/relationships/hyperlink" Target="https://nam10.safelinks.protection.outlook.com/?url=https://www.surveymonkey.com/r/JK6MSG6&amp;data=04|01|phanleha@LinkSME.org|8096fd44388c4d78585d08d977f7666a|27fef1450d484e1ab44c5349856542ac|0|0|637672726723433314|Unknown|TWFpbGZsb3d8eyJWIjoiMC4wLjAwMDAiLCJQIjoiV2luMzIiLCJBTiI6Ik1haWwiLCJXVCI6Mn0%3D|1000&amp;sdata=5V090VU4HAPbudfduByB%2BgC8h5mNFlm8c7ZUZp9gfyQ%3D&amp;reserved=0" TargetMode="External"/><Relationship Id="rId2" Type="http://schemas.openxmlformats.org/officeDocument/2006/relationships/image" Target="../media/image102.png"/><Relationship Id="rId1" Type="http://schemas.openxmlformats.org/officeDocument/2006/relationships/slideLayout" Target="../slideLayouts/slideLayout77.xml"/><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6.jpeg"/><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image" Target="../media/image20.png"/><Relationship Id="rId3" Type="http://schemas.openxmlformats.org/officeDocument/2006/relationships/tags" Target="../tags/tag29.xml"/><Relationship Id="rId21" Type="http://schemas.openxmlformats.org/officeDocument/2006/relationships/image" Target="../media/image23.png"/><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image" Target="../media/image19.png"/><Relationship Id="rId2" Type="http://schemas.openxmlformats.org/officeDocument/2006/relationships/tags" Target="../tags/tag28.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image" Target="../media/image17.png"/><Relationship Id="rId10" Type="http://schemas.openxmlformats.org/officeDocument/2006/relationships/tags" Target="../tags/tag36.xml"/><Relationship Id="rId19" Type="http://schemas.openxmlformats.org/officeDocument/2006/relationships/image" Target="../media/image21.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slideLayout" Target="../slideLayouts/slideLayout2.xml"/><Relationship Id="rId22"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image" Target="../media/image18.png"/><Relationship Id="rId3" Type="http://schemas.openxmlformats.org/officeDocument/2006/relationships/tags" Target="../tags/tag42.xml"/><Relationship Id="rId21" Type="http://schemas.openxmlformats.org/officeDocument/2006/relationships/image" Target="../media/image22.png"/><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image" Target="../media/image17.png"/><Relationship Id="rId2" Type="http://schemas.openxmlformats.org/officeDocument/2006/relationships/tags" Target="../tags/tag41.xml"/><Relationship Id="rId16" Type="http://schemas.openxmlformats.org/officeDocument/2006/relationships/image" Target="../media/image25.png"/><Relationship Id="rId20" Type="http://schemas.openxmlformats.org/officeDocument/2006/relationships/image" Target="../media/image21.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26.png"/><Relationship Id="rId5" Type="http://schemas.openxmlformats.org/officeDocument/2006/relationships/tags" Target="../tags/tag44.xml"/><Relationship Id="rId15" Type="http://schemas.openxmlformats.org/officeDocument/2006/relationships/slideLayout" Target="../slideLayouts/slideLayout2.xml"/><Relationship Id="rId23" Type="http://schemas.openxmlformats.org/officeDocument/2006/relationships/image" Target="../media/image24.png"/><Relationship Id="rId10" Type="http://schemas.openxmlformats.org/officeDocument/2006/relationships/tags" Target="../tags/tag49.xml"/><Relationship Id="rId19" Type="http://schemas.openxmlformats.org/officeDocument/2006/relationships/image" Target="../media/image19.png"/><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image" Target="../media/image6.jpeg"/><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10" Type="http://schemas.openxmlformats.org/officeDocument/2006/relationships/image" Target="../media/image32.png"/><Relationship Id="rId4" Type="http://schemas.openxmlformats.org/officeDocument/2006/relationships/tags" Target="../tags/tag70.xml"/><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tags" Target="../tags/tag87.xml"/><Relationship Id="rId18" Type="http://schemas.openxmlformats.org/officeDocument/2006/relationships/tags" Target="../tags/tag92.xml"/><Relationship Id="rId26" Type="http://schemas.openxmlformats.org/officeDocument/2006/relationships/tags" Target="../tags/tag100.xml"/><Relationship Id="rId3" Type="http://schemas.openxmlformats.org/officeDocument/2006/relationships/tags" Target="../tags/tag77.xml"/><Relationship Id="rId21" Type="http://schemas.openxmlformats.org/officeDocument/2006/relationships/tags" Target="../tags/tag95.xml"/><Relationship Id="rId34" Type="http://schemas.openxmlformats.org/officeDocument/2006/relationships/image" Target="../media/image43.png"/><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5" Type="http://schemas.openxmlformats.org/officeDocument/2006/relationships/tags" Target="../tags/tag99.xml"/><Relationship Id="rId33" Type="http://schemas.openxmlformats.org/officeDocument/2006/relationships/image" Target="../media/image42.png"/><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tags" Target="../tags/tag94.xml"/><Relationship Id="rId29"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tags" Target="../tags/tag98.xml"/><Relationship Id="rId32" Type="http://schemas.openxmlformats.org/officeDocument/2006/relationships/image" Target="../media/image41.png"/><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tags" Target="../tags/tag97.xml"/><Relationship Id="rId28" Type="http://schemas.openxmlformats.org/officeDocument/2006/relationships/tags" Target="../tags/tag102.xml"/><Relationship Id="rId36" Type="http://schemas.openxmlformats.org/officeDocument/2006/relationships/image" Target="../media/image45.png"/><Relationship Id="rId10" Type="http://schemas.openxmlformats.org/officeDocument/2006/relationships/tags" Target="../tags/tag84.xml"/><Relationship Id="rId19" Type="http://schemas.openxmlformats.org/officeDocument/2006/relationships/tags" Target="../tags/tag93.xml"/><Relationship Id="rId31" Type="http://schemas.openxmlformats.org/officeDocument/2006/relationships/image" Target="../media/image40.png"/><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tags" Target="../tags/tag96.xml"/><Relationship Id="rId27" Type="http://schemas.openxmlformats.org/officeDocument/2006/relationships/tags" Target="../tags/tag101.xml"/><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tags" Target="../tags/tag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image" Target="../media/image6.jpeg"/><Relationship Id="rId10" Type="http://schemas.openxmlformats.org/officeDocument/2006/relationships/tags" Target="../tags/tag112.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6.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tags" Target="../tags/tag127.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5" Type="http://schemas.openxmlformats.org/officeDocument/2006/relationships/image" Target="../media/image6.jpeg"/><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31.xml"/><Relationship Id="rId7" Type="http://schemas.openxmlformats.org/officeDocument/2006/relationships/image" Target="../media/image69.jpe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68.png"/><Relationship Id="rId5" Type="http://schemas.openxmlformats.org/officeDocument/2006/relationships/slideLayout" Target="../slideLayouts/slideLayout39.xml"/><Relationship Id="rId4" Type="http://schemas.openxmlformats.org/officeDocument/2006/relationships/tags" Target="../tags/tag1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image" Target="../media/image6.jpeg"/><Relationship Id="rId10" Type="http://schemas.openxmlformats.org/officeDocument/2006/relationships/tags" Target="../tags/tag142.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46.xml"/><Relationship Id="rId1" Type="http://schemas.openxmlformats.org/officeDocument/2006/relationships/tags" Target="../tags/tag1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5" Type="http://schemas.openxmlformats.org/officeDocument/2006/relationships/image" Target="../media/image6.jpeg"/><Relationship Id="rId10" Type="http://schemas.openxmlformats.org/officeDocument/2006/relationships/tags" Target="../tags/tag156.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5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8.xml"/></Relationships>
</file>

<file path=ppt/slides/_rels/slide83.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tags" Target="../tags/tag171.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5" Type="http://schemas.openxmlformats.org/officeDocument/2006/relationships/image" Target="../media/image6.jpeg"/><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slideLayout" Target="../slideLayouts/slideLayout59.xml"/></Relationships>
</file>

<file path=ppt/slides/_rels/slide84.xml.rels><?xml version="1.0" encoding="UTF-8" standalone="yes"?>
<Relationships xmlns="http://schemas.openxmlformats.org/package/2006/relationships"><Relationship Id="rId3" Type="http://schemas.openxmlformats.org/officeDocument/2006/relationships/tags" Target="../tags/tag175.xml"/><Relationship Id="rId7" Type="http://schemas.openxmlformats.org/officeDocument/2006/relationships/image" Target="../media/image84.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60.xml"/><Relationship Id="rId5" Type="http://schemas.openxmlformats.org/officeDocument/2006/relationships/tags" Target="../tags/tag177.xml"/><Relationship Id="rId4" Type="http://schemas.openxmlformats.org/officeDocument/2006/relationships/tags" Target="../tags/tag176.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1.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5.xml"/><Relationship Id="rId5" Type="http://schemas.openxmlformats.org/officeDocument/2006/relationships/image" Target="../media/image89.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69.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0.xml"/><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3.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4.xml"/><Relationship Id="rId1" Type="http://schemas.openxmlformats.org/officeDocument/2006/relationships/tags" Target="../tags/tag1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9680" y="1599452"/>
            <a:ext cx="10023566" cy="2410843"/>
          </a:xfrm>
        </p:spPr>
        <p:txBody>
          <a:bodyPr>
            <a:noAutofit/>
          </a:bodyPr>
          <a:lstStyle/>
          <a:p>
            <a:r>
              <a:rPr lang="en-US" sz="7200" b="1">
                <a:solidFill>
                  <a:schemeClr val="accent2">
                    <a:lumMod val="75000"/>
                  </a:schemeClr>
                </a:solidFill>
                <a:latin typeface="Arial" panose="020B0604020202020204" pitchFamily="34" charset="0"/>
                <a:cs typeface="Arial" panose="020B0604020202020204" pitchFamily="34" charset="0"/>
              </a:rPr>
              <a:t>TÍN DỤNG BỀN VỮNG TỪ NGÂN HÀNG</a:t>
            </a:r>
            <a:endParaRPr lang="en-US"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227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49"/>
            <a:ext cx="9828876" cy="627017"/>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Sức</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khỏe</a:t>
            </a:r>
            <a:r>
              <a:rPr lang="en-US" sz="2800" b="1" dirty="0">
                <a:solidFill>
                  <a:schemeClr val="bg1"/>
                </a:solidFill>
                <a:latin typeface="Arial" panose="020B0604020202020204" pitchFamily="34" charset="0"/>
                <a:cs typeface="Arial" panose="020B0604020202020204" pitchFamily="34" charset="0"/>
              </a:rPr>
              <a:t> DN VVN </a:t>
            </a:r>
            <a:r>
              <a:rPr lang="en-US" sz="2800" b="1" dirty="0" err="1">
                <a:solidFill>
                  <a:schemeClr val="bg1"/>
                </a:solidFill>
                <a:latin typeface="Arial" panose="020B0604020202020204" pitchFamily="34" charset="0"/>
                <a:cs typeface="Arial" panose="020B0604020202020204" pitchFamily="34" charset="0"/>
              </a:rPr>
              <a:t>thế</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nào</a:t>
            </a:r>
            <a:r>
              <a:rPr lang="en-US" sz="2800" b="1" dirty="0">
                <a:solidFill>
                  <a:schemeClr val="bg1"/>
                </a:solidFill>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2"/>
          <a:stretch>
            <a:fillRect/>
          </a:stretch>
        </p:blipFill>
        <p:spPr>
          <a:xfrm>
            <a:off x="6807446" y="1552573"/>
            <a:ext cx="4213481" cy="2606343"/>
          </a:xfrm>
          <a:prstGeom prst="rect">
            <a:avLst/>
          </a:prstGeom>
        </p:spPr>
      </p:pic>
      <p:sp>
        <p:nvSpPr>
          <p:cNvPr id="5" name="Content Placeholder 2"/>
          <p:cNvSpPr>
            <a:spLocks noGrp="1"/>
          </p:cNvSpPr>
          <p:nvPr>
            <p:ph idx="1"/>
          </p:nvPr>
        </p:nvSpPr>
        <p:spPr>
          <a:xfrm>
            <a:off x="757373" y="1552572"/>
            <a:ext cx="5595301" cy="3693195"/>
          </a:xfrm>
        </p:spPr>
        <p:txBody>
          <a:bodyPr>
            <a:noAutofit/>
          </a:bodyPr>
          <a:lstStyle/>
          <a:p>
            <a:pPr marL="0" indent="0">
              <a:buNone/>
            </a:pPr>
            <a:r>
              <a:rPr lang="en-US" sz="2400" b="1" dirty="0" err="1">
                <a:latin typeface="Arial" panose="020B0604020202020204" pitchFamily="34" charset="0"/>
                <a:cs typeface="Arial" panose="020B0604020202020204" pitchFamily="34" charset="0"/>
              </a:rPr>
              <a:t>Câu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hỏi</a:t>
            </a:r>
            <a:r>
              <a:rPr lang="en-US" sz="2400" b="1" dirty="0">
                <a:latin typeface="Arial" panose="020B0604020202020204" pitchFamily="34" charset="0"/>
                <a:cs typeface="Arial" panose="020B0604020202020204" pitchFamily="34" charset="0"/>
              </a:rPr>
              <a:t> 1:</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Chấm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doanh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bạn</a:t>
            </a:r>
            <a:r>
              <a:rPr lang="en-US" sz="2400" dirty="0">
                <a:latin typeface="Arial" panose="020B0604020202020204" pitchFamily="34" charset="0"/>
                <a:cs typeface="Arial" panose="020B0604020202020204" pitchFamily="34" charset="0"/>
              </a:rPr>
              <a:t>:</a:t>
            </a:r>
          </a:p>
          <a:p>
            <a:r>
              <a:rPr lang="en-US" sz="2400">
                <a:latin typeface="Arial" panose="020B0604020202020204" pitchFamily="34" charset="0"/>
                <a:cs typeface="Arial" panose="020B0604020202020204" pitchFamily="34" charset="0"/>
              </a:rPr>
              <a:t>8,2 – 12,2</a:t>
            </a:r>
            <a:endParaRPr lang="en-US" sz="2400" dirty="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12,2 – 15,5</a:t>
            </a:r>
            <a:endParaRPr lang="en-US" sz="2400" dirty="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15,5 – 19,5</a:t>
            </a:r>
            <a:endParaRPr lang="en-US" sz="2400" dirty="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19,5 – 21,8</a:t>
            </a:r>
            <a:endParaRPr lang="en-US" sz="2400" dirty="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21,8 – 24,6</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2720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03920" y="3813665"/>
            <a:ext cx="3196782" cy="2032063"/>
          </a:xfrm>
          <a:prstGeom prst="rect">
            <a:avLst/>
          </a:prstGeom>
        </p:spPr>
      </p:pic>
      <p:pic>
        <p:nvPicPr>
          <p:cNvPr id="4" name="Picture 3"/>
          <p:cNvPicPr>
            <a:picLocks noChangeAspect="1"/>
          </p:cNvPicPr>
          <p:nvPr/>
        </p:nvPicPr>
        <p:blipFill>
          <a:blip r:embed="rId3"/>
          <a:stretch>
            <a:fillRect/>
          </a:stretch>
        </p:blipFill>
        <p:spPr>
          <a:xfrm>
            <a:off x="3219917" y="864931"/>
            <a:ext cx="5206632" cy="5435803"/>
          </a:xfrm>
          <a:prstGeom prst="rect">
            <a:avLst/>
          </a:prstGeom>
        </p:spPr>
      </p:pic>
      <p:sp>
        <p:nvSpPr>
          <p:cNvPr id="2" name="Title 1"/>
          <p:cNvSpPr>
            <a:spLocks noGrp="1"/>
          </p:cNvSpPr>
          <p:nvPr>
            <p:ph type="title"/>
          </p:nvPr>
        </p:nvSpPr>
        <p:spPr>
          <a:xfrm>
            <a:off x="0" y="-308816"/>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Giá</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và</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Lãi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suất</a:t>
            </a:r>
            <a:r>
              <a:rPr lang="en-US" sz="2701" b="1" dirty="0">
                <a:solidFill>
                  <a:schemeClr val="bg1"/>
                </a:solidFill>
                <a:latin typeface="Arial" panose="020B0604020202020204" pitchFamily="34" charset="0"/>
                <a:cs typeface="Arial" panose="020B0604020202020204" pitchFamily="34" charset="0"/>
              </a:rPr>
              <a:t> – DN “</a:t>
            </a:r>
            <a:r>
              <a:rPr lang="en-US" sz="2701" b="1" dirty="0" err="1">
                <a:solidFill>
                  <a:schemeClr val="bg1"/>
                </a:solidFill>
                <a:latin typeface="Arial" panose="020B0604020202020204" pitchFamily="34" charset="0"/>
                <a:cs typeface="Arial" panose="020B0604020202020204" pitchFamily="34" charset="0"/>
              </a:rPr>
              <a:t>mặc</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cả</a:t>
            </a:r>
            <a:r>
              <a:rPr lang="en-US" sz="2701" b="1" dirty="0">
                <a:solidFill>
                  <a:schemeClr val="bg1"/>
                </a:solidFill>
                <a:latin typeface="Arial" panose="020B0604020202020204" pitchFamily="34" charset="0"/>
                <a:cs typeface="Arial" panose="020B0604020202020204" pitchFamily="34" charset="0"/>
              </a:rPr>
              <a:t>” ở </a:t>
            </a:r>
            <a:r>
              <a:rPr lang="en-US" sz="2701" b="1" dirty="0" err="1">
                <a:solidFill>
                  <a:schemeClr val="bg1"/>
                </a:solidFill>
                <a:latin typeface="Arial" panose="020B0604020202020204" pitchFamily="34" charset="0"/>
                <a:cs typeface="Arial" panose="020B0604020202020204" pitchFamily="34" charset="0"/>
              </a:rPr>
              <a:t>đâu</a:t>
            </a:r>
            <a:r>
              <a:rPr lang="en-US" sz="2701" b="1" dirty="0">
                <a:solidFill>
                  <a:schemeClr val="bg1"/>
                </a:solidFill>
                <a:latin typeface="Arial" panose="020B0604020202020204" pitchFamily="34" charset="0"/>
                <a:cs typeface="Arial" panose="020B0604020202020204" pitchFamily="34" charset="0"/>
              </a:rPr>
              <a:t>?</a:t>
            </a:r>
          </a:p>
        </p:txBody>
      </p:sp>
      <p:sp>
        <p:nvSpPr>
          <p:cNvPr id="6" name="Rectangle 5"/>
          <p:cNvSpPr/>
          <p:nvPr/>
        </p:nvSpPr>
        <p:spPr>
          <a:xfrm>
            <a:off x="8024884" y="1828505"/>
            <a:ext cx="4045196" cy="4249240"/>
          </a:xfrm>
          <a:prstGeom prst="rect">
            <a:avLst/>
          </a:prstGeom>
        </p:spPr>
        <p:txBody>
          <a:bodyPr wrap="square">
            <a:spAutoFit/>
          </a:bodyPr>
          <a:lstStyle/>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Số</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dư</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tiền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gửi</a:t>
            </a: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Giá</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trị</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TSBĐ so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với</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Hạn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mức</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vay</a:t>
            </a: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Số</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lượng</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giao</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dịch</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thực</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hiện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qua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Tài</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khoản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tại</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Bank</a:t>
            </a: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Doanh</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số</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giao</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dịch</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Tài</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trợ</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thương</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mại</a:t>
            </a: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Doanh</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số</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mua</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bán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Ngoại</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tệ</a:t>
            </a: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Số</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lượng</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và</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Doanh</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số</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giao</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dịch</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khác</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trả</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lương</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thẻ</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4"/>
          <a:stretch>
            <a:fillRect/>
          </a:stretch>
        </p:blipFill>
        <p:spPr>
          <a:xfrm>
            <a:off x="727330" y="1972513"/>
            <a:ext cx="1969179" cy="1841152"/>
          </a:xfrm>
          <a:prstGeom prst="rect">
            <a:avLst/>
          </a:prstGeom>
        </p:spPr>
      </p:pic>
    </p:spTree>
    <p:extLst>
      <p:ext uri="{BB962C8B-B14F-4D97-AF65-F5344CB8AC3E}">
        <p14:creationId xmlns:p14="http://schemas.microsoft.com/office/powerpoint/2010/main" val="39678245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3008" y="1421524"/>
            <a:ext cx="10245119" cy="4585648"/>
          </a:xfrm>
          <a:prstGeom prst="rect">
            <a:avLst/>
          </a:prstGeom>
        </p:spPr>
      </p:pic>
    </p:spTree>
    <p:extLst>
      <p:ext uri="{BB962C8B-B14F-4D97-AF65-F5344CB8AC3E}">
        <p14:creationId xmlns:p14="http://schemas.microsoft.com/office/powerpoint/2010/main" val="20584533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76524" y="4633196"/>
            <a:ext cx="4951594" cy="2090058"/>
          </a:xfrm>
          <a:prstGeom prst="rect">
            <a:avLst/>
          </a:prstGeom>
        </p:spPr>
      </p:pic>
      <p:sp>
        <p:nvSpPr>
          <p:cNvPr id="2" name="TextBox 1"/>
          <p:cNvSpPr txBox="1"/>
          <p:nvPr/>
        </p:nvSpPr>
        <p:spPr>
          <a:xfrm>
            <a:off x="274321" y="1463726"/>
            <a:ext cx="8190412" cy="369332"/>
          </a:xfrm>
          <a:prstGeom prst="rect">
            <a:avLst/>
          </a:prstGeom>
          <a:noFill/>
        </p:spPr>
        <p:txBody>
          <a:bodyPr wrap="square" rtlCol="0">
            <a:spAutoFit/>
          </a:bodyPr>
          <a:lstStyle/>
          <a:p>
            <a:r>
              <a:rPr lang="en-GB" b="1">
                <a:latin typeface="Arial" panose="020B0604020202020204" pitchFamily="34" charset="0"/>
                <a:cs typeface="Arial" panose="020B0604020202020204" pitchFamily="34" charset="0"/>
              </a:rPr>
              <a:t>Đường link khảo sát DNVVN</a:t>
            </a:r>
            <a:r>
              <a:rPr lang="en-GB"/>
              <a:t>: </a:t>
            </a:r>
            <a:endParaRPr lang="en-US"/>
          </a:p>
        </p:txBody>
      </p:sp>
      <p:sp>
        <p:nvSpPr>
          <p:cNvPr id="5" name="Rectangle 1"/>
          <p:cNvSpPr>
            <a:spLocks noChangeArrowheads="1"/>
          </p:cNvSpPr>
          <p:nvPr/>
        </p:nvSpPr>
        <p:spPr bwMode="auto">
          <a:xfrm>
            <a:off x="3670663" y="1654683"/>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1155CC"/>
                </a:solidFill>
                <a:effectLst/>
                <a:latin typeface="Arial" panose="020B0604020202020204" pitchFamily="34" charset="0"/>
                <a:cs typeface="Arial" panose="020B0604020202020204" pitchFamily="34" charset="0"/>
                <a:hlinkClick r:id="rId3"/>
              </a:rPr>
              <a:t>https://www.surveymonkey.com/r/JK6MSG6</a:t>
            </a:r>
            <a:r>
              <a:rPr kumimoji="0" lang="en-US" altLang="en-US" sz="1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355" y="2184630"/>
            <a:ext cx="2821577" cy="2821577"/>
          </a:xfrm>
          <a:prstGeom prst="rect">
            <a:avLst/>
          </a:prstGeom>
        </p:spPr>
      </p:pic>
      <p:sp>
        <p:nvSpPr>
          <p:cNvPr id="7" name="TextBox 6"/>
          <p:cNvSpPr txBox="1"/>
          <p:nvPr/>
        </p:nvSpPr>
        <p:spPr>
          <a:xfrm>
            <a:off x="274321" y="2137157"/>
            <a:ext cx="3317008" cy="646331"/>
          </a:xfrm>
          <a:prstGeom prst="rect">
            <a:avLst/>
          </a:prstGeom>
          <a:noFill/>
        </p:spPr>
        <p:txBody>
          <a:bodyPr wrap="square" rtlCol="0">
            <a:spAutoFit/>
          </a:bodyPr>
          <a:lstStyle/>
          <a:p>
            <a:r>
              <a:rPr lang="en-GB" b="1">
                <a:latin typeface="Arial" panose="020B0604020202020204" pitchFamily="34" charset="0"/>
                <a:cs typeface="Arial" panose="020B0604020202020204" pitchFamily="34" charset="0"/>
              </a:rPr>
              <a:t>QR-code để truy cập link khảo sát DNVVN :</a:t>
            </a:r>
            <a:endParaRPr lang="en-US" b="1">
              <a:latin typeface="Arial" panose="020B0604020202020204" pitchFamily="34" charset="0"/>
              <a:cs typeface="Arial" panose="020B0604020202020204" pitchFamily="34" charset="0"/>
            </a:endParaRPr>
          </a:p>
        </p:txBody>
      </p:sp>
      <p:sp>
        <p:nvSpPr>
          <p:cNvPr id="8" name="TextBox 7"/>
          <p:cNvSpPr txBox="1"/>
          <p:nvPr/>
        </p:nvSpPr>
        <p:spPr>
          <a:xfrm>
            <a:off x="3103387" y="92064"/>
            <a:ext cx="8138160" cy="461665"/>
          </a:xfrm>
          <a:prstGeom prst="rect">
            <a:avLst/>
          </a:prstGeom>
          <a:noFill/>
        </p:spPr>
        <p:txBody>
          <a:bodyPr wrap="square" rtlCol="0">
            <a:spAutoFit/>
          </a:bodyPr>
          <a:lstStyle/>
          <a:p>
            <a:r>
              <a:rPr lang="en-GB" sz="2400" b="1">
                <a:solidFill>
                  <a:schemeClr val="bg1"/>
                </a:solidFill>
                <a:latin typeface="Arial" panose="020B0604020202020204" pitchFamily="34" charset="0"/>
                <a:cs typeface="Arial" panose="020B0604020202020204" pitchFamily="34" charset="0"/>
              </a:rPr>
              <a:t>KẾT THÚC KHÓA ĐÀO TẠO</a:t>
            </a:r>
            <a:endParaRPr lang="en-US" sz="24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860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49"/>
            <a:ext cx="9828876" cy="627017"/>
          </a:xfrm>
        </p:spPr>
        <p:txBody>
          <a:bodyPr>
            <a:normAutofit/>
          </a:bodyPr>
          <a:lstStyle/>
          <a:p>
            <a:r>
              <a:rPr lang="en-GB" sz="2800" b="1">
                <a:solidFill>
                  <a:schemeClr val="bg1"/>
                </a:solidFill>
                <a:latin typeface="Arial" panose="020B0604020202020204" pitchFamily="34" charset="0"/>
                <a:cs typeface="Arial" panose="020B0604020202020204" pitchFamily="34" charset="0"/>
              </a:rPr>
              <a:t>Đánh giá sức khỏe tài chính &amp; Nhận định</a:t>
            </a:r>
            <a:endParaRPr lang="en-US" sz="2800" b="1"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807446" y="1552573"/>
            <a:ext cx="4213481" cy="2606343"/>
          </a:xfrm>
          <a:prstGeom prst="rect">
            <a:avLst/>
          </a:prstGeom>
        </p:spPr>
      </p:pic>
      <p:graphicFrame>
        <p:nvGraphicFramePr>
          <p:cNvPr id="9" name="Content Placeholder 8"/>
          <p:cNvGraphicFramePr>
            <a:graphicFrameLocks noGrp="1"/>
          </p:cNvGraphicFramePr>
          <p:nvPr>
            <p:ph idx="1"/>
            <p:extLst>
              <p:ext uri="{D42A27DB-BD31-4B8C-83A1-F6EECF244321}">
                <p14:modId xmlns:p14="http://schemas.microsoft.com/office/powerpoint/2010/main" val="3150785213"/>
              </p:ext>
            </p:extLst>
          </p:nvPr>
        </p:nvGraphicFramePr>
        <p:xfrm>
          <a:off x="548641" y="922338"/>
          <a:ext cx="11155678" cy="5507330"/>
        </p:xfrm>
        <a:graphic>
          <a:graphicData uri="http://schemas.openxmlformats.org/drawingml/2006/table">
            <a:tbl>
              <a:tblPr firstRow="1" bandRow="1">
                <a:tableStyleId>{5C22544A-7EE6-4342-B048-85BDC9FD1C3A}</a:tableStyleId>
              </a:tblPr>
              <a:tblGrid>
                <a:gridCol w="1157224">
                  <a:extLst>
                    <a:ext uri="{9D8B030D-6E8A-4147-A177-3AD203B41FA5}">
                      <a16:colId xmlns:a16="http://schemas.microsoft.com/office/drawing/2014/main" val="3022278640"/>
                    </a:ext>
                  </a:extLst>
                </a:gridCol>
                <a:gridCol w="1149853">
                  <a:extLst>
                    <a:ext uri="{9D8B030D-6E8A-4147-A177-3AD203B41FA5}">
                      <a16:colId xmlns:a16="http://schemas.microsoft.com/office/drawing/2014/main" val="208305663"/>
                    </a:ext>
                  </a:extLst>
                </a:gridCol>
                <a:gridCol w="4375763">
                  <a:extLst>
                    <a:ext uri="{9D8B030D-6E8A-4147-A177-3AD203B41FA5}">
                      <a16:colId xmlns:a16="http://schemas.microsoft.com/office/drawing/2014/main" val="1726510900"/>
                    </a:ext>
                  </a:extLst>
                </a:gridCol>
                <a:gridCol w="4472838">
                  <a:extLst>
                    <a:ext uri="{9D8B030D-6E8A-4147-A177-3AD203B41FA5}">
                      <a16:colId xmlns:a16="http://schemas.microsoft.com/office/drawing/2014/main" val="343482516"/>
                    </a:ext>
                  </a:extLst>
                </a:gridCol>
              </a:tblGrid>
              <a:tr h="440823">
                <a:tc>
                  <a:txBody>
                    <a:bodyPr/>
                    <a:lstStyle/>
                    <a:p>
                      <a:pPr algn="ctr"/>
                      <a:r>
                        <a:rPr lang="en-GB" sz="1600"/>
                        <a:t>Điểm</a:t>
                      </a:r>
                      <a:endParaRPr lang="en-US" sz="1600"/>
                    </a:p>
                  </a:txBody>
                  <a:tcPr>
                    <a:solidFill>
                      <a:srgbClr val="C00000"/>
                    </a:solidFill>
                  </a:tcPr>
                </a:tc>
                <a:tc>
                  <a:txBody>
                    <a:bodyPr/>
                    <a:lstStyle/>
                    <a:p>
                      <a:pPr algn="ctr"/>
                      <a:r>
                        <a:rPr lang="en-GB" sz="1600"/>
                        <a:t>Xếp</a:t>
                      </a:r>
                      <a:r>
                        <a:rPr lang="en-GB" sz="1600" baseline="0"/>
                        <a:t> hạng</a:t>
                      </a:r>
                      <a:endParaRPr lang="en-US" sz="1600"/>
                    </a:p>
                  </a:txBody>
                  <a:tcPr>
                    <a:solidFill>
                      <a:srgbClr val="C00000"/>
                    </a:solidFill>
                  </a:tcPr>
                </a:tc>
                <a:tc>
                  <a:txBody>
                    <a:bodyPr/>
                    <a:lstStyle/>
                    <a:p>
                      <a:pPr algn="ctr"/>
                      <a:r>
                        <a:rPr lang="en-GB" sz="1600"/>
                        <a:t>Nhận</a:t>
                      </a:r>
                      <a:r>
                        <a:rPr lang="en-GB" sz="1600" baseline="0"/>
                        <a:t> định</a:t>
                      </a:r>
                      <a:endParaRPr lang="en-US" sz="1600"/>
                    </a:p>
                  </a:txBody>
                  <a:tcPr>
                    <a:solidFill>
                      <a:srgbClr val="C00000"/>
                    </a:solidFill>
                  </a:tcPr>
                </a:tc>
                <a:tc>
                  <a:txBody>
                    <a:bodyPr/>
                    <a:lstStyle/>
                    <a:p>
                      <a:pPr algn="ctr"/>
                      <a:r>
                        <a:rPr lang="en-GB" sz="1600"/>
                        <a:t>Khả</a:t>
                      </a:r>
                      <a:r>
                        <a:rPr lang="en-GB" sz="1600" baseline="0"/>
                        <a:t> năng tiếp cận vốn</a:t>
                      </a:r>
                      <a:endParaRPr lang="en-US" sz="1600"/>
                    </a:p>
                  </a:txBody>
                  <a:tcPr>
                    <a:solidFill>
                      <a:srgbClr val="C00000"/>
                    </a:solidFill>
                  </a:tcPr>
                </a:tc>
                <a:extLst>
                  <a:ext uri="{0D108BD9-81ED-4DB2-BD59-A6C34878D82A}">
                    <a16:rowId xmlns:a16="http://schemas.microsoft.com/office/drawing/2014/main" val="2027836401"/>
                  </a:ext>
                </a:extLst>
              </a:tr>
              <a:tr h="991852">
                <a:tc>
                  <a:txBody>
                    <a:bodyPr/>
                    <a:lstStyle/>
                    <a:p>
                      <a:pPr algn="ctr">
                        <a:lnSpc>
                          <a:spcPct val="200000"/>
                        </a:lnSpc>
                      </a:pPr>
                      <a:r>
                        <a:rPr lang="en-GB" sz="1500"/>
                        <a:t>8,2-12,2</a:t>
                      </a:r>
                      <a:endParaRPr lang="en-US" sz="1500"/>
                    </a:p>
                  </a:txBody>
                  <a:tcPr>
                    <a:solidFill>
                      <a:schemeClr val="bg1">
                        <a:lumMod val="95000"/>
                      </a:schemeClr>
                    </a:solidFill>
                  </a:tcPr>
                </a:tc>
                <a:tc>
                  <a:txBody>
                    <a:bodyPr/>
                    <a:lstStyle/>
                    <a:p>
                      <a:pPr algn="ctr">
                        <a:lnSpc>
                          <a:spcPct val="200000"/>
                        </a:lnSpc>
                      </a:pPr>
                      <a:r>
                        <a:rPr lang="en-GB" sz="1500"/>
                        <a:t>1</a:t>
                      </a:r>
                      <a:endParaRPr lang="en-US" sz="1500"/>
                    </a:p>
                  </a:txBody>
                  <a:tcPr>
                    <a:solidFill>
                      <a:schemeClr val="bg1">
                        <a:lumMod val="95000"/>
                      </a:schemeClr>
                    </a:solidFill>
                  </a:tcPr>
                </a:tc>
                <a:tc>
                  <a:txBody>
                    <a:bodyPr/>
                    <a:lstStyle/>
                    <a:p>
                      <a:r>
                        <a:rPr lang="vi-VN" sz="1500"/>
                        <a:t>DN của bạn đang ở mức độ sơ khai về cấu trúc quản trị &amp; quản lý tài chính. Các chỉ số tài chính đang ở quy mô nhỏ.</a:t>
                      </a:r>
                      <a:endParaRPr lang="en-US" sz="1500"/>
                    </a:p>
                  </a:txBody>
                  <a:tcPr>
                    <a:solidFill>
                      <a:schemeClr val="bg1">
                        <a:lumMod val="95000"/>
                      </a:schemeClr>
                    </a:solidFill>
                  </a:tcPr>
                </a:tc>
                <a:tc>
                  <a:txBody>
                    <a:bodyPr/>
                    <a:lstStyle/>
                    <a:p>
                      <a:r>
                        <a:rPr lang="vi-VN" sz="1500"/>
                        <a:t>DN của bạn cần cải thiện rất nhiều yếu tố nội tại về quản trị &amp; tài chính trước khi tiếp cận nguồn vốn từ các ngân hàng &amp; TCTD khác.</a:t>
                      </a:r>
                      <a:endParaRPr lang="en-US" sz="1500"/>
                    </a:p>
                  </a:txBody>
                  <a:tcPr>
                    <a:solidFill>
                      <a:schemeClr val="bg1">
                        <a:lumMod val="95000"/>
                      </a:schemeClr>
                    </a:solidFill>
                  </a:tcPr>
                </a:tc>
                <a:extLst>
                  <a:ext uri="{0D108BD9-81ED-4DB2-BD59-A6C34878D82A}">
                    <a16:rowId xmlns:a16="http://schemas.microsoft.com/office/drawing/2014/main" val="1324005755"/>
                  </a:ext>
                </a:extLst>
              </a:tr>
              <a:tr h="991852">
                <a:tc>
                  <a:txBody>
                    <a:bodyPr/>
                    <a:lstStyle/>
                    <a:p>
                      <a:pPr algn="ctr">
                        <a:lnSpc>
                          <a:spcPct val="200000"/>
                        </a:lnSpc>
                      </a:pPr>
                      <a:r>
                        <a:rPr lang="en-GB" sz="1500"/>
                        <a:t>12,2-15,5</a:t>
                      </a:r>
                      <a:endParaRPr lang="en-US" sz="1500"/>
                    </a:p>
                  </a:txBody>
                  <a:tcPr>
                    <a:solidFill>
                      <a:schemeClr val="bg1">
                        <a:lumMod val="95000"/>
                      </a:schemeClr>
                    </a:solidFill>
                  </a:tcPr>
                </a:tc>
                <a:tc>
                  <a:txBody>
                    <a:bodyPr/>
                    <a:lstStyle/>
                    <a:p>
                      <a:pPr algn="ctr">
                        <a:lnSpc>
                          <a:spcPct val="200000"/>
                        </a:lnSpc>
                      </a:pPr>
                      <a:r>
                        <a:rPr lang="en-GB" sz="1500"/>
                        <a:t>2</a:t>
                      </a:r>
                      <a:endParaRPr lang="en-US" sz="1500"/>
                    </a:p>
                  </a:txBody>
                  <a:tcPr>
                    <a:solidFill>
                      <a:schemeClr val="bg1">
                        <a:lumMod val="95000"/>
                      </a:schemeClr>
                    </a:solidFill>
                  </a:tcPr>
                </a:tc>
                <a:tc>
                  <a:txBody>
                    <a:bodyPr/>
                    <a:lstStyle/>
                    <a:p>
                      <a:r>
                        <a:rPr lang="vi-VN" sz="1500"/>
                        <a:t>DN của bạn đang có nhiều tiềm năng &amp; được tổ chức ở quy mô bài bản nhất định. Tuy nhiên việc quản lý tài chính cần được cải thiện tốt hơn.</a:t>
                      </a:r>
                      <a:endParaRPr lang="en-US" sz="1500"/>
                    </a:p>
                  </a:txBody>
                  <a:tcPr>
                    <a:solidFill>
                      <a:schemeClr val="bg1">
                        <a:lumMod val="95000"/>
                      </a:schemeClr>
                    </a:solidFill>
                  </a:tcPr>
                </a:tc>
                <a:tc>
                  <a:txBody>
                    <a:bodyPr/>
                    <a:lstStyle/>
                    <a:p>
                      <a:r>
                        <a:rPr lang="vi-VN" sz="1500"/>
                        <a:t>DN của bạn có thể tiếp cận vốn ngân hàng ở hạn mức nhỏ, và phải đáp ứng nhiều yêu cầu về tài sản thế chấp cũng như các điều kiện cho vay chặt chẽ hơn từ NH.</a:t>
                      </a:r>
                      <a:endParaRPr lang="en-US" sz="1500"/>
                    </a:p>
                  </a:txBody>
                  <a:tcPr>
                    <a:solidFill>
                      <a:schemeClr val="bg1">
                        <a:lumMod val="95000"/>
                      </a:schemeClr>
                    </a:solidFill>
                  </a:tcPr>
                </a:tc>
                <a:extLst>
                  <a:ext uri="{0D108BD9-81ED-4DB2-BD59-A6C34878D82A}">
                    <a16:rowId xmlns:a16="http://schemas.microsoft.com/office/drawing/2014/main" val="148164680"/>
                  </a:ext>
                </a:extLst>
              </a:tr>
              <a:tr h="697970">
                <a:tc>
                  <a:txBody>
                    <a:bodyPr/>
                    <a:lstStyle/>
                    <a:p>
                      <a:pPr algn="ctr">
                        <a:lnSpc>
                          <a:spcPct val="200000"/>
                        </a:lnSpc>
                      </a:pPr>
                      <a:r>
                        <a:rPr lang="en-GB" sz="1500"/>
                        <a:t>15,5-19,5</a:t>
                      </a:r>
                      <a:endParaRPr lang="en-US" sz="1500"/>
                    </a:p>
                  </a:txBody>
                  <a:tcPr>
                    <a:solidFill>
                      <a:schemeClr val="bg1">
                        <a:lumMod val="95000"/>
                      </a:schemeClr>
                    </a:solidFill>
                  </a:tcPr>
                </a:tc>
                <a:tc>
                  <a:txBody>
                    <a:bodyPr/>
                    <a:lstStyle/>
                    <a:p>
                      <a:pPr algn="ctr">
                        <a:lnSpc>
                          <a:spcPct val="200000"/>
                        </a:lnSpc>
                      </a:pPr>
                      <a:r>
                        <a:rPr lang="en-GB" sz="1500"/>
                        <a:t>3</a:t>
                      </a:r>
                      <a:endParaRPr lang="en-US" sz="1500"/>
                    </a:p>
                  </a:txBody>
                  <a:tcPr>
                    <a:solidFill>
                      <a:schemeClr val="bg1">
                        <a:lumMod val="95000"/>
                      </a:schemeClr>
                    </a:solidFill>
                  </a:tcPr>
                </a:tc>
                <a:tc>
                  <a:txBody>
                    <a:bodyPr/>
                    <a:lstStyle/>
                    <a:p>
                      <a:r>
                        <a:rPr lang="vi-VN" sz="1500"/>
                        <a:t>DN của bạn có cơ cấu tổ chức tương đối ổn định, cơ bản. Các chỉ số tài chính ở mức chuẩn mực. </a:t>
                      </a:r>
                      <a:endParaRPr lang="en-US" sz="1500"/>
                    </a:p>
                  </a:txBody>
                  <a:tcPr>
                    <a:solidFill>
                      <a:schemeClr val="bg1">
                        <a:lumMod val="95000"/>
                      </a:schemeClr>
                    </a:solidFill>
                  </a:tcPr>
                </a:tc>
                <a:tc>
                  <a:txBody>
                    <a:bodyPr/>
                    <a:lstStyle/>
                    <a:p>
                      <a:r>
                        <a:rPr lang="vi-VN" sz="1500"/>
                        <a:t>Khả năng tiếp cận vốn NH ở mức độ trung bình, các NH có thể đáp ứng nhu cầu vốn lưu động cũng như vốn dài hạn của DN bạn.</a:t>
                      </a:r>
                      <a:endParaRPr lang="en-US" sz="1500"/>
                    </a:p>
                  </a:txBody>
                  <a:tcPr>
                    <a:solidFill>
                      <a:schemeClr val="bg1">
                        <a:lumMod val="95000"/>
                      </a:schemeClr>
                    </a:solidFill>
                  </a:tcPr>
                </a:tc>
                <a:extLst>
                  <a:ext uri="{0D108BD9-81ED-4DB2-BD59-A6C34878D82A}">
                    <a16:rowId xmlns:a16="http://schemas.microsoft.com/office/drawing/2014/main" val="555916833"/>
                  </a:ext>
                </a:extLst>
              </a:tr>
              <a:tr h="991852">
                <a:tc>
                  <a:txBody>
                    <a:bodyPr/>
                    <a:lstStyle/>
                    <a:p>
                      <a:pPr algn="ctr">
                        <a:lnSpc>
                          <a:spcPct val="200000"/>
                        </a:lnSpc>
                      </a:pPr>
                      <a:r>
                        <a:rPr lang="en-GB" sz="1500"/>
                        <a:t>19,5-21,8</a:t>
                      </a:r>
                      <a:endParaRPr lang="en-US" sz="1500"/>
                    </a:p>
                  </a:txBody>
                  <a:tcPr>
                    <a:solidFill>
                      <a:schemeClr val="bg1">
                        <a:lumMod val="95000"/>
                      </a:schemeClr>
                    </a:solidFill>
                  </a:tcPr>
                </a:tc>
                <a:tc>
                  <a:txBody>
                    <a:bodyPr/>
                    <a:lstStyle/>
                    <a:p>
                      <a:pPr algn="ctr">
                        <a:lnSpc>
                          <a:spcPct val="200000"/>
                        </a:lnSpc>
                      </a:pPr>
                      <a:r>
                        <a:rPr lang="en-GB" sz="1500"/>
                        <a:t>4</a:t>
                      </a:r>
                      <a:endParaRPr lang="en-US" sz="1500"/>
                    </a:p>
                  </a:txBody>
                  <a:tcPr>
                    <a:solidFill>
                      <a:schemeClr val="bg1">
                        <a:lumMod val="95000"/>
                      </a:schemeClr>
                    </a:solidFill>
                  </a:tcPr>
                </a:tc>
                <a:tc>
                  <a:txBody>
                    <a:bodyPr/>
                    <a:lstStyle/>
                    <a:p>
                      <a:r>
                        <a:rPr lang="vi-VN" sz="1500"/>
                        <a:t>DN của bạn ở mức tốt, trên trung bình ngành. Ngoài các chỉ số tài chính vững vàng, DN còn có nhiều tiềm năng phát triển mạnh mẽ hơn trong tương lai.</a:t>
                      </a:r>
                      <a:endParaRPr lang="en-US" sz="1500"/>
                    </a:p>
                  </a:txBody>
                  <a:tcPr>
                    <a:solidFill>
                      <a:schemeClr val="bg1">
                        <a:lumMod val="95000"/>
                      </a:schemeClr>
                    </a:solidFill>
                  </a:tcPr>
                </a:tc>
                <a:tc>
                  <a:txBody>
                    <a:bodyPr/>
                    <a:lstStyle/>
                    <a:p>
                      <a:r>
                        <a:rPr lang="en-US" sz="1500"/>
                        <a:t>DN bạn có khả năng tiếp cận cả nguồn vốn thế chấp lẫn tín chấp từ các NH và TCTD khác.</a:t>
                      </a:r>
                    </a:p>
                  </a:txBody>
                  <a:tcPr>
                    <a:solidFill>
                      <a:schemeClr val="bg1">
                        <a:lumMod val="95000"/>
                      </a:schemeClr>
                    </a:solidFill>
                  </a:tcPr>
                </a:tc>
                <a:extLst>
                  <a:ext uri="{0D108BD9-81ED-4DB2-BD59-A6C34878D82A}">
                    <a16:rowId xmlns:a16="http://schemas.microsoft.com/office/drawing/2014/main" val="2464570881"/>
                  </a:ext>
                </a:extLst>
              </a:tr>
              <a:tr h="1285735">
                <a:tc>
                  <a:txBody>
                    <a:bodyPr/>
                    <a:lstStyle/>
                    <a:p>
                      <a:pPr algn="ctr">
                        <a:lnSpc>
                          <a:spcPct val="200000"/>
                        </a:lnSpc>
                      </a:pPr>
                      <a:r>
                        <a:rPr lang="en-GB" sz="1500"/>
                        <a:t>21,8-24,6</a:t>
                      </a:r>
                    </a:p>
                  </a:txBody>
                  <a:tcPr>
                    <a:solidFill>
                      <a:schemeClr val="bg1">
                        <a:lumMod val="95000"/>
                      </a:schemeClr>
                    </a:solidFill>
                  </a:tcPr>
                </a:tc>
                <a:tc>
                  <a:txBody>
                    <a:bodyPr/>
                    <a:lstStyle/>
                    <a:p>
                      <a:pPr algn="ctr">
                        <a:lnSpc>
                          <a:spcPct val="200000"/>
                        </a:lnSpc>
                      </a:pPr>
                      <a:r>
                        <a:rPr lang="en-GB" sz="1500"/>
                        <a:t>5</a:t>
                      </a:r>
                      <a:endParaRPr lang="en-US" sz="1500"/>
                    </a:p>
                  </a:txBody>
                  <a:tcPr>
                    <a:solidFill>
                      <a:schemeClr val="bg1">
                        <a:lumMod val="95000"/>
                      </a:schemeClr>
                    </a:solidFill>
                  </a:tcPr>
                </a:tc>
                <a:tc>
                  <a:txBody>
                    <a:bodyPr/>
                    <a:lstStyle/>
                    <a:p>
                      <a:r>
                        <a:rPr lang="vi-VN" sz="1500"/>
                        <a:t>DN của bạn ở mức độ xuất sắc. Không chỉ có bộ máy quản trị tốt cùng những định hướng, tầm nhìn, chiến lược rõ ràng, DN của bạn có sức khỏe tài chính ổn định với năng lực quản lý tài chính ưu việt.</a:t>
                      </a:r>
                      <a:endParaRPr lang="en-US" sz="1500"/>
                    </a:p>
                  </a:txBody>
                  <a:tcPr>
                    <a:solidFill>
                      <a:schemeClr val="bg1">
                        <a:lumMod val="95000"/>
                      </a:schemeClr>
                    </a:solidFill>
                  </a:tcPr>
                </a:tc>
                <a:tc>
                  <a:txBody>
                    <a:bodyPr/>
                    <a:lstStyle/>
                    <a:p>
                      <a:r>
                        <a:rPr lang="vi-VN" sz="1500"/>
                        <a:t>Tình hình sức khỏe tài chính của DN bạn đang ở mức rất tốt. Các NH sẵn sàng cho DN vay vốn đối với các phương án đầu tư mở rộng sản xuất, kinh doanh, nhà xưởng của DN bạn.</a:t>
                      </a:r>
                      <a:endParaRPr lang="en-US" sz="1500"/>
                    </a:p>
                  </a:txBody>
                  <a:tcPr>
                    <a:solidFill>
                      <a:schemeClr val="bg1">
                        <a:lumMod val="95000"/>
                      </a:schemeClr>
                    </a:solidFill>
                  </a:tcPr>
                </a:tc>
                <a:extLst>
                  <a:ext uri="{0D108BD9-81ED-4DB2-BD59-A6C34878D82A}">
                    <a16:rowId xmlns:a16="http://schemas.microsoft.com/office/drawing/2014/main" val="2696082199"/>
                  </a:ext>
                </a:extLst>
              </a:tr>
            </a:tbl>
          </a:graphicData>
        </a:graphic>
      </p:graphicFrame>
    </p:spTree>
    <p:extLst>
      <p:ext uri="{BB962C8B-B14F-4D97-AF65-F5344CB8AC3E}">
        <p14:creationId xmlns:p14="http://schemas.microsoft.com/office/powerpoint/2010/main" val="3992816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810206" cy="574766"/>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Khó</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tiếp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cận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vốn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vay</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182845" y="4322851"/>
            <a:ext cx="7534362" cy="1056131"/>
          </a:xfrm>
        </p:spPr>
        <p:txBody>
          <a:bodyPr>
            <a:normAutofit fontScale="92500"/>
          </a:bodyPr>
          <a:lstStyle/>
          <a:p>
            <a:pPr marL="0" indent="0" algn="ctr">
              <a:buNone/>
            </a:pPr>
            <a:r>
              <a:rPr lang="en-US" sz="3200" b="1" dirty="0">
                <a:latin typeface="Arial" panose="020B0604020202020204" pitchFamily="34" charset="0"/>
                <a:cs typeface="Arial" panose="020B0604020202020204" pitchFamily="34" charset="0"/>
              </a:rPr>
              <a:t>TẠI SAO DOANH NGHIỆP VỪA VÀ NHỎ KHÓ TIẾP CẬN NGUỒN VỐN VAY?</a:t>
            </a:r>
          </a:p>
        </p:txBody>
      </p:sp>
      <p:pic>
        <p:nvPicPr>
          <p:cNvPr id="4" name="Picture 3"/>
          <p:cNvPicPr>
            <a:picLocks noChangeAspect="1"/>
          </p:cNvPicPr>
          <p:nvPr/>
        </p:nvPicPr>
        <p:blipFill>
          <a:blip r:embed="rId2"/>
          <a:stretch>
            <a:fillRect/>
          </a:stretch>
        </p:blipFill>
        <p:spPr>
          <a:xfrm>
            <a:off x="3418765" y="788867"/>
            <a:ext cx="5274860" cy="3514375"/>
          </a:xfrm>
          <a:prstGeom prst="rect">
            <a:avLst/>
          </a:prstGeom>
        </p:spPr>
      </p:pic>
    </p:spTree>
    <p:extLst>
      <p:ext uri="{BB962C8B-B14F-4D97-AF65-F5344CB8AC3E}">
        <p14:creationId xmlns:p14="http://schemas.microsoft.com/office/powerpoint/2010/main" val="3481394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9797143" cy="599818"/>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Câu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hỏi</a:t>
            </a:r>
            <a:r>
              <a:rPr lang="en-US" sz="2800" b="1" dirty="0">
                <a:solidFill>
                  <a:schemeClr val="bg1"/>
                </a:solidFill>
                <a:latin typeface="Arial" panose="020B0604020202020204" pitchFamily="34" charset="0"/>
                <a:cs typeface="Arial" panose="020B0604020202020204" pitchFamily="34" charset="0"/>
              </a:rPr>
              <a:t> Thảo </a:t>
            </a:r>
            <a:r>
              <a:rPr lang="en-US" sz="2800" b="1" dirty="0" err="1">
                <a:solidFill>
                  <a:schemeClr val="bg1"/>
                </a:solidFill>
                <a:latin typeface="Arial" panose="020B0604020202020204" pitchFamily="34" charset="0"/>
                <a:cs typeface="Arial" panose="020B0604020202020204" pitchFamily="34" charset="0"/>
              </a:rPr>
              <a:t>luận</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599818"/>
            <a:ext cx="12192000" cy="6073937"/>
          </a:xfrm>
          <a:solidFill>
            <a:schemeClr val="accent2">
              <a:lumMod val="60000"/>
              <a:lumOff val="40000"/>
            </a:schemeClr>
          </a:solidFill>
        </p:spPr>
        <p:txBody>
          <a:bodyPr/>
          <a:lstStyle/>
          <a:p>
            <a:endParaRPr lang="en-US" dirty="0">
              <a:latin typeface="Arial" panose="020B0604020202020204" pitchFamily="34" charset="0"/>
              <a:cs typeface="Arial" panose="020B0604020202020204" pitchFamily="34" charset="0"/>
            </a:endParaRPr>
          </a:p>
          <a:p>
            <a:pPr marL="0" indent="0">
              <a:buNone/>
            </a:pPr>
            <a:endParaRPr lang="en-US" sz="2200" b="1" dirty="0">
              <a:latin typeface="Arial" panose="020B0604020202020204" pitchFamily="34" charset="0"/>
              <a:cs typeface="Arial" panose="020B0604020202020204" pitchFamily="34" charset="0"/>
            </a:endParaRPr>
          </a:p>
          <a:p>
            <a:pPr marL="0" indent="0">
              <a:buNone/>
            </a:pPr>
            <a:r>
              <a:rPr lang="en-US" sz="2200" b="1" dirty="0" err="1">
                <a:latin typeface="Arial" panose="020B0604020202020204" pitchFamily="34" charset="0"/>
                <a:cs typeface="Arial" panose="020B0604020202020204" pitchFamily="34" charset="0"/>
              </a:rPr>
              <a:t>Câu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hỏi</a:t>
            </a:r>
            <a:r>
              <a:rPr lang="en-US" sz="2200" b="1" dirty="0">
                <a:latin typeface="Arial" panose="020B0604020202020204" pitchFamily="34" charset="0"/>
                <a:cs typeface="Arial" panose="020B0604020202020204" pitchFamily="34" charset="0"/>
              </a:rPr>
              <a:t> 2: </a:t>
            </a:r>
            <a:r>
              <a:rPr lang="en-US" sz="2200" dirty="0">
                <a:latin typeface="Arial" panose="020B0604020202020204" pitchFamily="34" charset="0"/>
                <a:cs typeface="Arial" panose="020B0604020202020204" pitchFamily="34" charset="0"/>
              </a:rPr>
              <a:t>DNVVN </a:t>
            </a:r>
            <a:r>
              <a:rPr lang="en-US" sz="2200" dirty="0" err="1">
                <a:latin typeface="Arial" panose="020B0604020202020204" pitchFamily="34" charset="0"/>
                <a:cs typeface="Arial" panose="020B0604020202020204" pitchFamily="34" charset="0"/>
              </a:rPr>
              <a:t>khó</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tiếp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cận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vốn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vay</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vì</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có</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thể</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lựa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chọn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nhiều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đáp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án</a:t>
            </a:r>
            <a:r>
              <a:rPr lang="en-US" sz="2200" dirty="0">
                <a:latin typeface="Arial" panose="020B0604020202020204" pitchFamily="34" charset="0"/>
                <a:cs typeface="Arial" panose="020B0604020202020204" pitchFamily="34" charset="0"/>
              </a:rPr>
              <a:t>): </a:t>
            </a:r>
          </a:p>
          <a:p>
            <a:pPr lvl="1"/>
            <a:r>
              <a:rPr lang="en-US" sz="2200" dirty="0" err="1">
                <a:latin typeface="Arial" panose="020B0604020202020204" pitchFamily="34" charset="0"/>
                <a:cs typeface="Arial" panose="020B0604020202020204" pitchFamily="34" charset="0"/>
              </a:rPr>
              <a:t>Không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có</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Tài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sản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Bảo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đảm</a:t>
            </a:r>
            <a:endParaRPr lang="en-US" sz="2200" dirty="0">
              <a:latin typeface="Arial" panose="020B0604020202020204" pitchFamily="34" charset="0"/>
              <a:cs typeface="Arial" panose="020B0604020202020204" pitchFamily="34" charset="0"/>
            </a:endParaRPr>
          </a:p>
          <a:p>
            <a:pPr lvl="1"/>
            <a:r>
              <a:rPr lang="en-US" sz="2200" dirty="0" err="1">
                <a:latin typeface="Arial" panose="020B0604020202020204" pitchFamily="34" charset="0"/>
                <a:cs typeface="Arial" panose="020B0604020202020204" pitchFamily="34" charset="0"/>
              </a:rPr>
              <a:t>Báo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cáo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Tài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chính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Thuế</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Lỗ</a:t>
            </a:r>
            <a:endParaRPr lang="en-US" sz="2200" dirty="0">
              <a:latin typeface="Arial" panose="020B0604020202020204" pitchFamily="34" charset="0"/>
              <a:cs typeface="Arial" panose="020B0604020202020204" pitchFamily="34" charset="0"/>
            </a:endParaRPr>
          </a:p>
          <a:p>
            <a:pPr lvl="1"/>
            <a:r>
              <a:rPr lang="en-US" sz="2200" dirty="0" err="1">
                <a:latin typeface="Arial" panose="020B0604020202020204" pitchFamily="34" charset="0"/>
                <a:cs typeface="Arial" panose="020B0604020202020204" pitchFamily="34" charset="0"/>
              </a:rPr>
              <a:t>Mới</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thành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lập</a:t>
            </a:r>
            <a:endParaRPr lang="en-US" sz="2200" dirty="0">
              <a:latin typeface="Arial" panose="020B0604020202020204" pitchFamily="34" charset="0"/>
              <a:cs typeface="Arial" panose="020B0604020202020204" pitchFamily="34" charset="0"/>
            </a:endParaRPr>
          </a:p>
          <a:p>
            <a:pPr lvl="1"/>
            <a:r>
              <a:rPr lang="en-US" sz="2200" dirty="0">
                <a:latin typeface="Arial" panose="020B0604020202020204" pitchFamily="34" charset="0"/>
                <a:cs typeface="Arial" panose="020B0604020202020204" pitchFamily="34" charset="0"/>
              </a:rPr>
              <a:t>NH </a:t>
            </a:r>
            <a:r>
              <a:rPr lang="en-US" sz="2200" dirty="0" err="1">
                <a:latin typeface="Arial" panose="020B0604020202020204" pitchFamily="34" charset="0"/>
                <a:cs typeface="Arial" panose="020B0604020202020204" pitchFamily="34" charset="0"/>
              </a:rPr>
              <a:t>từ</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chối</a:t>
            </a:r>
            <a:endParaRPr lang="en-US" sz="2200" dirty="0">
              <a:latin typeface="Arial" panose="020B0604020202020204" pitchFamily="34" charset="0"/>
              <a:cs typeface="Arial" panose="020B0604020202020204" pitchFamily="34" charset="0"/>
            </a:endParaRPr>
          </a:p>
          <a:p>
            <a:pPr lvl="1"/>
            <a:r>
              <a:rPr lang="en-US" sz="2200" dirty="0" err="1">
                <a:latin typeface="Arial" panose="020B0604020202020204" pitchFamily="34" charset="0"/>
                <a:cs typeface="Arial" panose="020B0604020202020204" pitchFamily="34" charset="0"/>
              </a:rPr>
              <a:t>Khác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nêu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rõ</a:t>
            </a:r>
            <a:r>
              <a:rPr lang="en-US" sz="2200" dirty="0">
                <a:latin typeface="Arial" panose="020B0604020202020204" pitchFamily="34" charset="0"/>
                <a:cs typeface="Arial" panose="020B0604020202020204" pitchFamily="34" charset="0"/>
              </a:rPr>
              <a:t>….</a:t>
            </a:r>
          </a:p>
          <a:p>
            <a:pPr lvl="1"/>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398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810206" cy="567513"/>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Khó</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khăn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tiếp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cận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vốn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vì</a:t>
            </a:r>
            <a:r>
              <a:rPr lang="en-US" sz="2800" b="1" dirty="0">
                <a:solidFill>
                  <a:schemeClr val="bg1"/>
                </a:solidFill>
                <a:latin typeface="Arial" panose="020B0604020202020204" pitchFamily="34" charset="0"/>
                <a:cs typeface="Arial" panose="020B0604020202020204" pitchFamily="34" charset="0"/>
              </a:rPr>
              <a:t>?</a:t>
            </a:r>
          </a:p>
        </p:txBody>
      </p:sp>
      <p:pic>
        <p:nvPicPr>
          <p:cNvPr id="5" name="Picture 115" descr="Pictur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797854"/>
            <a:ext cx="12213771" cy="301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5" descr="Pictur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3809330"/>
            <a:ext cx="12192000" cy="289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07696" y="1026320"/>
            <a:ext cx="10749887" cy="2554545"/>
          </a:xfrm>
          <a:prstGeom prst="rect">
            <a:avLst/>
          </a:prstGeom>
        </p:spPr>
        <p:txBody>
          <a:bodyPr wrap="square">
            <a:spAutoFit/>
          </a:bodyPr>
          <a:lstStyle/>
          <a:p>
            <a:pPr lvl="1"/>
            <a:r>
              <a:rPr lang="en-US" sz="2000" dirty="0">
                <a:latin typeface="Arial" panose="020B0604020202020204" pitchFamily="34" charset="0"/>
                <a:cs typeface="Arial" panose="020B0604020202020204" pitchFamily="34" charset="0"/>
              </a:rPr>
              <a:t>C</a:t>
            </a:r>
            <a:r>
              <a:rPr lang="vi-VN" sz="2000" dirty="0">
                <a:latin typeface="Arial" panose="020B0604020202020204" pitchFamily="34" charset="0"/>
                <a:cs typeface="Arial" panose="020B0604020202020204" pitchFamily="34" charset="0"/>
              </a:rPr>
              <a:t>ác doanh nghiệp</a:t>
            </a:r>
            <a:r>
              <a:rPr lang="en-US" sz="2000" dirty="0">
                <a:latin typeface="Arial" panose="020B0604020202020204" pitchFamily="34" charset="0"/>
                <a:cs typeface="Arial" panose="020B0604020202020204" pitchFamily="34" charset="0"/>
              </a:rPr>
              <a:t> VVN</a:t>
            </a:r>
            <a:r>
              <a:rPr lang="vi-VN" sz="2000" dirty="0">
                <a:latin typeface="Arial" panose="020B0604020202020204" pitchFamily="34" charset="0"/>
                <a:cs typeface="Arial" panose="020B0604020202020204" pitchFamily="34" charset="0"/>
              </a:rPr>
              <a:t> chủ yếu có quy mô vốn nhỏ, năng lực tài chính hạn chế, không có bộ phận chuyên trách về pháp 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chính</a:t>
            </a:r>
            <a:r>
              <a:rPr lang="vi-VN" sz="2000" dirty="0">
                <a:latin typeface="Arial" panose="020B0604020202020204" pitchFamily="34" charset="0"/>
                <a:cs typeface="Arial" panose="020B0604020202020204" pitchFamily="34" charset="0"/>
              </a:rPr>
              <a:t>. Việc xây dựng phương án kinh doanh, báo cáo tài chính vẫn còn thiếu, chưa rõ ràng</a:t>
            </a: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không đủ độ tin cậy hoặc không qua kiểm toán độc lập... ảnh hưởng tới việc đánh giá tính khả thi của phương án kinh doanh. Việc hạch toán </a:t>
            </a:r>
            <a:r>
              <a:rPr lang="en-US" sz="2000" dirty="0" err="1">
                <a:latin typeface="Arial" panose="020B0604020202020204" pitchFamily="34" charset="0"/>
                <a:cs typeface="Arial" panose="020B0604020202020204" pitchFamily="34" charset="0"/>
              </a:rPr>
              <a:t>chưa</a:t>
            </a:r>
            <a:r>
              <a:rPr lang="vi-VN" sz="2000" dirty="0">
                <a:latin typeface="Arial" panose="020B0604020202020204" pitchFamily="34" charset="0"/>
                <a:cs typeface="Arial" panose="020B0604020202020204" pitchFamily="34" charset="0"/>
              </a:rPr>
              <a:t> chuyên nghiệp, thông tin tài chính thiếu minh bạch trong khi lại thiếu tài sản đảm bảo... cũng ảnh hưởng đến khả năng tiếp cận vốn tín dụng ngân hàng nên chưa đáp ứng các điều kiện vay vốn</a:t>
            </a:r>
            <a:r>
              <a:rPr lang="en-US" sz="2000" dirty="0">
                <a:latin typeface="Arial" panose="020B0604020202020204" pitchFamily="34" charset="0"/>
                <a:cs typeface="Arial" panose="020B0604020202020204" pitchFamily="34" charset="0"/>
              </a:rPr>
              <a:t>.</a:t>
            </a:r>
            <a:r>
              <a:rPr lang="vi-VN" sz="2000" dirty="0">
                <a:latin typeface="Arial" panose="020B0604020202020204" pitchFamily="34" charset="0"/>
                <a:cs typeface="Arial" panose="020B0604020202020204" pitchFamily="34" charset="0"/>
              </a:rPr>
              <a:t> Các phương án cho vay doanh nghiệp chứa đựng nhiều rủi ro và thị trường tiêu thụ chưa ổn định.</a:t>
            </a:r>
            <a:endParaRPr lang="en-US" sz="2000" dirty="0">
              <a:latin typeface="Arial" panose="020B0604020202020204" pitchFamily="34" charset="0"/>
              <a:cs typeface="Arial" panose="020B0604020202020204" pitchFamily="34" charset="0"/>
            </a:endParaRPr>
          </a:p>
        </p:txBody>
      </p:sp>
      <p:sp>
        <p:nvSpPr>
          <p:cNvPr id="8" name="Rectangle 7"/>
          <p:cNvSpPr/>
          <p:nvPr/>
        </p:nvSpPr>
        <p:spPr>
          <a:xfrm>
            <a:off x="507695" y="4438892"/>
            <a:ext cx="10749887" cy="1631216"/>
          </a:xfrm>
          <a:prstGeom prst="rect">
            <a:avLst/>
          </a:prstGeom>
        </p:spPr>
        <p:txBody>
          <a:bodyPr wrap="square">
            <a:spAutoFit/>
          </a:bodyPr>
          <a:lstStyle/>
          <a:p>
            <a:pPr lvl="1"/>
            <a:r>
              <a:rPr lang="vi-VN" sz="2000" dirty="0"/>
              <a:t>Năng lực sản xuất, kinh doanh </a:t>
            </a:r>
            <a:r>
              <a:rPr lang="en-US" sz="2000" dirty="0" err="1"/>
              <a:t>của</a:t>
            </a:r>
            <a:r>
              <a:rPr lang="en-US" sz="2000" dirty="0"/>
              <a:t> </a:t>
            </a:r>
            <a:r>
              <a:rPr lang="vi-VN" sz="2000" dirty="0"/>
              <a:t>doanh nghiệp</a:t>
            </a:r>
            <a:r>
              <a:rPr lang="en-US" sz="2000" dirty="0"/>
              <a:t> VVN </a:t>
            </a:r>
            <a:r>
              <a:rPr lang="vi-VN" sz="2000" dirty="0"/>
              <a:t>còn nhiều hạn chế. Đa phần cũng không đủ tài sản để thế chấp. Nếu có thì tính pháp lý vẫn chưa rõ ràng, giá trị đảm bảo thấp. Vì vậy, không đáp ứng được điều kiện cho vay của các tổ chức tín dụng. Trong khi các ngân hàng hiện nay cho vay doanh nghiệp vẫn chủ yếu nhìn vào giá trị tài sản bảo đảm, rất ít hạn mức tín chấp dành cho nhóm khách hàng này.</a:t>
            </a:r>
            <a:endParaRPr lang="en-US" sz="2000" dirty="0"/>
          </a:p>
        </p:txBody>
      </p:sp>
    </p:spTree>
    <p:extLst>
      <p:ext uri="{BB962C8B-B14F-4D97-AF65-F5344CB8AC3E}">
        <p14:creationId xmlns:p14="http://schemas.microsoft.com/office/powerpoint/2010/main" val="2891416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7078"/>
            <a:ext cx="9785445" cy="523077"/>
          </a:xfrm>
        </p:spPr>
        <p:txBody>
          <a:bodyPr>
            <a:normAutofit/>
          </a:bodyPr>
          <a:lstStyle/>
          <a:p>
            <a:r>
              <a:rPr lang="en-US" sz="2800" b="1" dirty="0">
                <a:solidFill>
                  <a:schemeClr val="bg1"/>
                </a:solidFill>
                <a:latin typeface="Arial" panose="020B0604020202020204" pitchFamily="34" charset="0"/>
                <a:cs typeface="Arial" panose="020B0604020202020204" pitchFamily="34" charset="0"/>
              </a:rPr>
              <a:t>Agenda</a:t>
            </a:r>
          </a:p>
        </p:txBody>
      </p:sp>
      <p:pic>
        <p:nvPicPr>
          <p:cNvPr id="4" name="Picture 3" descr="j0439393"/>
          <p:cNvPicPr>
            <a:picLocks noChangeAspect="1" noChangeArrowheads="1"/>
          </p:cNvPicPr>
          <p:nvPr>
            <p:custDataLst>
              <p:tags r:id="rId1"/>
            </p:custDataLst>
          </p:nvPr>
        </p:nvPicPr>
        <p:blipFill>
          <a:blip r:embed="rId15" cstate="print"/>
          <a:srcRect b="5235"/>
          <a:stretch>
            <a:fillRect/>
          </a:stretch>
        </p:blipFill>
        <p:spPr bwMode="gray">
          <a:xfrm>
            <a:off x="-6350" y="1271588"/>
            <a:ext cx="3383743" cy="4800024"/>
          </a:xfrm>
          <a:prstGeom prst="rect">
            <a:avLst/>
          </a:prstGeom>
          <a:noFill/>
        </p:spPr>
      </p:pic>
      <p:sp>
        <p:nvSpPr>
          <p:cNvPr id="6" name="AgendaText"/>
          <p:cNvSpPr>
            <a:spLocks noChangeArrowheads="1"/>
          </p:cNvSpPr>
          <p:nvPr>
            <p:custDataLst>
              <p:tags r:id="rId2"/>
            </p:custDataLst>
          </p:nvPr>
        </p:nvSpPr>
        <p:spPr bwMode="gray">
          <a:xfrm>
            <a:off x="3322802" y="993775"/>
            <a:ext cx="6466456" cy="557213"/>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khỏe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nghiệp</a:t>
            </a:r>
            <a:endParaRPr lang="en-US" dirty="0">
              <a:latin typeface="Arial" panose="020B0604020202020204" pitchFamily="34" charset="0"/>
              <a:cs typeface="Arial" panose="020B0604020202020204" pitchFamily="34" charset="0"/>
            </a:endParaRPr>
          </a:p>
        </p:txBody>
      </p:sp>
      <p:sp>
        <p:nvSpPr>
          <p:cNvPr id="7" name="Oval 8"/>
          <p:cNvSpPr>
            <a:spLocks noChangeArrowheads="1"/>
          </p:cNvSpPr>
          <p:nvPr>
            <p:custDataLst>
              <p:tags r:id="rId3"/>
            </p:custDataLst>
          </p:nvPr>
        </p:nvSpPr>
        <p:spPr bwMode="gray">
          <a:xfrm>
            <a:off x="3138985" y="1109663"/>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a:t>1</a:t>
            </a:r>
          </a:p>
        </p:txBody>
      </p:sp>
      <p:sp>
        <p:nvSpPr>
          <p:cNvPr id="8" name="AgendaText"/>
          <p:cNvSpPr>
            <a:spLocks noChangeArrowheads="1"/>
          </p:cNvSpPr>
          <p:nvPr>
            <p:custDataLst>
              <p:tags r:id="rId4"/>
            </p:custDataLst>
          </p:nvPr>
        </p:nvSpPr>
        <p:spPr bwMode="gray">
          <a:xfrm>
            <a:off x="3318990" y="1655763"/>
            <a:ext cx="6466455" cy="557212"/>
          </a:xfrm>
          <a:prstGeom prst="rect">
            <a:avLst/>
          </a:prstGeom>
          <a:solidFill>
            <a:srgbClr val="C00000"/>
          </a:solidFill>
          <a:ln w="9525" algn="ctr">
            <a:noFill/>
            <a:miter lim="800000"/>
            <a:headEnd/>
            <a:tailEnd/>
          </a:ln>
          <a:effectLst/>
        </p:spPr>
        <p:txBody>
          <a:bodyPr lIns="345600" rIns="73152" anchor="ctr"/>
          <a:lstStyle/>
          <a:p>
            <a:pPr defTabSz="895350">
              <a:spcBef>
                <a:spcPct val="100000"/>
              </a:spcBef>
              <a:buClr>
                <a:schemeClr val="tx2"/>
              </a:buClr>
            </a:pPr>
            <a:r>
              <a:rPr lang="de-DE" dirty="0">
                <a:solidFill>
                  <a:schemeClr val="bg1"/>
                </a:solidFill>
                <a:latin typeface="Arial" panose="020B0604020202020204" pitchFamily="34" charset="0"/>
                <a:cs typeface="Arial" panose="020B0604020202020204" pitchFamily="34" charset="0"/>
              </a:rPr>
              <a:t>Nguồn vốn tín dụng phù hợp với Doanh nghiệp Vừa và Nhỏ</a:t>
            </a:r>
            <a:endParaRPr lang="en-US" dirty="0">
              <a:solidFill>
                <a:schemeClr val="bg1"/>
              </a:solidFill>
              <a:latin typeface="Arial" panose="020B0604020202020204" pitchFamily="34" charset="0"/>
              <a:cs typeface="Arial" panose="020B0604020202020204" pitchFamily="34" charset="0"/>
            </a:endParaRPr>
          </a:p>
        </p:txBody>
      </p:sp>
      <p:sp>
        <p:nvSpPr>
          <p:cNvPr id="9" name="Oval 11"/>
          <p:cNvSpPr>
            <a:spLocks noChangeArrowheads="1"/>
          </p:cNvSpPr>
          <p:nvPr>
            <p:custDataLst>
              <p:tags r:id="rId5"/>
            </p:custDataLst>
          </p:nvPr>
        </p:nvSpPr>
        <p:spPr bwMode="gray">
          <a:xfrm>
            <a:off x="3193577" y="1771650"/>
            <a:ext cx="378742" cy="323850"/>
          </a:xfrm>
          <a:prstGeom prst="ellipse">
            <a:avLst/>
          </a:prstGeom>
          <a:solidFill>
            <a:srgbClr val="C00000"/>
          </a:solidFill>
          <a:ln w="28575" algn="ctr">
            <a:solidFill>
              <a:schemeClr val="bg1"/>
            </a:solidFill>
            <a:round/>
            <a:headEnd/>
            <a:tailEnd/>
          </a:ln>
          <a:effectLst/>
        </p:spPr>
        <p:txBody>
          <a:bodyPr wrap="none" anchor="ctr"/>
          <a:lstStyle/>
          <a:p>
            <a:pPr algn="ctr"/>
            <a:r>
              <a:rPr lang="en-US" dirty="0">
                <a:solidFill>
                  <a:schemeClr val="bg1"/>
                </a:solidFill>
              </a:rPr>
              <a:t>2</a:t>
            </a:r>
          </a:p>
        </p:txBody>
      </p:sp>
      <p:sp>
        <p:nvSpPr>
          <p:cNvPr id="10" name="AgendaText"/>
          <p:cNvSpPr>
            <a:spLocks noChangeArrowheads="1"/>
          </p:cNvSpPr>
          <p:nvPr>
            <p:custDataLst>
              <p:tags r:id="rId6"/>
            </p:custDataLst>
          </p:nvPr>
        </p:nvSpPr>
        <p:spPr bwMode="gray">
          <a:xfrm>
            <a:off x="3318990" y="2319338"/>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nghiệp</a:t>
            </a:r>
            <a:endParaRPr lang="en-US" dirty="0">
              <a:latin typeface="Arial" panose="020B0604020202020204" pitchFamily="34" charset="0"/>
              <a:cs typeface="Arial" panose="020B0604020202020204" pitchFamily="34" charset="0"/>
            </a:endParaRPr>
          </a:p>
        </p:txBody>
      </p:sp>
      <p:sp>
        <p:nvSpPr>
          <p:cNvPr id="11" name="Oval 14"/>
          <p:cNvSpPr>
            <a:spLocks noChangeArrowheads="1"/>
          </p:cNvSpPr>
          <p:nvPr>
            <p:custDataLst>
              <p:tags r:id="rId7"/>
            </p:custDataLst>
          </p:nvPr>
        </p:nvSpPr>
        <p:spPr bwMode="gray">
          <a:xfrm>
            <a:off x="3193577" y="2435225"/>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a:t>3</a:t>
            </a:r>
          </a:p>
        </p:txBody>
      </p:sp>
      <p:sp>
        <p:nvSpPr>
          <p:cNvPr id="12" name="AgendaText"/>
          <p:cNvSpPr>
            <a:spLocks noChangeArrowheads="1"/>
          </p:cNvSpPr>
          <p:nvPr/>
        </p:nvSpPr>
        <p:spPr bwMode="gray">
          <a:xfrm>
            <a:off x="3318990" y="2982913"/>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Hồ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13" name="Oval 17"/>
          <p:cNvSpPr>
            <a:spLocks noChangeArrowheads="1"/>
          </p:cNvSpPr>
          <p:nvPr/>
        </p:nvSpPr>
        <p:spPr bwMode="gray">
          <a:xfrm>
            <a:off x="3193577" y="3098800"/>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a:t>4</a:t>
            </a:r>
          </a:p>
        </p:txBody>
      </p:sp>
      <p:sp>
        <p:nvSpPr>
          <p:cNvPr id="14" name="AgendaText"/>
          <p:cNvSpPr>
            <a:spLocks noChangeArrowheads="1"/>
          </p:cNvSpPr>
          <p:nvPr>
            <p:custDataLst>
              <p:tags r:id="rId8"/>
            </p:custDataLst>
          </p:nvPr>
        </p:nvSpPr>
        <p:spPr bwMode="gray">
          <a:xfrm>
            <a:off x="3318990" y="3646488"/>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de-DE" dirty="0">
                <a:latin typeface="Arial" panose="020B0604020202020204" pitchFamily="34" charset="0"/>
                <a:cs typeface="Arial" panose="020B0604020202020204" pitchFamily="34" charset="0"/>
              </a:rPr>
              <a:t>Chuẩn bị Hồ sơ và Phương án Vay vốn</a:t>
            </a:r>
            <a:endParaRPr lang="en-US" dirty="0">
              <a:latin typeface="Arial" panose="020B0604020202020204" pitchFamily="34" charset="0"/>
              <a:cs typeface="Arial" panose="020B0604020202020204" pitchFamily="34" charset="0"/>
            </a:endParaRPr>
          </a:p>
        </p:txBody>
      </p:sp>
      <p:sp>
        <p:nvSpPr>
          <p:cNvPr id="15" name="Oval 20"/>
          <p:cNvSpPr>
            <a:spLocks noChangeArrowheads="1"/>
          </p:cNvSpPr>
          <p:nvPr>
            <p:custDataLst>
              <p:tags r:id="rId9"/>
            </p:custDataLst>
          </p:nvPr>
        </p:nvSpPr>
        <p:spPr bwMode="gray">
          <a:xfrm>
            <a:off x="3193577" y="3762375"/>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de-DE"/>
              <a:t>5</a:t>
            </a:r>
            <a:endParaRPr lang="en-US"/>
          </a:p>
        </p:txBody>
      </p:sp>
      <p:sp>
        <p:nvSpPr>
          <p:cNvPr id="17" name="AgendaText"/>
          <p:cNvSpPr>
            <a:spLocks noChangeArrowheads="1"/>
          </p:cNvSpPr>
          <p:nvPr>
            <p:custDataLst>
              <p:tags r:id="rId10"/>
            </p:custDataLst>
          </p:nvPr>
        </p:nvSpPr>
        <p:spPr bwMode="gray">
          <a:xfrm>
            <a:off x="3307614" y="4305714"/>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de-DE" dirty="0">
                <a:latin typeface="Arial" panose="020B0604020202020204" pitchFamily="34" charset="0"/>
                <a:cs typeface="Arial" panose="020B0604020202020204" pitchFamily="34" charset="0"/>
              </a:rPr>
              <a:t>Các bước Thẩm định Tín dụng của Ngân hàng</a:t>
            </a:r>
            <a:endParaRPr lang="en-US" dirty="0">
              <a:latin typeface="Arial" panose="020B0604020202020204" pitchFamily="34" charset="0"/>
              <a:cs typeface="Arial" panose="020B0604020202020204" pitchFamily="34" charset="0"/>
            </a:endParaRPr>
          </a:p>
        </p:txBody>
      </p:sp>
      <p:sp>
        <p:nvSpPr>
          <p:cNvPr id="18" name="Oval 11"/>
          <p:cNvSpPr>
            <a:spLocks noChangeArrowheads="1"/>
          </p:cNvSpPr>
          <p:nvPr>
            <p:custDataLst>
              <p:tags r:id="rId11"/>
            </p:custDataLst>
          </p:nvPr>
        </p:nvSpPr>
        <p:spPr bwMode="gray">
          <a:xfrm>
            <a:off x="3182201" y="4421601"/>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6</a:t>
            </a:r>
          </a:p>
        </p:txBody>
      </p:sp>
      <p:sp>
        <p:nvSpPr>
          <p:cNvPr id="19" name="AgendaText"/>
          <p:cNvSpPr>
            <a:spLocks noChangeArrowheads="1"/>
          </p:cNvSpPr>
          <p:nvPr>
            <p:custDataLst>
              <p:tags r:id="rId12"/>
            </p:custDataLst>
          </p:nvPr>
        </p:nvSpPr>
        <p:spPr bwMode="gray">
          <a:xfrm>
            <a:off x="3307614" y="4969289"/>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đảm</a:t>
            </a:r>
            <a:endParaRPr lang="en-US" dirty="0">
              <a:latin typeface="Arial" panose="020B0604020202020204" pitchFamily="34" charset="0"/>
              <a:cs typeface="Arial" panose="020B0604020202020204" pitchFamily="34" charset="0"/>
            </a:endParaRPr>
          </a:p>
        </p:txBody>
      </p:sp>
      <p:sp>
        <p:nvSpPr>
          <p:cNvPr id="20" name="Oval 14"/>
          <p:cNvSpPr>
            <a:spLocks noChangeArrowheads="1"/>
          </p:cNvSpPr>
          <p:nvPr>
            <p:custDataLst>
              <p:tags r:id="rId13"/>
            </p:custDataLst>
          </p:nvPr>
        </p:nvSpPr>
        <p:spPr bwMode="gray">
          <a:xfrm>
            <a:off x="3182201" y="5085176"/>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7</a:t>
            </a:r>
          </a:p>
        </p:txBody>
      </p:sp>
      <p:sp>
        <p:nvSpPr>
          <p:cNvPr id="21" name="AgendaText"/>
          <p:cNvSpPr>
            <a:spLocks noChangeArrowheads="1"/>
          </p:cNvSpPr>
          <p:nvPr/>
        </p:nvSpPr>
        <p:spPr bwMode="gray">
          <a:xfrm>
            <a:off x="3307614" y="5632864"/>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rủi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vay</a:t>
            </a:r>
            <a:r>
              <a:rPr lang="en-US" dirty="0">
                <a:latin typeface="Arial" panose="020B0604020202020204" pitchFamily="34" charset="0"/>
                <a:cs typeface="Arial" panose="020B0604020202020204" pitchFamily="34" charset="0"/>
              </a:rPr>
              <a:t> </a:t>
            </a:r>
          </a:p>
        </p:txBody>
      </p:sp>
      <p:sp>
        <p:nvSpPr>
          <p:cNvPr id="22" name="Oval 17"/>
          <p:cNvSpPr>
            <a:spLocks noChangeArrowheads="1"/>
          </p:cNvSpPr>
          <p:nvPr/>
        </p:nvSpPr>
        <p:spPr bwMode="gray">
          <a:xfrm>
            <a:off x="3182201" y="5748751"/>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8</a:t>
            </a:r>
          </a:p>
        </p:txBody>
      </p:sp>
    </p:spTree>
    <p:extLst>
      <p:ext uri="{BB962C8B-B14F-4D97-AF65-F5344CB8AC3E}">
        <p14:creationId xmlns:p14="http://schemas.microsoft.com/office/powerpoint/2010/main" val="2551740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8847"/>
            <a:ext cx="9784081" cy="551219"/>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Nguồn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tiếp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cận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vốn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của</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Doanh</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nghiệp</a:t>
            </a:r>
            <a:r>
              <a:rPr lang="en-US" sz="2800" b="1" dirty="0">
                <a:solidFill>
                  <a:schemeClr val="bg1"/>
                </a:solidFill>
                <a:latin typeface="Arial" panose="020B0604020202020204" pitchFamily="34" charset="0"/>
                <a:cs typeface="Arial" panose="020B0604020202020204" pitchFamily="34" charset="0"/>
              </a:rPr>
              <a:t> </a:t>
            </a:r>
          </a:p>
        </p:txBody>
      </p:sp>
      <p:grpSp>
        <p:nvGrpSpPr>
          <p:cNvPr id="12" name="Group 3"/>
          <p:cNvGrpSpPr>
            <a:grpSpLocks/>
          </p:cNvGrpSpPr>
          <p:nvPr>
            <p:custDataLst>
              <p:tags r:id="rId1"/>
            </p:custDataLst>
          </p:nvPr>
        </p:nvGrpSpPr>
        <p:grpSpPr bwMode="auto">
          <a:xfrm>
            <a:off x="122830" y="905439"/>
            <a:ext cx="3626641" cy="644658"/>
            <a:chOff x="727" y="542"/>
            <a:chExt cx="1241" cy="390"/>
          </a:xfrm>
        </p:grpSpPr>
        <p:sp>
          <p:nvSpPr>
            <p:cNvPr id="13" name="Freeform 4"/>
            <p:cNvSpPr>
              <a:spLocks/>
            </p:cNvSpPr>
            <p:nvPr>
              <p:custDataLst>
                <p:tags r:id="rId12"/>
              </p:custDataLst>
            </p:nvPr>
          </p:nvSpPr>
          <p:spPr bwMode="auto">
            <a:xfrm>
              <a:off x="727" y="542"/>
              <a:ext cx="1241" cy="390"/>
            </a:xfrm>
            <a:custGeom>
              <a:avLst/>
              <a:gdLst>
                <a:gd name="T0" fmla="*/ 0 w 1241"/>
                <a:gd name="T1" fmla="*/ 0 h 390"/>
                <a:gd name="T2" fmla="*/ 1171 w 1241"/>
                <a:gd name="T3" fmla="*/ 0 h 390"/>
                <a:gd name="T4" fmla="*/ 1241 w 1241"/>
                <a:gd name="T5" fmla="*/ 195 h 390"/>
                <a:gd name="T6" fmla="*/ 1171 w 1241"/>
                <a:gd name="T7" fmla="*/ 390 h 390"/>
                <a:gd name="T8" fmla="*/ 0 w 1241"/>
                <a:gd name="T9" fmla="*/ 390 h 390"/>
                <a:gd name="T10" fmla="*/ 0 w 1241"/>
                <a:gd name="T11" fmla="*/ 195 h 390"/>
                <a:gd name="T12" fmla="*/ 0 w 1241"/>
                <a:gd name="T13" fmla="*/ 0 h 390"/>
                <a:gd name="T14" fmla="*/ 0 60000 65536"/>
                <a:gd name="T15" fmla="*/ 0 60000 65536"/>
                <a:gd name="T16" fmla="*/ 0 60000 65536"/>
                <a:gd name="T17" fmla="*/ 0 60000 65536"/>
                <a:gd name="T18" fmla="*/ 0 60000 65536"/>
                <a:gd name="T19" fmla="*/ 0 60000 65536"/>
                <a:gd name="T20" fmla="*/ 0 60000 65536"/>
                <a:gd name="T21" fmla="*/ 0 w 1241"/>
                <a:gd name="T22" fmla="*/ 0 h 390"/>
                <a:gd name="T23" fmla="*/ 1241 w 1241"/>
                <a:gd name="T24" fmla="*/ 390 h 3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1" h="390">
                  <a:moveTo>
                    <a:pt x="0" y="0"/>
                  </a:moveTo>
                  <a:lnTo>
                    <a:pt x="1171" y="0"/>
                  </a:lnTo>
                  <a:lnTo>
                    <a:pt x="1241" y="195"/>
                  </a:lnTo>
                  <a:lnTo>
                    <a:pt x="1171" y="390"/>
                  </a:lnTo>
                  <a:lnTo>
                    <a:pt x="0" y="390"/>
                  </a:lnTo>
                  <a:lnTo>
                    <a:pt x="0" y="195"/>
                  </a:lnTo>
                  <a:lnTo>
                    <a:pt x="0" y="0"/>
                  </a:lnTo>
                  <a:close/>
                </a:path>
              </a:pathLst>
            </a:custGeom>
            <a:solidFill>
              <a:schemeClr val="tx2"/>
            </a:solidFill>
            <a:ln w="19050">
              <a:solidFill>
                <a:schemeClr val="accent1"/>
              </a:solidFill>
              <a:round/>
              <a:headEnd/>
              <a:tailEnd/>
            </a:ln>
          </p:spPr>
          <p:txBody>
            <a:bodyPr wrap="none" anchor="ctr"/>
            <a:lstStyle/>
            <a:p>
              <a:endParaRPr lang="en-US" b="1"/>
            </a:p>
          </p:txBody>
        </p:sp>
        <p:sp>
          <p:nvSpPr>
            <p:cNvPr id="14" name="Rectangle 5"/>
            <p:cNvSpPr>
              <a:spLocks noChangeArrowheads="1"/>
            </p:cNvSpPr>
            <p:nvPr>
              <p:custDataLst>
                <p:tags r:id="rId13"/>
              </p:custDataLst>
            </p:nvPr>
          </p:nvSpPr>
          <p:spPr bwMode="gray">
            <a:xfrm>
              <a:off x="759" y="564"/>
              <a:ext cx="1182" cy="357"/>
            </a:xfrm>
            <a:prstGeom prst="rect">
              <a:avLst/>
            </a:prstGeom>
            <a:noFill/>
            <a:ln w="9525">
              <a:noFill/>
              <a:miter lim="800000"/>
              <a:headEnd/>
              <a:tailEnd/>
            </a:ln>
          </p:spPr>
          <p:txBody>
            <a:bodyPr lIns="3965" tIns="0" rIns="3965" bIns="0" anchor="ctr"/>
            <a:lstStyle/>
            <a:p>
              <a:pPr defTabSz="931343">
                <a:buClr>
                  <a:schemeClr val="tx2"/>
                </a:buClr>
              </a:pPr>
              <a:r>
                <a:rPr lang="en-GB" sz="2000" b="1" dirty="0" err="1">
                  <a:solidFill>
                    <a:schemeClr val="bg1"/>
                  </a:solidFill>
                  <a:latin typeface="Arial" panose="020B0604020202020204" pitchFamily="34" charset="0"/>
                  <a:cs typeface="Arial" panose="020B0604020202020204" pitchFamily="34" charset="0"/>
                </a:rPr>
                <a:t>Nguồn</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vốn</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Hỗ</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trợ</a:t>
              </a:r>
              <a:r>
                <a:rPr lang="en-GB" sz="2000" b="1" dirty="0">
                  <a:solidFill>
                    <a:schemeClr val="bg1"/>
                  </a:solidFill>
                  <a:latin typeface="Arial" panose="020B0604020202020204" pitchFamily="34" charset="0"/>
                  <a:cs typeface="Arial" panose="020B0604020202020204" pitchFamily="34" charset="0"/>
                </a:rPr>
                <a:t>/</a:t>
              </a:r>
              <a:r>
                <a:rPr lang="en-GB" sz="2000" b="1" dirty="0" err="1">
                  <a:solidFill>
                    <a:schemeClr val="bg1"/>
                  </a:solidFill>
                  <a:latin typeface="Arial" panose="020B0604020202020204" pitchFamily="34" charset="0"/>
                  <a:cs typeface="Arial" panose="020B0604020202020204" pitchFamily="34" charset="0"/>
                </a:rPr>
                <a:t>Tài</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trợ</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ưu</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đãi</a:t>
              </a:r>
              <a:endParaRPr lang="en-US" sz="2000" b="1" dirty="0">
                <a:solidFill>
                  <a:schemeClr val="bg1"/>
                </a:solidFill>
                <a:latin typeface="Arial" panose="020B0604020202020204" pitchFamily="34" charset="0"/>
                <a:cs typeface="Arial" panose="020B0604020202020204" pitchFamily="34" charset="0"/>
              </a:endParaRPr>
            </a:p>
          </p:txBody>
        </p:sp>
      </p:grpSp>
      <p:grpSp>
        <p:nvGrpSpPr>
          <p:cNvPr id="15" name="Group 6"/>
          <p:cNvGrpSpPr>
            <a:grpSpLocks/>
          </p:cNvGrpSpPr>
          <p:nvPr>
            <p:custDataLst>
              <p:tags r:id="rId2"/>
            </p:custDataLst>
          </p:nvPr>
        </p:nvGrpSpPr>
        <p:grpSpPr bwMode="auto">
          <a:xfrm>
            <a:off x="3842986" y="895721"/>
            <a:ext cx="5136593" cy="644658"/>
            <a:chOff x="1909" y="542"/>
            <a:chExt cx="1242" cy="390"/>
          </a:xfrm>
        </p:grpSpPr>
        <p:sp>
          <p:nvSpPr>
            <p:cNvPr id="16" name="Freeform 7"/>
            <p:cNvSpPr>
              <a:spLocks/>
            </p:cNvSpPr>
            <p:nvPr>
              <p:custDataLst>
                <p:tags r:id="rId10"/>
              </p:custDataLst>
            </p:nvPr>
          </p:nvSpPr>
          <p:spPr bwMode="auto">
            <a:xfrm>
              <a:off x="1909" y="542"/>
              <a:ext cx="1242" cy="390"/>
            </a:xfrm>
            <a:custGeom>
              <a:avLst/>
              <a:gdLst>
                <a:gd name="T0" fmla="*/ 0 w 1242"/>
                <a:gd name="T1" fmla="*/ 0 h 390"/>
                <a:gd name="T2" fmla="*/ 1172 w 1242"/>
                <a:gd name="T3" fmla="*/ 0 h 390"/>
                <a:gd name="T4" fmla="*/ 1242 w 1242"/>
                <a:gd name="T5" fmla="*/ 195 h 390"/>
                <a:gd name="T6" fmla="*/ 1172 w 1242"/>
                <a:gd name="T7" fmla="*/ 390 h 390"/>
                <a:gd name="T8" fmla="*/ 0 w 1242"/>
                <a:gd name="T9" fmla="*/ 390 h 390"/>
                <a:gd name="T10" fmla="*/ 70 w 1242"/>
                <a:gd name="T11" fmla="*/ 195 h 390"/>
                <a:gd name="T12" fmla="*/ 0 w 1242"/>
                <a:gd name="T13" fmla="*/ 0 h 390"/>
                <a:gd name="T14" fmla="*/ 0 60000 65536"/>
                <a:gd name="T15" fmla="*/ 0 60000 65536"/>
                <a:gd name="T16" fmla="*/ 0 60000 65536"/>
                <a:gd name="T17" fmla="*/ 0 60000 65536"/>
                <a:gd name="T18" fmla="*/ 0 60000 65536"/>
                <a:gd name="T19" fmla="*/ 0 60000 65536"/>
                <a:gd name="T20" fmla="*/ 0 60000 65536"/>
                <a:gd name="T21" fmla="*/ 0 w 1242"/>
                <a:gd name="T22" fmla="*/ 0 h 390"/>
                <a:gd name="T23" fmla="*/ 1242 w 1242"/>
                <a:gd name="T24" fmla="*/ 390 h 3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2" h="390">
                  <a:moveTo>
                    <a:pt x="0" y="0"/>
                  </a:moveTo>
                  <a:lnTo>
                    <a:pt x="1172" y="0"/>
                  </a:lnTo>
                  <a:lnTo>
                    <a:pt x="1242" y="195"/>
                  </a:lnTo>
                  <a:lnTo>
                    <a:pt x="1172" y="390"/>
                  </a:lnTo>
                  <a:lnTo>
                    <a:pt x="0" y="390"/>
                  </a:lnTo>
                  <a:lnTo>
                    <a:pt x="70" y="195"/>
                  </a:lnTo>
                  <a:lnTo>
                    <a:pt x="0" y="0"/>
                  </a:lnTo>
                  <a:close/>
                </a:path>
              </a:pathLst>
            </a:custGeom>
            <a:solidFill>
              <a:schemeClr val="tx2"/>
            </a:solidFill>
            <a:ln w="19050">
              <a:solidFill>
                <a:schemeClr val="accent1"/>
              </a:solidFill>
              <a:round/>
              <a:headEnd/>
              <a:tailEnd/>
            </a:ln>
          </p:spPr>
          <p:txBody>
            <a:bodyPr wrap="none" anchor="ctr"/>
            <a:lstStyle/>
            <a:p>
              <a:endParaRPr lang="en-US" b="1"/>
            </a:p>
          </p:txBody>
        </p:sp>
        <p:sp>
          <p:nvSpPr>
            <p:cNvPr id="17" name="Rectangle 8"/>
            <p:cNvSpPr>
              <a:spLocks noChangeArrowheads="1"/>
            </p:cNvSpPr>
            <p:nvPr>
              <p:custDataLst>
                <p:tags r:id="rId11"/>
              </p:custDataLst>
            </p:nvPr>
          </p:nvSpPr>
          <p:spPr bwMode="gray">
            <a:xfrm>
              <a:off x="1977" y="580"/>
              <a:ext cx="1140" cy="317"/>
            </a:xfrm>
            <a:prstGeom prst="rect">
              <a:avLst/>
            </a:prstGeom>
            <a:noFill/>
            <a:ln w="9525">
              <a:noFill/>
              <a:miter lim="800000"/>
              <a:headEnd/>
              <a:tailEnd/>
            </a:ln>
          </p:spPr>
          <p:txBody>
            <a:bodyPr lIns="3965" tIns="0" rIns="3965" bIns="0" anchor="ctr"/>
            <a:lstStyle/>
            <a:p>
              <a:pPr algn="ctr" defTabSz="931343">
                <a:buClr>
                  <a:schemeClr val="tx2"/>
                </a:buClr>
              </a:pPr>
              <a:endParaRPr lang="en-GB" sz="2000" b="1" dirty="0">
                <a:solidFill>
                  <a:schemeClr val="bg1"/>
                </a:solidFill>
                <a:latin typeface="Arial" panose="020B0604020202020204" pitchFamily="34" charset="0"/>
                <a:cs typeface="Arial" panose="020B0604020202020204" pitchFamily="34" charset="0"/>
              </a:endParaRPr>
            </a:p>
            <a:p>
              <a:pPr algn="ctr" defTabSz="931343">
                <a:buClr>
                  <a:schemeClr val="tx2"/>
                </a:buClr>
              </a:pPr>
              <a:r>
                <a:rPr lang="en-GB" sz="2000" b="1" dirty="0" err="1">
                  <a:solidFill>
                    <a:schemeClr val="bg1"/>
                  </a:solidFill>
                  <a:latin typeface="Arial" panose="020B0604020202020204" pitchFamily="34" charset="0"/>
                  <a:cs typeface="Arial" panose="020B0604020202020204" pitchFamily="34" charset="0"/>
                </a:rPr>
                <a:t>Nguồn</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vốn</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từ</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các</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Tổ</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chức</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Tài</a:t>
              </a:r>
              <a:r>
                <a:rPr lang="en-GB" sz="2000" b="1" dirty="0">
                  <a:solidFill>
                    <a:schemeClr val="bg1"/>
                  </a:solidFill>
                  <a:latin typeface="Arial" panose="020B0604020202020204" pitchFamily="34" charset="0"/>
                  <a:cs typeface="Arial" panose="020B0604020202020204" pitchFamily="34" charset="0"/>
                </a:rPr>
                <a:t> </a:t>
              </a:r>
              <a:r>
                <a:rPr lang="en-GB" sz="2000" b="1" dirty="0" err="1">
                  <a:solidFill>
                    <a:schemeClr val="bg1"/>
                  </a:solidFill>
                  <a:latin typeface="Arial" panose="020B0604020202020204" pitchFamily="34" charset="0"/>
                  <a:cs typeface="Arial" panose="020B0604020202020204" pitchFamily="34" charset="0"/>
                </a:rPr>
                <a:t>chính</a:t>
              </a:r>
              <a:endParaRPr lang="en-GB" sz="2000" b="1" dirty="0">
                <a:solidFill>
                  <a:schemeClr val="bg1"/>
                </a:solidFill>
                <a:latin typeface="Arial" panose="020B0604020202020204" pitchFamily="34" charset="0"/>
                <a:cs typeface="Arial" panose="020B0604020202020204" pitchFamily="34" charset="0"/>
              </a:endParaRPr>
            </a:p>
            <a:p>
              <a:pPr algn="ctr" defTabSz="931343">
                <a:buClr>
                  <a:schemeClr val="tx2"/>
                </a:buClr>
              </a:pPr>
              <a:endParaRPr lang="en-US" sz="2000" b="1" dirty="0">
                <a:solidFill>
                  <a:schemeClr val="bg1"/>
                </a:solidFill>
                <a:latin typeface="Arial" panose="020B0604020202020204" pitchFamily="34" charset="0"/>
                <a:cs typeface="Arial" panose="020B0604020202020204" pitchFamily="34" charset="0"/>
              </a:endParaRPr>
            </a:p>
          </p:txBody>
        </p:sp>
      </p:grpSp>
      <p:grpSp>
        <p:nvGrpSpPr>
          <p:cNvPr id="18" name="Group 9"/>
          <p:cNvGrpSpPr>
            <a:grpSpLocks/>
          </p:cNvGrpSpPr>
          <p:nvPr>
            <p:custDataLst>
              <p:tags r:id="rId3"/>
            </p:custDataLst>
          </p:nvPr>
        </p:nvGrpSpPr>
        <p:grpSpPr bwMode="auto">
          <a:xfrm>
            <a:off x="8979580" y="895721"/>
            <a:ext cx="3098689" cy="644658"/>
            <a:chOff x="3091" y="542"/>
            <a:chExt cx="1242" cy="390"/>
          </a:xfrm>
        </p:grpSpPr>
        <p:sp>
          <p:nvSpPr>
            <p:cNvPr id="19" name="Freeform 10"/>
            <p:cNvSpPr>
              <a:spLocks/>
            </p:cNvSpPr>
            <p:nvPr>
              <p:custDataLst>
                <p:tags r:id="rId8"/>
              </p:custDataLst>
            </p:nvPr>
          </p:nvSpPr>
          <p:spPr bwMode="auto">
            <a:xfrm>
              <a:off x="3091" y="542"/>
              <a:ext cx="1242" cy="390"/>
            </a:xfrm>
            <a:custGeom>
              <a:avLst/>
              <a:gdLst>
                <a:gd name="T0" fmla="*/ 0 w 1242"/>
                <a:gd name="T1" fmla="*/ 0 h 390"/>
                <a:gd name="T2" fmla="*/ 1172 w 1242"/>
                <a:gd name="T3" fmla="*/ 0 h 390"/>
                <a:gd name="T4" fmla="*/ 1242 w 1242"/>
                <a:gd name="T5" fmla="*/ 195 h 390"/>
                <a:gd name="T6" fmla="*/ 1172 w 1242"/>
                <a:gd name="T7" fmla="*/ 390 h 390"/>
                <a:gd name="T8" fmla="*/ 0 w 1242"/>
                <a:gd name="T9" fmla="*/ 390 h 390"/>
                <a:gd name="T10" fmla="*/ 70 w 1242"/>
                <a:gd name="T11" fmla="*/ 195 h 390"/>
                <a:gd name="T12" fmla="*/ 0 w 1242"/>
                <a:gd name="T13" fmla="*/ 0 h 390"/>
                <a:gd name="T14" fmla="*/ 0 60000 65536"/>
                <a:gd name="T15" fmla="*/ 0 60000 65536"/>
                <a:gd name="T16" fmla="*/ 0 60000 65536"/>
                <a:gd name="T17" fmla="*/ 0 60000 65536"/>
                <a:gd name="T18" fmla="*/ 0 60000 65536"/>
                <a:gd name="T19" fmla="*/ 0 60000 65536"/>
                <a:gd name="T20" fmla="*/ 0 60000 65536"/>
                <a:gd name="T21" fmla="*/ 0 w 1242"/>
                <a:gd name="T22" fmla="*/ 0 h 390"/>
                <a:gd name="T23" fmla="*/ 1242 w 1242"/>
                <a:gd name="T24" fmla="*/ 390 h 3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2" h="390">
                  <a:moveTo>
                    <a:pt x="0" y="0"/>
                  </a:moveTo>
                  <a:lnTo>
                    <a:pt x="1172" y="0"/>
                  </a:lnTo>
                  <a:lnTo>
                    <a:pt x="1242" y="195"/>
                  </a:lnTo>
                  <a:lnTo>
                    <a:pt x="1172" y="390"/>
                  </a:lnTo>
                  <a:lnTo>
                    <a:pt x="0" y="390"/>
                  </a:lnTo>
                  <a:lnTo>
                    <a:pt x="70" y="195"/>
                  </a:lnTo>
                  <a:lnTo>
                    <a:pt x="0" y="0"/>
                  </a:lnTo>
                  <a:close/>
                </a:path>
              </a:pathLst>
            </a:custGeom>
            <a:solidFill>
              <a:schemeClr val="tx2"/>
            </a:solidFill>
            <a:ln w="19050">
              <a:solidFill>
                <a:schemeClr val="accent1"/>
              </a:solidFill>
              <a:round/>
              <a:headEnd/>
              <a:tailEnd/>
            </a:ln>
          </p:spPr>
          <p:txBody>
            <a:bodyPr wrap="none" anchor="ctr"/>
            <a:lstStyle/>
            <a:p>
              <a:endParaRPr lang="en-US" b="1"/>
            </a:p>
          </p:txBody>
        </p:sp>
        <p:sp>
          <p:nvSpPr>
            <p:cNvPr id="20" name="Rectangle 11"/>
            <p:cNvSpPr>
              <a:spLocks noChangeArrowheads="1"/>
            </p:cNvSpPr>
            <p:nvPr>
              <p:custDataLst>
                <p:tags r:id="rId9"/>
              </p:custDataLst>
            </p:nvPr>
          </p:nvSpPr>
          <p:spPr bwMode="gray">
            <a:xfrm>
              <a:off x="3263" y="564"/>
              <a:ext cx="1070" cy="336"/>
            </a:xfrm>
            <a:prstGeom prst="rect">
              <a:avLst/>
            </a:prstGeom>
            <a:noFill/>
            <a:ln w="9525">
              <a:noFill/>
              <a:miter lim="800000"/>
              <a:headEnd/>
              <a:tailEnd/>
            </a:ln>
          </p:spPr>
          <p:txBody>
            <a:bodyPr lIns="3965" tIns="0" rIns="3965" bIns="0" anchor="ctr"/>
            <a:lstStyle/>
            <a:p>
              <a:pPr lvl="0"/>
              <a:r>
                <a:rPr lang="en-US" sz="2000" b="1" dirty="0" err="1">
                  <a:solidFill>
                    <a:schemeClr val="bg1"/>
                  </a:solidFill>
                  <a:latin typeface="Arial" panose="020B0604020202020204" pitchFamily="34" charset="0"/>
                  <a:cs typeface="Arial" panose="020B0604020202020204" pitchFamily="34" charset="0"/>
                </a:rPr>
                <a:t>Nguồn</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vốn</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Đối</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tác</a:t>
              </a:r>
              <a:endParaRPr lang="en-GB" sz="2000" b="1" dirty="0">
                <a:solidFill>
                  <a:schemeClr val="bg1"/>
                </a:solidFill>
                <a:latin typeface="Arial" panose="020B0604020202020204" pitchFamily="34" charset="0"/>
                <a:cs typeface="Arial" panose="020B0604020202020204" pitchFamily="34" charset="0"/>
              </a:endParaRPr>
            </a:p>
          </p:txBody>
        </p:sp>
      </p:grpSp>
      <p:sp>
        <p:nvSpPr>
          <p:cNvPr id="21" name="Line 23"/>
          <p:cNvSpPr>
            <a:spLocks noChangeShapeType="1"/>
          </p:cNvSpPr>
          <p:nvPr>
            <p:custDataLst>
              <p:tags r:id="rId4"/>
            </p:custDataLst>
          </p:nvPr>
        </p:nvSpPr>
        <p:spPr bwMode="auto">
          <a:xfrm>
            <a:off x="3671723" y="1532280"/>
            <a:ext cx="0" cy="4838179"/>
          </a:xfrm>
          <a:prstGeom prst="line">
            <a:avLst/>
          </a:prstGeom>
          <a:noFill/>
          <a:ln w="3175">
            <a:solidFill>
              <a:schemeClr val="hlink"/>
            </a:solidFill>
            <a:prstDash val="dash"/>
            <a:round/>
            <a:headEnd/>
            <a:tailEnd/>
          </a:ln>
        </p:spPr>
        <p:txBody>
          <a:bodyPr/>
          <a:lstStyle/>
          <a:p>
            <a:endParaRPr lang="en-US" sz="1837"/>
          </a:p>
        </p:txBody>
      </p:sp>
      <p:sp>
        <p:nvSpPr>
          <p:cNvPr id="22" name="Line 24"/>
          <p:cNvSpPr>
            <a:spLocks noChangeShapeType="1"/>
          </p:cNvSpPr>
          <p:nvPr>
            <p:custDataLst>
              <p:tags r:id="rId5"/>
            </p:custDataLst>
          </p:nvPr>
        </p:nvSpPr>
        <p:spPr bwMode="auto">
          <a:xfrm>
            <a:off x="8784955" y="1563054"/>
            <a:ext cx="0" cy="4768529"/>
          </a:xfrm>
          <a:prstGeom prst="line">
            <a:avLst/>
          </a:prstGeom>
          <a:noFill/>
          <a:ln w="3175">
            <a:solidFill>
              <a:schemeClr val="hlink"/>
            </a:solidFill>
            <a:prstDash val="dash"/>
            <a:round/>
            <a:headEnd/>
            <a:tailEnd/>
          </a:ln>
        </p:spPr>
        <p:txBody>
          <a:bodyPr/>
          <a:lstStyle/>
          <a:p>
            <a:endParaRPr lang="en-US" sz="1837"/>
          </a:p>
        </p:txBody>
      </p:sp>
      <p:sp>
        <p:nvSpPr>
          <p:cNvPr id="23" name="Rectangle 32"/>
          <p:cNvSpPr>
            <a:spLocks noChangeArrowheads="1"/>
          </p:cNvSpPr>
          <p:nvPr>
            <p:custDataLst>
              <p:tags r:id="rId6"/>
            </p:custDataLst>
          </p:nvPr>
        </p:nvSpPr>
        <p:spPr bwMode="gray">
          <a:xfrm>
            <a:off x="-305326" y="1666842"/>
            <a:ext cx="3850231" cy="1261884"/>
          </a:xfrm>
          <a:prstGeom prst="rect">
            <a:avLst/>
          </a:prstGeom>
          <a:noFill/>
          <a:ln w="9525">
            <a:noFill/>
            <a:miter lim="800000"/>
            <a:headEnd/>
            <a:tailEnd/>
          </a:ln>
        </p:spPr>
        <p:txBody>
          <a:bodyPr wrap="square" lIns="0" tIns="0" rIns="0" bIns="0">
            <a:spAutoFit/>
          </a:bodyPr>
          <a:lstStyle/>
          <a:p>
            <a:pPr lvl="1"/>
            <a:r>
              <a:rPr lang="en-US" sz="1600" b="1" dirty="0" err="1">
                <a:latin typeface="Arial" panose="020B0604020202020204" pitchFamily="34" charset="0"/>
                <a:cs typeface="Arial" panose="020B0604020202020204" pitchFamily="34" charset="0"/>
              </a:rPr>
              <a:t>Quỹ</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và</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Chương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trình</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hỗ</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trợ</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vốn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của</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Nhà</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nước</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Quỹ</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phát</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triển</a:t>
            </a:r>
            <a:r>
              <a:rPr lang="en-US" sz="1600" b="1" dirty="0">
                <a:latin typeface="Arial" panose="020B0604020202020204" pitchFamily="34" charset="0"/>
                <a:cs typeface="Arial" panose="020B0604020202020204" pitchFamily="34" charset="0"/>
              </a:rPr>
              <a:t> DNVVV, </a:t>
            </a:r>
            <a:r>
              <a:rPr lang="en-US" sz="1600" b="1" dirty="0" err="1">
                <a:latin typeface="Arial" panose="020B0604020202020204" pitchFamily="34" charset="0"/>
                <a:cs typeface="Arial" panose="020B0604020202020204" pitchFamily="34" charset="0"/>
              </a:rPr>
              <a:t>Quỹ</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hỗ</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trợ</a:t>
            </a:r>
            <a:r>
              <a:rPr lang="en-US" sz="1600" b="1" dirty="0">
                <a:latin typeface="Arial" panose="020B0604020202020204" pitchFamily="34" charset="0"/>
                <a:cs typeface="Arial" panose="020B0604020202020204" pitchFamily="34" charset="0"/>
              </a:rPr>
              <a:t> DN </a:t>
            </a:r>
            <a:r>
              <a:rPr lang="en-US" sz="1600" b="1" dirty="0" err="1">
                <a:latin typeface="Arial" panose="020B0604020202020204" pitchFamily="34" charset="0"/>
                <a:cs typeface="Arial" panose="020B0604020202020204" pitchFamily="34" charset="0"/>
              </a:rPr>
              <a:t>khởi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nghiệp</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Quỹ</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bảo</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lãnh</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vay</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vốn</a:t>
            </a:r>
            <a:r>
              <a:rPr lang="en-US" sz="1600" b="1" dirty="0">
                <a:latin typeface="Arial" panose="020B0604020202020204" pitchFamily="34" charset="0"/>
                <a:cs typeface="Arial" panose="020B0604020202020204" pitchFamily="34" charset="0"/>
              </a:rPr>
              <a:t> ….</a:t>
            </a:r>
          </a:p>
          <a:p>
            <a:pPr marL="200846" lvl="1" indent="-199227" defTabSz="931343">
              <a:buClr>
                <a:schemeClr val="tx2"/>
              </a:buClr>
              <a:buSzPct val="125000"/>
            </a:pPr>
            <a:endParaRPr lang="en-US" b="1" dirty="0">
              <a:latin typeface="Arial" panose="020B0604020202020204" pitchFamily="34" charset="0"/>
              <a:cs typeface="Arial" panose="020B0604020202020204" pitchFamily="34" charset="0"/>
            </a:endParaRPr>
          </a:p>
        </p:txBody>
      </p:sp>
      <p:sp>
        <p:nvSpPr>
          <p:cNvPr id="25" name="Rectangle 32"/>
          <p:cNvSpPr>
            <a:spLocks noChangeArrowheads="1"/>
          </p:cNvSpPr>
          <p:nvPr>
            <p:custDataLst>
              <p:tags r:id="rId7"/>
            </p:custDataLst>
          </p:nvPr>
        </p:nvSpPr>
        <p:spPr bwMode="gray">
          <a:xfrm>
            <a:off x="9267996" y="1666842"/>
            <a:ext cx="2660148" cy="738664"/>
          </a:xfrm>
          <a:prstGeom prst="rect">
            <a:avLst/>
          </a:prstGeom>
          <a:noFill/>
          <a:ln w="9525">
            <a:noFill/>
            <a:miter lim="800000"/>
            <a:headEnd/>
            <a:tailEnd/>
          </a:ln>
        </p:spPr>
        <p:txBody>
          <a:bodyPr wrap="square" lIns="0" tIns="0" rIns="0" bIns="0">
            <a:spAutoFit/>
          </a:bodyPr>
          <a:lstStyle/>
          <a:p>
            <a:pPr marL="200846" lvl="1" indent="-199227" defTabSz="931343">
              <a:buClr>
                <a:schemeClr val="tx2"/>
              </a:buClr>
              <a:buSzPct val="125000"/>
              <a:buFont typeface="Arial" charset="0"/>
              <a:buChar char="▪"/>
            </a:pPr>
            <a:r>
              <a:rPr lang="en-US" sz="1600" b="1" dirty="0" err="1">
                <a:latin typeface="Arial" panose="020B0604020202020204" pitchFamily="34" charset="0"/>
                <a:cs typeface="Arial" panose="020B0604020202020204" pitchFamily="34" charset="0"/>
              </a:rPr>
              <a:t>Cá</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nhân</a:t>
            </a:r>
            <a:endParaRPr lang="en-US" sz="1600" b="1" dirty="0">
              <a:latin typeface="Arial" panose="020B0604020202020204" pitchFamily="34" charset="0"/>
              <a:cs typeface="Arial" panose="020B0604020202020204" pitchFamily="34" charset="0"/>
            </a:endParaRPr>
          </a:p>
          <a:p>
            <a:pPr marL="200846" lvl="1" indent="-199227" defTabSz="931343">
              <a:buClr>
                <a:schemeClr val="tx2"/>
              </a:buClr>
              <a:buSzPct val="125000"/>
              <a:buFont typeface="Arial" charset="0"/>
              <a:buChar char="▪"/>
            </a:pPr>
            <a:r>
              <a:rPr lang="en-US" sz="1600" b="1" dirty="0" err="1">
                <a:latin typeface="Arial" panose="020B0604020202020204" pitchFamily="34" charset="0"/>
                <a:cs typeface="Arial" panose="020B0604020202020204" pitchFamily="34" charset="0"/>
              </a:rPr>
              <a:t>Khách</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hàng</a:t>
            </a:r>
            <a:endParaRPr lang="en-US" sz="1600" b="1" dirty="0">
              <a:latin typeface="Arial" panose="020B0604020202020204" pitchFamily="34" charset="0"/>
              <a:cs typeface="Arial" panose="020B0604020202020204" pitchFamily="34" charset="0"/>
            </a:endParaRPr>
          </a:p>
          <a:p>
            <a:pPr marL="200846" lvl="1" indent="-199227" defTabSz="931343">
              <a:buClr>
                <a:schemeClr val="tx2"/>
              </a:buClr>
              <a:buSzPct val="125000"/>
              <a:buFont typeface="Arial" charset="0"/>
              <a:buChar char="▪"/>
            </a:pPr>
            <a:r>
              <a:rPr lang="en-US" sz="1600" b="1" dirty="0" err="1">
                <a:latin typeface="Arial" panose="020B0604020202020204" pitchFamily="34" charset="0"/>
                <a:cs typeface="Arial" panose="020B0604020202020204" pitchFamily="34" charset="0"/>
              </a:rPr>
              <a:t>Nhà</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cung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cấp</a:t>
            </a:r>
            <a:endParaRPr lang="en-US" sz="1600" b="1" dirty="0">
              <a:latin typeface="Arial" panose="020B0604020202020204" pitchFamily="34" charset="0"/>
              <a:cs typeface="Arial" panose="020B0604020202020204" pitchFamily="34" charset="0"/>
            </a:endParaRPr>
          </a:p>
        </p:txBody>
      </p:sp>
      <p:sp>
        <p:nvSpPr>
          <p:cNvPr id="9" name="Rectangle 8"/>
          <p:cNvSpPr/>
          <p:nvPr/>
        </p:nvSpPr>
        <p:spPr>
          <a:xfrm>
            <a:off x="-407276" y="4544137"/>
            <a:ext cx="3952181" cy="923330"/>
          </a:xfrm>
          <a:prstGeom prst="rect">
            <a:avLst/>
          </a:prstGeom>
        </p:spPr>
        <p:txBody>
          <a:bodyPr wrap="square">
            <a:spAutoFit/>
          </a:bodyPr>
          <a:lstStyle/>
          <a:p>
            <a:pPr lvl="1"/>
            <a:r>
              <a:rPr lang="en-US" b="1" dirty="0" err="1">
                <a:latin typeface="Arial" panose="020B0604020202020204" pitchFamily="34" charset="0"/>
                <a:cs typeface="Arial" panose="020B0604020202020204" pitchFamily="34" charset="0"/>
              </a:rPr>
              <a:t>Quỹ</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và</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Dự</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án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hỗ</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trợ</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vốn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Tổ</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chức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Quốc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Tế</a:t>
            </a:r>
            <a:r>
              <a:rPr lang="en-US" b="1" dirty="0">
                <a:latin typeface="Arial" panose="020B0604020202020204" pitchFamily="34" charset="0"/>
                <a:cs typeface="Arial" panose="020B0604020202020204" pitchFamily="34" charset="0"/>
              </a:rPr>
              <a:t> :UNDP, </a:t>
            </a:r>
            <a:r>
              <a:rPr lang="en-US" b="1" dirty="0" err="1">
                <a:latin typeface="Arial" panose="020B0604020202020204" pitchFamily="34" charset="0"/>
                <a:cs typeface="Arial" panose="020B0604020202020204" pitchFamily="34" charset="0"/>
              </a:rPr>
              <a:t>Wbank</a:t>
            </a:r>
            <a:r>
              <a:rPr lang="en-US" b="1" dirty="0">
                <a:latin typeface="Arial" panose="020B0604020202020204" pitchFamily="34" charset="0"/>
                <a:cs typeface="Arial" panose="020B0604020202020204" pitchFamily="34" charset="0"/>
              </a:rPr>
              <a:t>….</a:t>
            </a:r>
          </a:p>
        </p:txBody>
      </p:sp>
      <p:pic>
        <p:nvPicPr>
          <p:cNvPr id="26" name="Picture 25"/>
          <p:cNvPicPr>
            <a:picLocks noChangeAspect="1"/>
          </p:cNvPicPr>
          <p:nvPr/>
        </p:nvPicPr>
        <p:blipFill>
          <a:blip r:embed="rId15"/>
          <a:stretch>
            <a:fillRect/>
          </a:stretch>
        </p:blipFill>
        <p:spPr>
          <a:xfrm>
            <a:off x="122830" y="5467255"/>
            <a:ext cx="1529640" cy="1017906"/>
          </a:xfrm>
          <a:prstGeom prst="rect">
            <a:avLst/>
          </a:prstGeom>
        </p:spPr>
      </p:pic>
      <p:pic>
        <p:nvPicPr>
          <p:cNvPr id="27" name="Picture 26"/>
          <p:cNvPicPr>
            <a:picLocks noChangeAspect="1"/>
          </p:cNvPicPr>
          <p:nvPr/>
        </p:nvPicPr>
        <p:blipFill>
          <a:blip r:embed="rId16"/>
          <a:stretch>
            <a:fillRect/>
          </a:stretch>
        </p:blipFill>
        <p:spPr>
          <a:xfrm>
            <a:off x="2022013" y="5467255"/>
            <a:ext cx="1429213" cy="1017906"/>
          </a:xfrm>
          <a:prstGeom prst="rect">
            <a:avLst/>
          </a:prstGeom>
        </p:spPr>
      </p:pic>
      <p:pic>
        <p:nvPicPr>
          <p:cNvPr id="28" name="Picture 27"/>
          <p:cNvPicPr>
            <a:picLocks noChangeAspect="1"/>
          </p:cNvPicPr>
          <p:nvPr/>
        </p:nvPicPr>
        <p:blipFill>
          <a:blip r:embed="rId17"/>
          <a:stretch>
            <a:fillRect/>
          </a:stretch>
        </p:blipFill>
        <p:spPr>
          <a:xfrm>
            <a:off x="622096" y="2998853"/>
            <a:ext cx="2075348" cy="1501483"/>
          </a:xfrm>
          <a:prstGeom prst="rect">
            <a:avLst/>
          </a:prstGeom>
        </p:spPr>
      </p:pic>
      <p:sp>
        <p:nvSpPr>
          <p:cNvPr id="29" name="Rectangle 28"/>
          <p:cNvSpPr/>
          <p:nvPr/>
        </p:nvSpPr>
        <p:spPr>
          <a:xfrm>
            <a:off x="4402489" y="4377098"/>
            <a:ext cx="6096000" cy="369332"/>
          </a:xfrm>
          <a:prstGeom prst="rect">
            <a:avLst/>
          </a:prstGeom>
        </p:spPr>
        <p:txBody>
          <a:bodyPr>
            <a:spAutoFit/>
          </a:bodyPr>
          <a:lstStyle/>
          <a:p>
            <a:pPr lvl="1"/>
            <a:r>
              <a:rPr lang="en-US" b="1" dirty="0" err="1"/>
              <a:t>Công</a:t>
            </a:r>
            <a:r>
              <a:rPr lang="en-US" b="1" dirty="0"/>
              <a:t> ty </a:t>
            </a:r>
            <a:r>
              <a:rPr lang="en-US" b="1" dirty="0" err="1"/>
              <a:t>cho</a:t>
            </a:r>
            <a:r>
              <a:rPr lang="en-US" b="1" dirty="0"/>
              <a:t> </a:t>
            </a:r>
            <a:r>
              <a:rPr lang="en-US" b="1" dirty="0" err="1"/>
              <a:t>thuê</a:t>
            </a:r>
            <a:r>
              <a:rPr lang="en-US" b="1" dirty="0"/>
              <a:t> </a:t>
            </a:r>
            <a:r>
              <a:rPr lang="en-US" b="1" dirty="0" err="1"/>
              <a:t>Tài</a:t>
            </a:r>
            <a:r>
              <a:rPr lang="en-US" b="1" dirty="0"/>
              <a:t> </a:t>
            </a:r>
            <a:r>
              <a:rPr lang="en-US" b="1" dirty="0" err="1"/>
              <a:t>chính</a:t>
            </a:r>
            <a:endParaRPr lang="en-US" b="1" dirty="0"/>
          </a:p>
        </p:txBody>
      </p:sp>
      <p:sp>
        <p:nvSpPr>
          <p:cNvPr id="30" name="Rectangle 29"/>
          <p:cNvSpPr/>
          <p:nvPr/>
        </p:nvSpPr>
        <p:spPr>
          <a:xfrm>
            <a:off x="4646003" y="1726062"/>
            <a:ext cx="3195105" cy="369332"/>
          </a:xfrm>
          <a:prstGeom prst="rect">
            <a:avLst/>
          </a:prstGeom>
        </p:spPr>
        <p:txBody>
          <a:bodyPr wrap="none">
            <a:spAutoFit/>
          </a:bodyPr>
          <a:lstStyle/>
          <a:p>
            <a:pPr lvl="1"/>
            <a:r>
              <a:rPr lang="en-US" b="1" dirty="0" err="1">
                <a:latin typeface="Arial" panose="020B0604020202020204" pitchFamily="34" charset="0"/>
                <a:cs typeface="Arial" panose="020B0604020202020204" pitchFamily="34" charset="0"/>
              </a:rPr>
              <a:t>Ngân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hàng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thương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mại</a:t>
            </a:r>
            <a:endParaRPr lang="en-US" b="1" dirty="0">
              <a:latin typeface="Arial" panose="020B0604020202020204" pitchFamily="34" charset="0"/>
              <a:cs typeface="Arial" panose="020B0604020202020204" pitchFamily="34" charset="0"/>
            </a:endParaRPr>
          </a:p>
        </p:txBody>
      </p:sp>
      <p:pic>
        <p:nvPicPr>
          <p:cNvPr id="32" name="Picture 31"/>
          <p:cNvPicPr>
            <a:picLocks noChangeAspect="1"/>
          </p:cNvPicPr>
          <p:nvPr/>
        </p:nvPicPr>
        <p:blipFill>
          <a:blip r:embed="rId18"/>
          <a:stretch>
            <a:fillRect/>
          </a:stretch>
        </p:blipFill>
        <p:spPr>
          <a:xfrm>
            <a:off x="3941836" y="2194213"/>
            <a:ext cx="4573007" cy="2075164"/>
          </a:xfrm>
          <a:prstGeom prst="rect">
            <a:avLst/>
          </a:prstGeom>
        </p:spPr>
      </p:pic>
      <p:grpSp>
        <p:nvGrpSpPr>
          <p:cNvPr id="3" name="Group 2"/>
          <p:cNvGrpSpPr/>
          <p:nvPr/>
        </p:nvGrpSpPr>
        <p:grpSpPr>
          <a:xfrm>
            <a:off x="4637809" y="4932113"/>
            <a:ext cx="2633756" cy="1343508"/>
            <a:chOff x="4637809" y="4932113"/>
            <a:chExt cx="2633756" cy="1343508"/>
          </a:xfrm>
        </p:grpSpPr>
        <p:pic>
          <p:nvPicPr>
            <p:cNvPr id="33" name="Picture 32"/>
            <p:cNvPicPr>
              <a:picLocks noChangeAspect="1"/>
            </p:cNvPicPr>
            <p:nvPr/>
          </p:nvPicPr>
          <p:blipFill>
            <a:blip r:embed="rId19"/>
            <a:stretch>
              <a:fillRect/>
            </a:stretch>
          </p:blipFill>
          <p:spPr>
            <a:xfrm>
              <a:off x="4637809" y="5128168"/>
              <a:ext cx="820540" cy="1103865"/>
            </a:xfrm>
            <a:prstGeom prst="rect">
              <a:avLst/>
            </a:prstGeom>
          </p:spPr>
        </p:pic>
        <p:pic>
          <p:nvPicPr>
            <p:cNvPr id="34" name="Picture 33"/>
            <p:cNvPicPr>
              <a:picLocks noChangeAspect="1"/>
            </p:cNvPicPr>
            <p:nvPr/>
          </p:nvPicPr>
          <p:blipFill>
            <a:blip r:embed="rId20"/>
            <a:stretch>
              <a:fillRect/>
            </a:stretch>
          </p:blipFill>
          <p:spPr>
            <a:xfrm>
              <a:off x="5584258" y="4932113"/>
              <a:ext cx="1487164" cy="662648"/>
            </a:xfrm>
            <a:prstGeom prst="rect">
              <a:avLst/>
            </a:prstGeom>
          </p:spPr>
        </p:pic>
        <p:pic>
          <p:nvPicPr>
            <p:cNvPr id="35" name="Picture 34"/>
            <p:cNvPicPr>
              <a:picLocks noChangeAspect="1"/>
            </p:cNvPicPr>
            <p:nvPr/>
          </p:nvPicPr>
          <p:blipFill>
            <a:blip r:embed="rId21"/>
            <a:stretch>
              <a:fillRect/>
            </a:stretch>
          </p:blipFill>
          <p:spPr>
            <a:xfrm>
              <a:off x="5584258" y="5680101"/>
              <a:ext cx="1687307" cy="595520"/>
            </a:xfrm>
            <a:prstGeom prst="rect">
              <a:avLst/>
            </a:prstGeom>
          </p:spPr>
        </p:pic>
      </p:grpSp>
      <p:sp>
        <p:nvSpPr>
          <p:cNvPr id="36" name="AutoShape 2" descr="Đối tác và Khách hàng, bạn cần phải đổi xử theo cách tương tự nhau | Tài  nguyên | VIETIS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p:cNvPicPr>
            <a:picLocks noChangeAspect="1"/>
          </p:cNvPicPr>
          <p:nvPr/>
        </p:nvPicPr>
        <p:blipFill>
          <a:blip r:embed="rId22"/>
          <a:stretch>
            <a:fillRect/>
          </a:stretch>
        </p:blipFill>
        <p:spPr>
          <a:xfrm>
            <a:off x="9086281" y="2849467"/>
            <a:ext cx="2619375" cy="1743075"/>
          </a:xfrm>
          <a:prstGeom prst="rect">
            <a:avLst/>
          </a:prstGeom>
        </p:spPr>
      </p:pic>
    </p:spTree>
    <p:extLst>
      <p:ext uri="{BB962C8B-B14F-4D97-AF65-F5344CB8AC3E}">
        <p14:creationId xmlns:p14="http://schemas.microsoft.com/office/powerpoint/2010/main" val="87919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16"/>
          <a:stretch>
            <a:fillRect/>
          </a:stretch>
        </p:blipFill>
        <p:spPr>
          <a:xfrm>
            <a:off x="2422971" y="1795731"/>
            <a:ext cx="1499228" cy="942978"/>
          </a:xfrm>
          <a:prstGeom prst="rect">
            <a:avLst/>
          </a:prstGeom>
        </p:spPr>
      </p:pic>
      <p:sp>
        <p:nvSpPr>
          <p:cNvPr id="2" name="Title 1"/>
          <p:cNvSpPr>
            <a:spLocks noGrp="1"/>
          </p:cNvSpPr>
          <p:nvPr>
            <p:ph type="title" idx="4294967295"/>
          </p:nvPr>
        </p:nvSpPr>
        <p:spPr>
          <a:xfrm>
            <a:off x="-1" y="-5625"/>
            <a:ext cx="9810207" cy="558020"/>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Đặc</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trưng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từng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nhóm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vốn</a:t>
            </a:r>
            <a:endParaRPr lang="en-US" sz="2800" b="1" dirty="0">
              <a:solidFill>
                <a:schemeClr val="bg1"/>
              </a:solidFill>
              <a:latin typeface="Arial" panose="020B0604020202020204" pitchFamily="34" charset="0"/>
              <a:cs typeface="Arial" panose="020B0604020202020204" pitchFamily="34" charset="0"/>
            </a:endParaRPr>
          </a:p>
        </p:txBody>
      </p:sp>
      <p:grpSp>
        <p:nvGrpSpPr>
          <p:cNvPr id="5" name="Group 3"/>
          <p:cNvGrpSpPr>
            <a:grpSpLocks/>
          </p:cNvGrpSpPr>
          <p:nvPr>
            <p:custDataLst>
              <p:tags r:id="rId1"/>
            </p:custDataLst>
          </p:nvPr>
        </p:nvGrpSpPr>
        <p:grpSpPr bwMode="auto">
          <a:xfrm>
            <a:off x="122830" y="905439"/>
            <a:ext cx="4356973" cy="644658"/>
            <a:chOff x="727" y="542"/>
            <a:chExt cx="1241" cy="390"/>
          </a:xfrm>
        </p:grpSpPr>
        <p:sp>
          <p:nvSpPr>
            <p:cNvPr id="6" name="Freeform 4"/>
            <p:cNvSpPr>
              <a:spLocks/>
            </p:cNvSpPr>
            <p:nvPr>
              <p:custDataLst>
                <p:tags r:id="rId13"/>
              </p:custDataLst>
            </p:nvPr>
          </p:nvSpPr>
          <p:spPr bwMode="auto">
            <a:xfrm>
              <a:off x="727" y="542"/>
              <a:ext cx="1241" cy="390"/>
            </a:xfrm>
            <a:custGeom>
              <a:avLst/>
              <a:gdLst>
                <a:gd name="T0" fmla="*/ 0 w 1241"/>
                <a:gd name="T1" fmla="*/ 0 h 390"/>
                <a:gd name="T2" fmla="*/ 1171 w 1241"/>
                <a:gd name="T3" fmla="*/ 0 h 390"/>
                <a:gd name="T4" fmla="*/ 1241 w 1241"/>
                <a:gd name="T5" fmla="*/ 195 h 390"/>
                <a:gd name="T6" fmla="*/ 1171 w 1241"/>
                <a:gd name="T7" fmla="*/ 390 h 390"/>
                <a:gd name="T8" fmla="*/ 0 w 1241"/>
                <a:gd name="T9" fmla="*/ 390 h 390"/>
                <a:gd name="T10" fmla="*/ 0 w 1241"/>
                <a:gd name="T11" fmla="*/ 195 h 390"/>
                <a:gd name="T12" fmla="*/ 0 w 1241"/>
                <a:gd name="T13" fmla="*/ 0 h 390"/>
                <a:gd name="T14" fmla="*/ 0 60000 65536"/>
                <a:gd name="T15" fmla="*/ 0 60000 65536"/>
                <a:gd name="T16" fmla="*/ 0 60000 65536"/>
                <a:gd name="T17" fmla="*/ 0 60000 65536"/>
                <a:gd name="T18" fmla="*/ 0 60000 65536"/>
                <a:gd name="T19" fmla="*/ 0 60000 65536"/>
                <a:gd name="T20" fmla="*/ 0 60000 65536"/>
                <a:gd name="T21" fmla="*/ 0 w 1241"/>
                <a:gd name="T22" fmla="*/ 0 h 390"/>
                <a:gd name="T23" fmla="*/ 1241 w 1241"/>
                <a:gd name="T24" fmla="*/ 390 h 3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1" h="390">
                  <a:moveTo>
                    <a:pt x="0" y="0"/>
                  </a:moveTo>
                  <a:lnTo>
                    <a:pt x="1171" y="0"/>
                  </a:lnTo>
                  <a:lnTo>
                    <a:pt x="1241" y="195"/>
                  </a:lnTo>
                  <a:lnTo>
                    <a:pt x="1171" y="390"/>
                  </a:lnTo>
                  <a:lnTo>
                    <a:pt x="0" y="390"/>
                  </a:lnTo>
                  <a:lnTo>
                    <a:pt x="0" y="195"/>
                  </a:lnTo>
                  <a:lnTo>
                    <a:pt x="0" y="0"/>
                  </a:lnTo>
                  <a:close/>
                </a:path>
              </a:pathLst>
            </a:custGeom>
            <a:solidFill>
              <a:schemeClr val="tx2"/>
            </a:solidFill>
            <a:ln w="19050">
              <a:solidFill>
                <a:schemeClr val="accent1"/>
              </a:solidFill>
              <a:round/>
              <a:headEnd/>
              <a:tailEnd/>
            </a:ln>
          </p:spPr>
          <p:txBody>
            <a:bodyPr wrap="none" anchor="ctr"/>
            <a:lstStyle/>
            <a:p>
              <a:endParaRPr lang="en-US" b="1"/>
            </a:p>
          </p:txBody>
        </p:sp>
        <p:sp>
          <p:nvSpPr>
            <p:cNvPr id="7" name="Rectangle 5"/>
            <p:cNvSpPr>
              <a:spLocks noChangeArrowheads="1"/>
            </p:cNvSpPr>
            <p:nvPr>
              <p:custDataLst>
                <p:tags r:id="rId14"/>
              </p:custDataLst>
            </p:nvPr>
          </p:nvSpPr>
          <p:spPr bwMode="gray">
            <a:xfrm>
              <a:off x="759" y="564"/>
              <a:ext cx="1139" cy="336"/>
            </a:xfrm>
            <a:prstGeom prst="rect">
              <a:avLst/>
            </a:prstGeom>
            <a:noFill/>
            <a:ln w="9525">
              <a:noFill/>
              <a:miter lim="800000"/>
              <a:headEnd/>
              <a:tailEnd/>
            </a:ln>
          </p:spPr>
          <p:txBody>
            <a:bodyPr lIns="3965" tIns="0" rIns="3965" bIns="0" anchor="ctr"/>
            <a:lstStyle/>
            <a:p>
              <a:pPr defTabSz="931343">
                <a:buClr>
                  <a:schemeClr val="tx2"/>
                </a:buClr>
              </a:pPr>
              <a:r>
                <a:rPr lang="en-GB" b="1" dirty="0" err="1">
                  <a:solidFill>
                    <a:schemeClr val="bg1"/>
                  </a:solidFill>
                  <a:latin typeface="Arial" panose="020B0604020202020204" pitchFamily="34" charset="0"/>
                  <a:cs typeface="Arial" panose="020B0604020202020204" pitchFamily="34" charset="0"/>
                </a:rPr>
                <a:t>Nguồn</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vốn</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Hỗ</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trợ</a:t>
              </a:r>
              <a:r>
                <a:rPr lang="en-GB" b="1" dirty="0">
                  <a:solidFill>
                    <a:schemeClr val="bg1"/>
                  </a:solidFill>
                  <a:latin typeface="Arial" panose="020B0604020202020204" pitchFamily="34" charset="0"/>
                  <a:cs typeface="Arial" panose="020B0604020202020204" pitchFamily="34" charset="0"/>
                </a:rPr>
                <a:t>/</a:t>
              </a:r>
              <a:r>
                <a:rPr lang="en-GB" b="1" dirty="0" err="1">
                  <a:solidFill>
                    <a:schemeClr val="bg1"/>
                  </a:solidFill>
                  <a:latin typeface="Arial" panose="020B0604020202020204" pitchFamily="34" charset="0"/>
                  <a:cs typeface="Arial" panose="020B0604020202020204" pitchFamily="34" charset="0"/>
                </a:rPr>
                <a:t>Tài</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trợ</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ưu</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đãi</a:t>
              </a:r>
              <a:endParaRPr lang="en-US" b="1" dirty="0">
                <a:solidFill>
                  <a:schemeClr val="bg1"/>
                </a:solidFill>
                <a:latin typeface="Arial" panose="020B0604020202020204" pitchFamily="34" charset="0"/>
                <a:cs typeface="Arial" panose="020B0604020202020204" pitchFamily="34" charset="0"/>
              </a:endParaRPr>
            </a:p>
          </p:txBody>
        </p:sp>
      </p:grpSp>
      <p:grpSp>
        <p:nvGrpSpPr>
          <p:cNvPr id="8" name="Group 6"/>
          <p:cNvGrpSpPr>
            <a:grpSpLocks/>
          </p:cNvGrpSpPr>
          <p:nvPr>
            <p:custDataLst>
              <p:tags r:id="rId2"/>
            </p:custDataLst>
          </p:nvPr>
        </p:nvGrpSpPr>
        <p:grpSpPr bwMode="auto">
          <a:xfrm>
            <a:off x="4365946" y="895721"/>
            <a:ext cx="4419010" cy="644658"/>
            <a:chOff x="1909" y="542"/>
            <a:chExt cx="1242" cy="390"/>
          </a:xfrm>
        </p:grpSpPr>
        <p:sp>
          <p:nvSpPr>
            <p:cNvPr id="9" name="Freeform 7"/>
            <p:cNvSpPr>
              <a:spLocks/>
            </p:cNvSpPr>
            <p:nvPr>
              <p:custDataLst>
                <p:tags r:id="rId11"/>
              </p:custDataLst>
            </p:nvPr>
          </p:nvSpPr>
          <p:spPr bwMode="auto">
            <a:xfrm>
              <a:off x="1909" y="542"/>
              <a:ext cx="1242" cy="390"/>
            </a:xfrm>
            <a:custGeom>
              <a:avLst/>
              <a:gdLst>
                <a:gd name="T0" fmla="*/ 0 w 1242"/>
                <a:gd name="T1" fmla="*/ 0 h 390"/>
                <a:gd name="T2" fmla="*/ 1172 w 1242"/>
                <a:gd name="T3" fmla="*/ 0 h 390"/>
                <a:gd name="T4" fmla="*/ 1242 w 1242"/>
                <a:gd name="T5" fmla="*/ 195 h 390"/>
                <a:gd name="T6" fmla="*/ 1172 w 1242"/>
                <a:gd name="T7" fmla="*/ 390 h 390"/>
                <a:gd name="T8" fmla="*/ 0 w 1242"/>
                <a:gd name="T9" fmla="*/ 390 h 390"/>
                <a:gd name="T10" fmla="*/ 70 w 1242"/>
                <a:gd name="T11" fmla="*/ 195 h 390"/>
                <a:gd name="T12" fmla="*/ 0 w 1242"/>
                <a:gd name="T13" fmla="*/ 0 h 390"/>
                <a:gd name="T14" fmla="*/ 0 60000 65536"/>
                <a:gd name="T15" fmla="*/ 0 60000 65536"/>
                <a:gd name="T16" fmla="*/ 0 60000 65536"/>
                <a:gd name="T17" fmla="*/ 0 60000 65536"/>
                <a:gd name="T18" fmla="*/ 0 60000 65536"/>
                <a:gd name="T19" fmla="*/ 0 60000 65536"/>
                <a:gd name="T20" fmla="*/ 0 60000 65536"/>
                <a:gd name="T21" fmla="*/ 0 w 1242"/>
                <a:gd name="T22" fmla="*/ 0 h 390"/>
                <a:gd name="T23" fmla="*/ 1242 w 1242"/>
                <a:gd name="T24" fmla="*/ 390 h 3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2" h="390">
                  <a:moveTo>
                    <a:pt x="0" y="0"/>
                  </a:moveTo>
                  <a:lnTo>
                    <a:pt x="1172" y="0"/>
                  </a:lnTo>
                  <a:lnTo>
                    <a:pt x="1242" y="195"/>
                  </a:lnTo>
                  <a:lnTo>
                    <a:pt x="1172" y="390"/>
                  </a:lnTo>
                  <a:lnTo>
                    <a:pt x="0" y="390"/>
                  </a:lnTo>
                  <a:lnTo>
                    <a:pt x="70" y="195"/>
                  </a:lnTo>
                  <a:lnTo>
                    <a:pt x="0" y="0"/>
                  </a:lnTo>
                  <a:close/>
                </a:path>
              </a:pathLst>
            </a:custGeom>
            <a:solidFill>
              <a:schemeClr val="tx2"/>
            </a:solidFill>
            <a:ln w="19050">
              <a:solidFill>
                <a:schemeClr val="accent1"/>
              </a:solidFill>
              <a:round/>
              <a:headEnd/>
              <a:tailEnd/>
            </a:ln>
          </p:spPr>
          <p:txBody>
            <a:bodyPr wrap="none" anchor="ctr"/>
            <a:lstStyle/>
            <a:p>
              <a:endParaRPr lang="en-US" b="1"/>
            </a:p>
          </p:txBody>
        </p:sp>
        <p:sp>
          <p:nvSpPr>
            <p:cNvPr id="10" name="Rectangle 8"/>
            <p:cNvSpPr>
              <a:spLocks noChangeArrowheads="1"/>
            </p:cNvSpPr>
            <p:nvPr>
              <p:custDataLst>
                <p:tags r:id="rId12"/>
              </p:custDataLst>
            </p:nvPr>
          </p:nvSpPr>
          <p:spPr bwMode="gray">
            <a:xfrm>
              <a:off x="2011" y="564"/>
              <a:ext cx="1070" cy="336"/>
            </a:xfrm>
            <a:prstGeom prst="rect">
              <a:avLst/>
            </a:prstGeom>
            <a:noFill/>
            <a:ln w="9525">
              <a:noFill/>
              <a:miter lim="800000"/>
              <a:headEnd/>
              <a:tailEnd/>
            </a:ln>
          </p:spPr>
          <p:txBody>
            <a:bodyPr lIns="3965" tIns="0" rIns="3965" bIns="0" anchor="ctr"/>
            <a:lstStyle/>
            <a:p>
              <a:pPr algn="ctr" defTabSz="931343">
                <a:buClr>
                  <a:schemeClr val="tx2"/>
                </a:buClr>
              </a:pPr>
              <a:endParaRPr lang="en-GB" b="1" dirty="0">
                <a:solidFill>
                  <a:schemeClr val="bg1"/>
                </a:solidFill>
                <a:latin typeface="Arial" panose="020B0604020202020204" pitchFamily="34" charset="0"/>
                <a:cs typeface="Arial" panose="020B0604020202020204" pitchFamily="34" charset="0"/>
              </a:endParaRPr>
            </a:p>
            <a:p>
              <a:pPr algn="ctr" defTabSz="931343">
                <a:buClr>
                  <a:schemeClr val="tx2"/>
                </a:buClr>
              </a:pPr>
              <a:r>
                <a:rPr lang="en-GB" b="1" dirty="0" err="1">
                  <a:solidFill>
                    <a:schemeClr val="bg1"/>
                  </a:solidFill>
                  <a:latin typeface="Arial" panose="020B0604020202020204" pitchFamily="34" charset="0"/>
                  <a:cs typeface="Arial" panose="020B0604020202020204" pitchFamily="34" charset="0"/>
                </a:rPr>
                <a:t>Nguồn</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vốn</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từ</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các</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Tổ</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chức</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Tài</a:t>
              </a:r>
              <a:r>
                <a:rPr lang="en-GB" b="1" dirty="0">
                  <a:solidFill>
                    <a:schemeClr val="bg1"/>
                  </a:solidFill>
                  <a:latin typeface="Arial" panose="020B0604020202020204" pitchFamily="34" charset="0"/>
                  <a:cs typeface="Arial" panose="020B0604020202020204" pitchFamily="34" charset="0"/>
                </a:rPr>
                <a:t> </a:t>
              </a:r>
              <a:r>
                <a:rPr lang="en-GB" b="1" dirty="0" err="1">
                  <a:solidFill>
                    <a:schemeClr val="bg1"/>
                  </a:solidFill>
                  <a:latin typeface="Arial" panose="020B0604020202020204" pitchFamily="34" charset="0"/>
                  <a:cs typeface="Arial" panose="020B0604020202020204" pitchFamily="34" charset="0"/>
                </a:rPr>
                <a:t>chính</a:t>
              </a:r>
              <a:endParaRPr lang="en-GB" b="1" dirty="0">
                <a:solidFill>
                  <a:schemeClr val="bg1"/>
                </a:solidFill>
                <a:latin typeface="Arial" panose="020B0604020202020204" pitchFamily="34" charset="0"/>
                <a:cs typeface="Arial" panose="020B0604020202020204" pitchFamily="34" charset="0"/>
              </a:endParaRPr>
            </a:p>
            <a:p>
              <a:pPr algn="ctr" defTabSz="931343">
                <a:buClr>
                  <a:schemeClr val="tx2"/>
                </a:buClr>
              </a:pPr>
              <a:endParaRPr lang="en-US" b="1" dirty="0">
                <a:solidFill>
                  <a:schemeClr val="bg1"/>
                </a:solidFill>
                <a:latin typeface="Arial" panose="020B0604020202020204" pitchFamily="34" charset="0"/>
                <a:cs typeface="Arial" panose="020B0604020202020204" pitchFamily="34" charset="0"/>
              </a:endParaRPr>
            </a:p>
          </p:txBody>
        </p:sp>
      </p:grpSp>
      <p:grpSp>
        <p:nvGrpSpPr>
          <p:cNvPr id="11" name="Group 9"/>
          <p:cNvGrpSpPr>
            <a:grpSpLocks/>
          </p:cNvGrpSpPr>
          <p:nvPr>
            <p:custDataLst>
              <p:tags r:id="rId3"/>
            </p:custDataLst>
          </p:nvPr>
        </p:nvGrpSpPr>
        <p:grpSpPr bwMode="auto">
          <a:xfrm>
            <a:off x="8722919" y="895721"/>
            <a:ext cx="3355351" cy="644658"/>
            <a:chOff x="3091" y="542"/>
            <a:chExt cx="1242" cy="390"/>
          </a:xfrm>
        </p:grpSpPr>
        <p:sp>
          <p:nvSpPr>
            <p:cNvPr id="12" name="Freeform 10"/>
            <p:cNvSpPr>
              <a:spLocks/>
            </p:cNvSpPr>
            <p:nvPr>
              <p:custDataLst>
                <p:tags r:id="rId9"/>
              </p:custDataLst>
            </p:nvPr>
          </p:nvSpPr>
          <p:spPr bwMode="auto">
            <a:xfrm>
              <a:off x="3091" y="542"/>
              <a:ext cx="1242" cy="390"/>
            </a:xfrm>
            <a:custGeom>
              <a:avLst/>
              <a:gdLst>
                <a:gd name="T0" fmla="*/ 0 w 1242"/>
                <a:gd name="T1" fmla="*/ 0 h 390"/>
                <a:gd name="T2" fmla="*/ 1172 w 1242"/>
                <a:gd name="T3" fmla="*/ 0 h 390"/>
                <a:gd name="T4" fmla="*/ 1242 w 1242"/>
                <a:gd name="T5" fmla="*/ 195 h 390"/>
                <a:gd name="T6" fmla="*/ 1172 w 1242"/>
                <a:gd name="T7" fmla="*/ 390 h 390"/>
                <a:gd name="T8" fmla="*/ 0 w 1242"/>
                <a:gd name="T9" fmla="*/ 390 h 390"/>
                <a:gd name="T10" fmla="*/ 70 w 1242"/>
                <a:gd name="T11" fmla="*/ 195 h 390"/>
                <a:gd name="T12" fmla="*/ 0 w 1242"/>
                <a:gd name="T13" fmla="*/ 0 h 390"/>
                <a:gd name="T14" fmla="*/ 0 60000 65536"/>
                <a:gd name="T15" fmla="*/ 0 60000 65536"/>
                <a:gd name="T16" fmla="*/ 0 60000 65536"/>
                <a:gd name="T17" fmla="*/ 0 60000 65536"/>
                <a:gd name="T18" fmla="*/ 0 60000 65536"/>
                <a:gd name="T19" fmla="*/ 0 60000 65536"/>
                <a:gd name="T20" fmla="*/ 0 60000 65536"/>
                <a:gd name="T21" fmla="*/ 0 w 1242"/>
                <a:gd name="T22" fmla="*/ 0 h 390"/>
                <a:gd name="T23" fmla="*/ 1242 w 1242"/>
                <a:gd name="T24" fmla="*/ 390 h 3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2" h="390">
                  <a:moveTo>
                    <a:pt x="0" y="0"/>
                  </a:moveTo>
                  <a:lnTo>
                    <a:pt x="1172" y="0"/>
                  </a:lnTo>
                  <a:lnTo>
                    <a:pt x="1242" y="195"/>
                  </a:lnTo>
                  <a:lnTo>
                    <a:pt x="1172" y="390"/>
                  </a:lnTo>
                  <a:lnTo>
                    <a:pt x="0" y="390"/>
                  </a:lnTo>
                  <a:lnTo>
                    <a:pt x="70" y="195"/>
                  </a:lnTo>
                  <a:lnTo>
                    <a:pt x="0" y="0"/>
                  </a:lnTo>
                  <a:close/>
                </a:path>
              </a:pathLst>
            </a:custGeom>
            <a:solidFill>
              <a:schemeClr val="tx2"/>
            </a:solidFill>
            <a:ln w="19050">
              <a:solidFill>
                <a:schemeClr val="accent1"/>
              </a:solidFill>
              <a:round/>
              <a:headEnd/>
              <a:tailEnd/>
            </a:ln>
          </p:spPr>
          <p:txBody>
            <a:bodyPr wrap="none" anchor="ctr"/>
            <a:lstStyle/>
            <a:p>
              <a:endParaRPr lang="en-US" b="1"/>
            </a:p>
          </p:txBody>
        </p:sp>
        <p:sp>
          <p:nvSpPr>
            <p:cNvPr id="13" name="Rectangle 11"/>
            <p:cNvSpPr>
              <a:spLocks noChangeArrowheads="1"/>
            </p:cNvSpPr>
            <p:nvPr>
              <p:custDataLst>
                <p:tags r:id="rId10"/>
              </p:custDataLst>
            </p:nvPr>
          </p:nvSpPr>
          <p:spPr bwMode="gray">
            <a:xfrm>
              <a:off x="3263" y="564"/>
              <a:ext cx="1070" cy="336"/>
            </a:xfrm>
            <a:prstGeom prst="rect">
              <a:avLst/>
            </a:prstGeom>
            <a:noFill/>
            <a:ln w="9525">
              <a:noFill/>
              <a:miter lim="800000"/>
              <a:headEnd/>
              <a:tailEnd/>
            </a:ln>
          </p:spPr>
          <p:txBody>
            <a:bodyPr lIns="3965" tIns="0" rIns="3965" bIns="0" anchor="ctr"/>
            <a:lstStyle/>
            <a:p>
              <a:pPr lvl="0"/>
              <a:r>
                <a:rPr lang="en-US" b="1" dirty="0" err="1">
                  <a:solidFill>
                    <a:schemeClr val="bg1"/>
                  </a:solidFill>
                  <a:latin typeface="Arial" panose="020B0604020202020204" pitchFamily="34" charset="0"/>
                  <a:cs typeface="Arial" panose="020B0604020202020204" pitchFamily="34" charset="0"/>
                </a:rPr>
                <a:t>Nguồn</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vốn</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Đối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tác</a:t>
              </a:r>
              <a:endParaRPr lang="en-GB" b="1" dirty="0">
                <a:solidFill>
                  <a:schemeClr val="bg1"/>
                </a:solidFill>
                <a:latin typeface="Arial" panose="020B0604020202020204" pitchFamily="34" charset="0"/>
                <a:cs typeface="Arial" panose="020B0604020202020204" pitchFamily="34" charset="0"/>
              </a:endParaRPr>
            </a:p>
          </p:txBody>
        </p:sp>
      </p:grpSp>
      <p:sp>
        <p:nvSpPr>
          <p:cNvPr id="14" name="Line 23"/>
          <p:cNvSpPr>
            <a:spLocks noChangeShapeType="1"/>
          </p:cNvSpPr>
          <p:nvPr>
            <p:custDataLst>
              <p:tags r:id="rId4"/>
            </p:custDataLst>
          </p:nvPr>
        </p:nvSpPr>
        <p:spPr bwMode="auto">
          <a:xfrm>
            <a:off x="4287798" y="1563054"/>
            <a:ext cx="0" cy="4838179"/>
          </a:xfrm>
          <a:prstGeom prst="line">
            <a:avLst/>
          </a:prstGeom>
          <a:noFill/>
          <a:ln w="3175">
            <a:solidFill>
              <a:schemeClr val="hlink"/>
            </a:solidFill>
            <a:prstDash val="dash"/>
            <a:round/>
            <a:headEnd/>
            <a:tailEnd/>
          </a:ln>
        </p:spPr>
        <p:txBody>
          <a:bodyPr/>
          <a:lstStyle/>
          <a:p>
            <a:endParaRPr lang="en-US" sz="1837"/>
          </a:p>
        </p:txBody>
      </p:sp>
      <p:sp>
        <p:nvSpPr>
          <p:cNvPr id="15" name="Line 24"/>
          <p:cNvSpPr>
            <a:spLocks noChangeShapeType="1"/>
          </p:cNvSpPr>
          <p:nvPr>
            <p:custDataLst>
              <p:tags r:id="rId5"/>
            </p:custDataLst>
          </p:nvPr>
        </p:nvSpPr>
        <p:spPr bwMode="auto">
          <a:xfrm>
            <a:off x="8784955" y="1563054"/>
            <a:ext cx="0" cy="4768529"/>
          </a:xfrm>
          <a:prstGeom prst="line">
            <a:avLst/>
          </a:prstGeom>
          <a:noFill/>
          <a:ln w="3175">
            <a:solidFill>
              <a:schemeClr val="hlink"/>
            </a:solidFill>
            <a:prstDash val="dash"/>
            <a:round/>
            <a:headEnd/>
            <a:tailEnd/>
          </a:ln>
        </p:spPr>
        <p:txBody>
          <a:bodyPr/>
          <a:lstStyle/>
          <a:p>
            <a:endParaRPr lang="en-US" sz="1837"/>
          </a:p>
        </p:txBody>
      </p:sp>
      <p:sp>
        <p:nvSpPr>
          <p:cNvPr id="17" name="Rectangle 32"/>
          <p:cNvSpPr>
            <a:spLocks noChangeArrowheads="1"/>
          </p:cNvSpPr>
          <p:nvPr>
            <p:custDataLst>
              <p:tags r:id="rId6"/>
            </p:custDataLst>
          </p:nvPr>
        </p:nvSpPr>
        <p:spPr bwMode="gray">
          <a:xfrm>
            <a:off x="9098576" y="1730343"/>
            <a:ext cx="2943147" cy="1115690"/>
          </a:xfrm>
          <a:prstGeom prst="rect">
            <a:avLst/>
          </a:prstGeom>
          <a:noFill/>
          <a:ln w="9525">
            <a:noFill/>
            <a:miter lim="800000"/>
            <a:headEnd/>
            <a:tailEnd/>
          </a:ln>
        </p:spPr>
        <p:txBody>
          <a:bodyPr wrap="square" lIns="0" tIns="0" rIns="0" bIns="0">
            <a:spAutoFit/>
          </a:bodyPr>
          <a:lstStyle/>
          <a:p>
            <a:pPr marL="200846" lvl="1" indent="-199227" defTabSz="931343">
              <a:buClr>
                <a:schemeClr val="tx2"/>
              </a:buClr>
              <a:buSzPct val="125000"/>
              <a:buFont typeface="Arial" charset="0"/>
              <a:buChar char="▪"/>
            </a:pPr>
            <a:r>
              <a:rPr lang="en-US" sz="1450" b="1" dirty="0" err="1">
                <a:latin typeface="Arial" panose="020B0604020202020204" pitchFamily="34" charset="0"/>
                <a:cs typeface="Arial" panose="020B0604020202020204" pitchFamily="34" charset="0"/>
              </a:rPr>
              <a:t>Phụ</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thuộc</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vào</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Vị</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thế</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và</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Sức</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mạnh</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của</a:t>
            </a:r>
            <a:r>
              <a:rPr lang="en-US" sz="1450" b="1" dirty="0">
                <a:latin typeface="Arial" panose="020B0604020202020204" pitchFamily="34" charset="0"/>
                <a:cs typeface="Arial" panose="020B0604020202020204" pitchFamily="34" charset="0"/>
              </a:rPr>
              <a:t> DN </a:t>
            </a:r>
            <a:r>
              <a:rPr lang="en-US" sz="1450" b="1" dirty="0" err="1">
                <a:latin typeface="Arial" panose="020B0604020202020204" pitchFamily="34" charset="0"/>
                <a:cs typeface="Arial" panose="020B0604020202020204" pitchFamily="34" charset="0"/>
              </a:rPr>
              <a:t>để</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đàm</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phán</a:t>
            </a:r>
            <a:endParaRPr lang="en-US" sz="1450" b="1" dirty="0">
              <a:latin typeface="Arial" panose="020B0604020202020204" pitchFamily="34" charset="0"/>
              <a:cs typeface="Arial" panose="020B0604020202020204" pitchFamily="34" charset="0"/>
            </a:endParaRPr>
          </a:p>
          <a:p>
            <a:pPr marL="200846" lvl="1" indent="-199227" defTabSz="931343">
              <a:buClr>
                <a:schemeClr val="tx2"/>
              </a:buClr>
              <a:buSzPct val="125000"/>
              <a:buFont typeface="Arial" charset="0"/>
              <a:buChar char="▪"/>
            </a:pPr>
            <a:r>
              <a:rPr lang="en-US" sz="1450" b="1" dirty="0" err="1">
                <a:latin typeface="Arial" panose="020B0604020202020204" pitchFamily="34" charset="0"/>
                <a:cs typeface="Arial" panose="020B0604020202020204" pitchFamily="34" charset="0"/>
              </a:rPr>
              <a:t>Mua</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hàng</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trả</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chậm</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tối</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đa</a:t>
            </a:r>
            <a:r>
              <a:rPr lang="en-US" sz="1450" b="1" dirty="0">
                <a:latin typeface="Arial" panose="020B0604020202020204" pitchFamily="34" charset="0"/>
                <a:cs typeface="Arial" panose="020B0604020202020204" pitchFamily="34" charset="0"/>
              </a:rPr>
              <a:t> </a:t>
            </a:r>
          </a:p>
          <a:p>
            <a:pPr marL="200846" lvl="1" indent="-199227" defTabSz="931343">
              <a:buClr>
                <a:schemeClr val="tx2"/>
              </a:buClr>
              <a:buSzPct val="125000"/>
              <a:buFont typeface="Arial" charset="0"/>
              <a:buChar char="▪"/>
            </a:pPr>
            <a:r>
              <a:rPr lang="en-US" sz="1450" b="1" dirty="0" err="1">
                <a:latin typeface="Arial" panose="020B0604020202020204" pitchFamily="34" charset="0"/>
                <a:cs typeface="Arial" panose="020B0604020202020204" pitchFamily="34" charset="0"/>
              </a:rPr>
              <a:t>Bán</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hàng</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nhận</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thanh</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toán</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trước</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ứng</a:t>
            </a:r>
            <a:r>
              <a:rPr lang="en-US" sz="1450" b="1" dirty="0">
                <a:latin typeface="Arial" panose="020B0604020202020204" pitchFamily="34" charset="0"/>
                <a:cs typeface="Arial" panose="020B0604020202020204" pitchFamily="34" charset="0"/>
              </a:rPr>
              <a:t> </a:t>
            </a:r>
            <a:r>
              <a:rPr lang="en-US" sz="1450" b="1" dirty="0" err="1">
                <a:latin typeface="Arial" panose="020B0604020202020204" pitchFamily="34" charset="0"/>
                <a:cs typeface="Arial" panose="020B0604020202020204" pitchFamily="34" charset="0"/>
              </a:rPr>
              <a:t>trước</a:t>
            </a:r>
            <a:r>
              <a:rPr lang="en-US" sz="1450" b="1" dirty="0">
                <a:latin typeface="Arial" panose="020B0604020202020204" pitchFamily="34" charset="0"/>
                <a:cs typeface="Arial" panose="020B0604020202020204" pitchFamily="34" charset="0"/>
              </a:rPr>
              <a:t>)</a:t>
            </a:r>
          </a:p>
        </p:txBody>
      </p:sp>
      <p:pic>
        <p:nvPicPr>
          <p:cNvPr id="18" name="Picture 17"/>
          <p:cNvPicPr>
            <a:picLocks noChangeAspect="1"/>
          </p:cNvPicPr>
          <p:nvPr/>
        </p:nvPicPr>
        <p:blipFill>
          <a:blip r:embed="rId17"/>
          <a:stretch>
            <a:fillRect/>
          </a:stretch>
        </p:blipFill>
        <p:spPr>
          <a:xfrm>
            <a:off x="145531" y="3008295"/>
            <a:ext cx="1529640" cy="1017906"/>
          </a:xfrm>
          <a:prstGeom prst="rect">
            <a:avLst/>
          </a:prstGeom>
        </p:spPr>
      </p:pic>
      <p:pic>
        <p:nvPicPr>
          <p:cNvPr id="19" name="Picture 18"/>
          <p:cNvPicPr>
            <a:picLocks noChangeAspect="1"/>
          </p:cNvPicPr>
          <p:nvPr/>
        </p:nvPicPr>
        <p:blipFill>
          <a:blip r:embed="rId18"/>
          <a:stretch>
            <a:fillRect/>
          </a:stretch>
        </p:blipFill>
        <p:spPr>
          <a:xfrm>
            <a:off x="1880625" y="2924999"/>
            <a:ext cx="1429213" cy="1017906"/>
          </a:xfrm>
          <a:prstGeom prst="rect">
            <a:avLst/>
          </a:prstGeom>
        </p:spPr>
      </p:pic>
      <p:pic>
        <p:nvPicPr>
          <p:cNvPr id="20" name="Picture 19"/>
          <p:cNvPicPr>
            <a:picLocks noChangeAspect="1"/>
          </p:cNvPicPr>
          <p:nvPr/>
        </p:nvPicPr>
        <p:blipFill>
          <a:blip r:embed="rId19"/>
          <a:stretch>
            <a:fillRect/>
          </a:stretch>
        </p:blipFill>
        <p:spPr>
          <a:xfrm>
            <a:off x="54420" y="1684021"/>
            <a:ext cx="1659307" cy="1200484"/>
          </a:xfrm>
          <a:prstGeom prst="rect">
            <a:avLst/>
          </a:prstGeom>
        </p:spPr>
      </p:pic>
      <p:sp>
        <p:nvSpPr>
          <p:cNvPr id="21" name="Rectangle 20"/>
          <p:cNvSpPr/>
          <p:nvPr/>
        </p:nvSpPr>
        <p:spPr>
          <a:xfrm>
            <a:off x="4462183" y="1668889"/>
            <a:ext cx="3408186" cy="369332"/>
          </a:xfrm>
          <a:prstGeom prst="rect">
            <a:avLst/>
          </a:prstGeom>
        </p:spPr>
        <p:txBody>
          <a:bodyPr wrap="square">
            <a:spAutoFit/>
          </a:bodyPr>
          <a:lstStyle/>
          <a:p>
            <a:pPr lvl="1"/>
            <a:r>
              <a:rPr lang="en-US" b="1" dirty="0" err="1"/>
              <a:t>Công</a:t>
            </a:r>
            <a:r>
              <a:rPr lang="en-US" b="1" dirty="0"/>
              <a:t> ty </a:t>
            </a:r>
            <a:r>
              <a:rPr lang="en-US" b="1" dirty="0" err="1"/>
              <a:t>cho</a:t>
            </a:r>
            <a:r>
              <a:rPr lang="en-US" b="1" dirty="0"/>
              <a:t> </a:t>
            </a:r>
            <a:r>
              <a:rPr lang="en-US" b="1" dirty="0" err="1"/>
              <a:t>thuê</a:t>
            </a:r>
            <a:r>
              <a:rPr lang="en-US" b="1" dirty="0"/>
              <a:t> </a:t>
            </a:r>
            <a:r>
              <a:rPr lang="en-US" b="1" dirty="0" err="1"/>
              <a:t>Tài</a:t>
            </a:r>
            <a:r>
              <a:rPr lang="en-US" b="1" dirty="0"/>
              <a:t> </a:t>
            </a:r>
            <a:r>
              <a:rPr lang="en-US" b="1" dirty="0" err="1"/>
              <a:t>chính</a:t>
            </a:r>
            <a:endParaRPr lang="en-US" b="1" dirty="0"/>
          </a:p>
        </p:txBody>
      </p:sp>
      <p:pic>
        <p:nvPicPr>
          <p:cNvPr id="24" name="Picture 23"/>
          <p:cNvPicPr>
            <a:picLocks noChangeAspect="1"/>
          </p:cNvPicPr>
          <p:nvPr/>
        </p:nvPicPr>
        <p:blipFill>
          <a:blip r:embed="rId20"/>
          <a:stretch>
            <a:fillRect/>
          </a:stretch>
        </p:blipFill>
        <p:spPr>
          <a:xfrm>
            <a:off x="4707647" y="2417912"/>
            <a:ext cx="820540" cy="1103865"/>
          </a:xfrm>
          <a:prstGeom prst="rect">
            <a:avLst/>
          </a:prstGeom>
        </p:spPr>
      </p:pic>
      <p:pic>
        <p:nvPicPr>
          <p:cNvPr id="25" name="Picture 24"/>
          <p:cNvPicPr>
            <a:picLocks noChangeAspect="1"/>
          </p:cNvPicPr>
          <p:nvPr/>
        </p:nvPicPr>
        <p:blipFill>
          <a:blip r:embed="rId21"/>
          <a:stretch>
            <a:fillRect/>
          </a:stretch>
        </p:blipFill>
        <p:spPr>
          <a:xfrm>
            <a:off x="5654096" y="2221857"/>
            <a:ext cx="1487164" cy="662648"/>
          </a:xfrm>
          <a:prstGeom prst="rect">
            <a:avLst/>
          </a:prstGeom>
        </p:spPr>
      </p:pic>
      <p:pic>
        <p:nvPicPr>
          <p:cNvPr id="26" name="Picture 25"/>
          <p:cNvPicPr>
            <a:picLocks noChangeAspect="1"/>
          </p:cNvPicPr>
          <p:nvPr/>
        </p:nvPicPr>
        <p:blipFill>
          <a:blip r:embed="rId22"/>
          <a:stretch>
            <a:fillRect/>
          </a:stretch>
        </p:blipFill>
        <p:spPr>
          <a:xfrm>
            <a:off x="5654096" y="2969845"/>
            <a:ext cx="1687307" cy="595520"/>
          </a:xfrm>
          <a:prstGeom prst="rect">
            <a:avLst/>
          </a:prstGeom>
        </p:spPr>
      </p:pic>
      <p:pic>
        <p:nvPicPr>
          <p:cNvPr id="27" name="Picture 26"/>
          <p:cNvPicPr>
            <a:picLocks noChangeAspect="1"/>
          </p:cNvPicPr>
          <p:nvPr/>
        </p:nvPicPr>
        <p:blipFill>
          <a:blip r:embed="rId23"/>
          <a:stretch>
            <a:fillRect/>
          </a:stretch>
        </p:blipFill>
        <p:spPr>
          <a:xfrm>
            <a:off x="9295366" y="4391898"/>
            <a:ext cx="2619375" cy="1743075"/>
          </a:xfrm>
          <a:prstGeom prst="rect">
            <a:avLst/>
          </a:prstGeom>
        </p:spPr>
      </p:pic>
      <p:sp>
        <p:nvSpPr>
          <p:cNvPr id="28" name="Rectangle 32"/>
          <p:cNvSpPr>
            <a:spLocks noChangeArrowheads="1"/>
          </p:cNvSpPr>
          <p:nvPr>
            <p:custDataLst>
              <p:tags r:id="rId7"/>
            </p:custDataLst>
          </p:nvPr>
        </p:nvSpPr>
        <p:spPr bwMode="gray">
          <a:xfrm>
            <a:off x="4479803" y="4391898"/>
            <a:ext cx="4178170" cy="2382686"/>
          </a:xfrm>
          <a:prstGeom prst="rect">
            <a:avLst/>
          </a:prstGeom>
          <a:noFill/>
          <a:ln w="9525">
            <a:noFill/>
            <a:miter lim="800000"/>
            <a:headEnd/>
            <a:tailEnd/>
          </a:ln>
        </p:spPr>
        <p:txBody>
          <a:bodyPr wrap="square" lIns="0" tIns="0" rIns="0" bIns="0">
            <a:spAutoFit/>
          </a:bodyPr>
          <a:lstStyle/>
          <a:p>
            <a:pPr marL="200846" lvl="1" indent="-199227" algn="just" defTabSz="931343">
              <a:buClr>
                <a:schemeClr val="tx2"/>
              </a:buClr>
              <a:buSzPct val="125000"/>
              <a:buFont typeface="Arial" charset="0"/>
              <a:buChar char="▪"/>
            </a:pPr>
            <a:r>
              <a:rPr lang="en-US" sz="1400" b="1" dirty="0" err="1">
                <a:latin typeface="Arial" panose="020B0604020202020204" pitchFamily="34" charset="0"/>
                <a:cs typeface="Arial" panose="020B0604020202020204" pitchFamily="34" charset="0"/>
              </a:rPr>
              <a:t>Công</a:t>
            </a:r>
            <a:r>
              <a:rPr lang="en-US" sz="1400" b="1" dirty="0">
                <a:latin typeface="Arial" panose="020B0604020202020204" pitchFamily="34" charset="0"/>
                <a:cs typeface="Arial" panose="020B0604020202020204" pitchFamily="34" charset="0"/>
              </a:rPr>
              <a:t> ty </a:t>
            </a:r>
            <a:r>
              <a:rPr lang="en-US" sz="1400" b="1" dirty="0" err="1">
                <a:latin typeface="Arial" panose="020B0604020202020204" pitchFamily="34" charset="0"/>
                <a:cs typeface="Arial" panose="020B0604020202020204" pitchFamily="34" charset="0"/>
              </a:rPr>
              <a:t>cho</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thuê</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sẽ</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mua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tài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sản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và</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cung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cấp</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cho</a:t>
            </a:r>
            <a:r>
              <a:rPr lang="en-US" sz="1400" b="1" dirty="0">
                <a:latin typeface="Arial" panose="020B0604020202020204" pitchFamily="34" charset="0"/>
                <a:cs typeface="Arial" panose="020B0604020202020204" pitchFamily="34" charset="0"/>
              </a:rPr>
              <a:t> DN, </a:t>
            </a:r>
          </a:p>
          <a:p>
            <a:pPr marL="200846" lvl="1" indent="-199227" algn="just" defTabSz="931343">
              <a:buClr>
                <a:schemeClr val="tx2"/>
              </a:buClr>
              <a:buSzPct val="125000"/>
              <a:buFont typeface="Arial" charset="0"/>
              <a:buChar char="▪"/>
            </a:pPr>
            <a:r>
              <a:rPr lang="en-US" sz="1400" b="1" dirty="0">
                <a:latin typeface="Arial" panose="020B0604020202020204" pitchFamily="34" charset="0"/>
                <a:cs typeface="Arial" panose="020B0604020202020204" pitchFamily="34" charset="0"/>
              </a:rPr>
              <a:t>DN </a:t>
            </a:r>
            <a:r>
              <a:rPr lang="en-US" sz="1400" b="1" dirty="0" err="1">
                <a:latin typeface="Arial" panose="020B0604020202020204" pitchFamily="34" charset="0"/>
                <a:cs typeface="Arial" panose="020B0604020202020204" pitchFamily="34" charset="0"/>
              </a:rPr>
              <a:t>sử</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dụng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tài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sản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phục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vụ</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hoạt</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động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của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mình</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và</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thanh</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toán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tiền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thuê</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định</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kỳ</a:t>
            </a:r>
            <a:endParaRPr lang="en-US" sz="1400" b="1" dirty="0">
              <a:latin typeface="Arial" panose="020B0604020202020204" pitchFamily="34" charset="0"/>
              <a:cs typeface="Arial" panose="020B0604020202020204" pitchFamily="34" charset="0"/>
            </a:endParaRPr>
          </a:p>
          <a:p>
            <a:pPr marL="200846" lvl="1" indent="-199227" algn="just" defTabSz="931343">
              <a:buClr>
                <a:schemeClr val="tx2"/>
              </a:buClr>
              <a:buSzPct val="125000"/>
              <a:buFont typeface="Arial" charset="0"/>
              <a:buChar char="▪"/>
            </a:pPr>
            <a:r>
              <a:rPr lang="en-US" sz="1400" b="1" dirty="0" err="1">
                <a:latin typeface="Arial" panose="020B0604020202020204" pitchFamily="34" charset="0"/>
                <a:cs typeface="Arial" panose="020B0604020202020204" pitchFamily="34" charset="0"/>
              </a:rPr>
              <a:t>Tài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sản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không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thuộc</a:t>
            </a:r>
            <a:r>
              <a:rPr lang="en-US" sz="1400" b="1" dirty="0">
                <a:latin typeface="Arial" panose="020B0604020202020204" pitchFamily="34" charset="0"/>
                <a:cs typeface="Arial" panose="020B0604020202020204" pitchFamily="34" charset="0"/>
              </a:rPr>
              <a:t> DN,</a:t>
            </a:r>
          </a:p>
          <a:p>
            <a:pPr marL="200846" lvl="1" indent="-199227" algn="just" defTabSz="931343">
              <a:buClr>
                <a:schemeClr val="tx2"/>
              </a:buClr>
              <a:buSzPct val="125000"/>
              <a:buFont typeface="Arial" charset="0"/>
              <a:buChar char="▪"/>
            </a:pPr>
            <a:r>
              <a:rPr lang="en-US" sz="1400" b="1" dirty="0" err="1">
                <a:latin typeface="Arial" panose="020B0604020202020204" pitchFamily="34" charset="0"/>
                <a:cs typeface="Arial" panose="020B0604020202020204" pitchFamily="34" charset="0"/>
              </a:rPr>
              <a:t>Có</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lựa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chọn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quyền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mua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lại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Tài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sản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cuối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kỳ</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thuê</a:t>
            </a:r>
            <a:endParaRPr lang="en-US" sz="1400" b="1" dirty="0">
              <a:latin typeface="Arial" panose="020B0604020202020204" pitchFamily="34" charset="0"/>
              <a:cs typeface="Arial" panose="020B0604020202020204" pitchFamily="34" charset="0"/>
            </a:endParaRPr>
          </a:p>
          <a:p>
            <a:pPr marL="200846" lvl="1" indent="-199227" algn="just" defTabSz="931343">
              <a:buClr>
                <a:schemeClr val="tx2"/>
              </a:buClr>
              <a:buSzPct val="125000"/>
              <a:buFont typeface="Arial" charset="0"/>
              <a:buChar char="▪"/>
            </a:pPr>
            <a:r>
              <a:rPr lang="en-US" sz="1400" b="1" dirty="0">
                <a:latin typeface="Arial" panose="020B0604020202020204" pitchFamily="34" charset="0"/>
                <a:cs typeface="Arial" panose="020B0604020202020204" pitchFamily="34" charset="0"/>
              </a:rPr>
              <a:t>Chi </a:t>
            </a:r>
            <a:r>
              <a:rPr lang="en-US" sz="1400" b="1" dirty="0" err="1">
                <a:latin typeface="Arial" panose="020B0604020202020204" pitchFamily="34" charset="0"/>
                <a:cs typeface="Arial" panose="020B0604020202020204" pitchFamily="34" charset="0"/>
              </a:rPr>
              <a:t>phí</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thanh</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toán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hàng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tháng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hạch</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toán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vào</a:t>
            </a:r>
            <a:r>
              <a:rPr lang="en-US" sz="1400" b="1" dirty="0">
                <a:latin typeface="Arial" panose="020B0604020202020204" pitchFamily="34" charset="0"/>
                <a:cs typeface="Arial" panose="020B0604020202020204" pitchFamily="34" charset="0"/>
              </a:rPr>
              <a:t> chi </a:t>
            </a:r>
            <a:r>
              <a:rPr lang="en-US" sz="1400" b="1" dirty="0" err="1">
                <a:latin typeface="Arial" panose="020B0604020202020204" pitchFamily="34" charset="0"/>
                <a:cs typeface="Arial" panose="020B0604020202020204" pitchFamily="34" charset="0"/>
              </a:rPr>
              <a:t>phí</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hoạt</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động</a:t>
            </a:r>
            <a:r>
              <a:rPr lang="en-US" sz="1400" b="1" dirty="0">
                <a:latin typeface="Arial" panose="020B0604020202020204" pitchFamily="34" charset="0"/>
                <a:cs typeface="Arial" panose="020B0604020202020204" pitchFamily="34" charset="0"/>
              </a:rPr>
              <a:t>, DN </a:t>
            </a:r>
            <a:r>
              <a:rPr lang="en-US" sz="1400" b="1" dirty="0" err="1">
                <a:latin typeface="Arial" panose="020B0604020202020204" pitchFamily="34" charset="0"/>
                <a:cs typeface="Arial" panose="020B0604020202020204" pitchFamily="34" charset="0"/>
              </a:rPr>
              <a:t>không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cần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bỏ</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tiền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cho</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đầu</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tư</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Tài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sản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cố</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định</a:t>
            </a:r>
            <a:endParaRPr lang="en-US" sz="1400" b="1" dirty="0">
              <a:latin typeface="Arial" panose="020B0604020202020204" pitchFamily="34" charset="0"/>
              <a:cs typeface="Arial" panose="020B0604020202020204" pitchFamily="34" charset="0"/>
            </a:endParaRPr>
          </a:p>
          <a:p>
            <a:pPr marL="200846" lvl="1" indent="-199227" defTabSz="931343">
              <a:buClr>
                <a:schemeClr val="tx2"/>
              </a:buClr>
              <a:buSzPct val="125000"/>
              <a:buFont typeface="Arial" charset="0"/>
              <a:buChar char="▪"/>
            </a:pPr>
            <a:endParaRPr lang="en-US" sz="1600" b="1" dirty="0">
              <a:latin typeface="Arial" panose="020B0604020202020204" pitchFamily="34" charset="0"/>
              <a:cs typeface="Arial" panose="020B0604020202020204" pitchFamily="34" charset="0"/>
            </a:endParaRPr>
          </a:p>
        </p:txBody>
      </p:sp>
      <p:sp>
        <p:nvSpPr>
          <p:cNvPr id="29" name="Rectangle 32"/>
          <p:cNvSpPr>
            <a:spLocks noChangeArrowheads="1"/>
          </p:cNvSpPr>
          <p:nvPr>
            <p:custDataLst>
              <p:tags r:id="rId8"/>
            </p:custDataLst>
          </p:nvPr>
        </p:nvSpPr>
        <p:spPr bwMode="gray">
          <a:xfrm>
            <a:off x="19563" y="4392591"/>
            <a:ext cx="4151531" cy="1938992"/>
          </a:xfrm>
          <a:prstGeom prst="rect">
            <a:avLst/>
          </a:prstGeom>
          <a:noFill/>
          <a:ln w="9525">
            <a:noFill/>
            <a:miter lim="800000"/>
            <a:headEnd/>
            <a:tailEnd/>
          </a:ln>
        </p:spPr>
        <p:txBody>
          <a:bodyPr wrap="square" lIns="0" tIns="0" rIns="0" bIns="0">
            <a:spAutoFit/>
          </a:bodyPr>
          <a:lstStyle/>
          <a:p>
            <a:pPr marL="200846" lvl="1" indent="-199227" algn="just" defTabSz="931343">
              <a:buClr>
                <a:schemeClr val="tx2"/>
              </a:buClr>
              <a:buSzPct val="125000"/>
              <a:buFont typeface="Arial" charset="0"/>
              <a:buChar char="▪"/>
            </a:pPr>
            <a:r>
              <a:rPr lang="en-US" sz="1400" b="1" dirty="0" err="1">
                <a:latin typeface="Arial" panose="020B0604020202020204" pitchFamily="34" charset="0"/>
                <a:cs typeface="Arial" panose="020B0604020202020204" pitchFamily="34" charset="0"/>
              </a:rPr>
              <a:t>Doanh</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nghiệp</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phải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thuộc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các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nhóm</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ngành</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được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ưu</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đãi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hỗ</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trợ</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Nông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Lâm</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Ngư</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nghiệp</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Khởi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nghiệp</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sáng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tạo</a:t>
            </a:r>
            <a:r>
              <a:rPr lang="en-US" sz="1400" b="1" dirty="0">
                <a:latin typeface="Arial" panose="020B0604020202020204" pitchFamily="34" charset="0"/>
                <a:cs typeface="Arial" panose="020B0604020202020204" pitchFamily="34" charset="0"/>
              </a:rPr>
              <a:t>, DN </a:t>
            </a:r>
            <a:r>
              <a:rPr lang="en-US" sz="1400" b="1" dirty="0" err="1">
                <a:latin typeface="Arial" panose="020B0604020202020204" pitchFamily="34" charset="0"/>
                <a:cs typeface="Arial" panose="020B0604020202020204" pitchFamily="34" charset="0"/>
              </a:rPr>
              <a:t>thuộc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chuỗi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liên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kết</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giá</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trị</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hoặc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chuỗi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cung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ứng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nhất</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định</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được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hỗ</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trợ</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nội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địa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hóa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ngành</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cơ</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khí</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oto</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trọng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điểm</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phát</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triển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thủy</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sản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lúa</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gạo</a:t>
            </a:r>
            <a:r>
              <a:rPr lang="en-US" sz="1400" b="1" dirty="0">
                <a:latin typeface="Arial" panose="020B0604020202020204" pitchFamily="34" charset="0"/>
                <a:cs typeface="Arial" panose="020B0604020202020204" pitchFamily="34" charset="0"/>
              </a:rPr>
              <a:t>….)</a:t>
            </a:r>
          </a:p>
          <a:p>
            <a:pPr marL="200846" lvl="1" indent="-199227" algn="just" defTabSz="931343">
              <a:buClr>
                <a:schemeClr val="tx2"/>
              </a:buClr>
              <a:buSzPct val="125000"/>
              <a:buFont typeface="Arial" charset="0"/>
              <a:buChar char="▪"/>
            </a:pPr>
            <a:r>
              <a:rPr lang="en-US" sz="1400" b="1" dirty="0" err="1">
                <a:latin typeface="Arial" panose="020B0604020202020204" pitchFamily="34" charset="0"/>
                <a:cs typeface="Arial" panose="020B0604020202020204" pitchFamily="34" charset="0"/>
              </a:rPr>
              <a:t>Đạt</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các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tiêu</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chí</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yêu</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cầu</a:t>
            </a:r>
            <a:endParaRPr lang="en-US" sz="1400" b="1" dirty="0">
              <a:latin typeface="Arial" panose="020B0604020202020204" pitchFamily="34" charset="0"/>
              <a:cs typeface="Arial" panose="020B0604020202020204" pitchFamily="34" charset="0"/>
            </a:endParaRPr>
          </a:p>
          <a:p>
            <a:pPr marL="200846" lvl="1" indent="-199227" algn="just" defTabSz="931343">
              <a:buClr>
                <a:schemeClr val="tx2"/>
              </a:buClr>
              <a:buSzPct val="125000"/>
              <a:buFont typeface="Arial" charset="0"/>
              <a:buChar char="▪"/>
            </a:pPr>
            <a:r>
              <a:rPr lang="en-US" sz="1400" b="1" dirty="0" err="1">
                <a:latin typeface="Arial" panose="020B0604020202020204" pitchFamily="34" charset="0"/>
                <a:cs typeface="Arial" panose="020B0604020202020204" pitchFamily="34" charset="0"/>
              </a:rPr>
              <a:t>Thường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thông</a:t>
            </a:r>
            <a:r>
              <a:rPr lang="en-US" sz="1400" b="1" dirty="0">
                <a:latin typeface="Arial" panose="020B0604020202020204" pitchFamily="34" charset="0"/>
                <a:cs typeface="Arial" panose="020B0604020202020204" pitchFamily="34" charset="0"/>
              </a:rPr>
              <a:t> qua </a:t>
            </a:r>
            <a:r>
              <a:rPr lang="en-US" sz="1400" b="1" dirty="0" err="1">
                <a:latin typeface="Arial" panose="020B0604020202020204" pitchFamily="34" charset="0"/>
                <a:cs typeface="Arial" panose="020B0604020202020204" pitchFamily="34" charset="0"/>
              </a:rPr>
              <a:t>các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Quỹ</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hoặc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Hiệp</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hội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để</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triển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khai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Quỹ</a:t>
            </a:r>
            <a:r>
              <a:rPr lang="en-US" sz="1400" b="1" dirty="0">
                <a:latin typeface="Arial" panose="020B0604020202020204" pitchFamily="34" charset="0"/>
                <a:cs typeface="Arial" panose="020B0604020202020204" pitchFamily="34" charset="0"/>
              </a:rPr>
              <a:t> SMEDF, </a:t>
            </a:r>
            <a:r>
              <a:rPr lang="en-US" sz="1400" b="1" dirty="0" err="1">
                <a:latin typeface="Arial" panose="020B0604020202020204" pitchFamily="34" charset="0"/>
                <a:cs typeface="Arial" panose="020B0604020202020204" pitchFamily="34" charset="0"/>
              </a:rPr>
              <a:t>Hiệp</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hội</a:t>
            </a:r>
            <a:r>
              <a:rPr lang="en-US" sz="1400" b="1" dirty="0">
                <a:latin typeface="Arial" panose="020B0604020202020204" pitchFamily="34" charset="0"/>
                <a:cs typeface="Arial" panose="020B0604020202020204" pitchFamily="34" charset="0"/>
              </a:rPr>
              <a:t> DN </a:t>
            </a:r>
            <a:r>
              <a:rPr lang="en-US" sz="1400" b="1" dirty="0" err="1">
                <a:latin typeface="Arial" panose="020B0604020202020204" pitchFamily="34" charset="0"/>
                <a:cs typeface="Arial" panose="020B0604020202020204" pitchFamily="34" charset="0"/>
              </a:rPr>
              <a:t>trẻ</a:t>
            </a:r>
            <a:r>
              <a:rPr lang="en-US" sz="1400" b="1" dirty="0">
                <a:latin typeface="Arial" panose="020B0604020202020204" pitchFamily="34" charset="0"/>
                <a:cs typeface="Arial" panose="020B0604020202020204" pitchFamily="34" charset="0"/>
              </a:rPr>
              <a:t>, …)</a:t>
            </a:r>
          </a:p>
        </p:txBody>
      </p:sp>
      <p:pic>
        <p:nvPicPr>
          <p:cNvPr id="32" name="Picture 31"/>
          <p:cNvPicPr>
            <a:picLocks noChangeAspect="1"/>
          </p:cNvPicPr>
          <p:nvPr/>
        </p:nvPicPr>
        <p:blipFill>
          <a:blip r:embed="rId24"/>
          <a:stretch>
            <a:fillRect/>
          </a:stretch>
        </p:blipFill>
        <p:spPr>
          <a:xfrm>
            <a:off x="1815699" y="1838346"/>
            <a:ext cx="857748" cy="857748"/>
          </a:xfrm>
          <a:prstGeom prst="rect">
            <a:avLst/>
          </a:prstGeom>
        </p:spPr>
      </p:pic>
    </p:spTree>
    <p:extLst>
      <p:ext uri="{BB962C8B-B14F-4D97-AF65-F5344CB8AC3E}">
        <p14:creationId xmlns:p14="http://schemas.microsoft.com/office/powerpoint/2010/main" val="736775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810206" cy="613954"/>
          </a:xfrm>
        </p:spPr>
        <p:txBody>
          <a:bodyPr>
            <a:noAutofit/>
          </a:bodyPr>
          <a:lstStyle/>
          <a:p>
            <a:r>
              <a:rPr lang="en-US" sz="2800" b="1" dirty="0">
                <a:solidFill>
                  <a:schemeClr val="bg1"/>
                </a:solidFill>
                <a:latin typeface="Arial" panose="020B0604020202020204" pitchFamily="34" charset="0"/>
                <a:cs typeface="Arial" panose="020B0604020202020204" pitchFamily="34" charset="0"/>
              </a:rPr>
              <a:t>Nhu </a:t>
            </a:r>
            <a:r>
              <a:rPr lang="en-US" sz="2800" b="1" dirty="0" err="1">
                <a:solidFill>
                  <a:schemeClr val="bg1"/>
                </a:solidFill>
                <a:latin typeface="Arial" panose="020B0604020202020204" pitchFamily="34" charset="0"/>
                <a:cs typeface="Arial" panose="020B0604020202020204" pitchFamily="34" charset="0"/>
              </a:rPr>
              <a:t>cầu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vốn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của</a:t>
            </a:r>
            <a:r>
              <a:rPr lang="en-US" sz="2800" b="1" dirty="0">
                <a:solidFill>
                  <a:schemeClr val="bg1"/>
                </a:solidFill>
                <a:latin typeface="Arial" panose="020B0604020202020204" pitchFamily="34" charset="0"/>
                <a:cs typeface="Arial" panose="020B0604020202020204" pitchFamily="34" charset="0"/>
              </a:rPr>
              <a:t> DN </a:t>
            </a:r>
            <a:r>
              <a:rPr lang="en-US" sz="2800" b="1" dirty="0" err="1">
                <a:solidFill>
                  <a:schemeClr val="bg1"/>
                </a:solidFill>
                <a:latin typeface="Arial" panose="020B0604020202020204" pitchFamily="34" charset="0"/>
                <a:cs typeface="Arial" panose="020B0604020202020204" pitchFamily="34" charset="0"/>
              </a:rPr>
              <a:t>và</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từ</a:t>
            </a:r>
            <a:r>
              <a:rPr lang="en-US" sz="2800" b="1" dirty="0">
                <a:solidFill>
                  <a:schemeClr val="bg1"/>
                </a:solidFill>
                <a:latin typeface="Arial" panose="020B0604020202020204" pitchFamily="34" charset="0"/>
                <a:cs typeface="Arial" panose="020B0604020202020204" pitchFamily="34" charset="0"/>
              </a:rPr>
              <a:t> Bank</a:t>
            </a:r>
          </a:p>
        </p:txBody>
      </p:sp>
      <p:sp>
        <p:nvSpPr>
          <p:cNvPr id="3" name="Content Placeholder 2"/>
          <p:cNvSpPr>
            <a:spLocks noGrp="1"/>
          </p:cNvSpPr>
          <p:nvPr>
            <p:ph idx="1"/>
          </p:nvPr>
        </p:nvSpPr>
        <p:spPr>
          <a:xfrm>
            <a:off x="272158" y="1984571"/>
            <a:ext cx="8809453" cy="4486518"/>
          </a:xfrm>
        </p:spPr>
        <p:txBody>
          <a:bodyPr>
            <a:normAutofit/>
          </a:bodyPr>
          <a:lstStyle/>
          <a:p>
            <a:r>
              <a:rPr lang="en-US" sz="2200" dirty="0" err="1">
                <a:latin typeface="Arial" panose="020B0604020202020204" pitchFamily="34" charset="0"/>
                <a:cs typeface="Arial" panose="020B0604020202020204" pitchFamily="34" charset="0"/>
              </a:rPr>
              <a:t>Doanh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nghiệp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cần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vốn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những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mục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đích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gì</a:t>
            </a:r>
            <a:r>
              <a:rPr lang="en-US" sz="2200" dirty="0">
                <a:latin typeface="Arial" panose="020B0604020202020204" pitchFamily="34" charset="0"/>
                <a:cs typeface="Arial" panose="020B0604020202020204" pitchFamily="34" charset="0"/>
              </a:rPr>
              <a:t>?</a:t>
            </a:r>
          </a:p>
          <a:p>
            <a:r>
              <a:rPr lang="en-US" sz="2200" dirty="0" err="1">
                <a:latin typeface="Arial" panose="020B0604020202020204" pitchFamily="34" charset="0"/>
                <a:cs typeface="Arial" panose="020B0604020202020204" pitchFamily="34" charset="0"/>
              </a:rPr>
              <a:t>Ngân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hàng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cung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cấp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đầy</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đủ</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sản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phẩm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dịch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vụ</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như</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thế</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nào</a:t>
            </a:r>
            <a:r>
              <a:rPr lang="en-US" sz="2200" dirty="0">
                <a:latin typeface="Arial" panose="020B0604020202020204" pitchFamily="34" charset="0"/>
                <a:cs typeface="Arial" panose="020B0604020202020204" pitchFamily="34" charset="0"/>
              </a:rPr>
              <a:t>? </a:t>
            </a:r>
          </a:p>
          <a:p>
            <a:endParaRPr lang="en-US" sz="22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230119" y="1984571"/>
            <a:ext cx="3961881" cy="4359038"/>
          </a:xfrm>
          <a:prstGeom prst="rect">
            <a:avLst/>
          </a:prstGeom>
        </p:spPr>
      </p:pic>
    </p:spTree>
    <p:extLst>
      <p:ext uri="{BB962C8B-B14F-4D97-AF65-F5344CB8AC3E}">
        <p14:creationId xmlns:p14="http://schemas.microsoft.com/office/powerpoint/2010/main" val="2829652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03771" y="2617078"/>
            <a:ext cx="3060348" cy="1769226"/>
          </a:xfrm>
          <a:prstGeom prst="rect">
            <a:avLst/>
          </a:prstGeom>
        </p:spPr>
      </p:pic>
      <p:sp>
        <p:nvSpPr>
          <p:cNvPr id="2" name="Title 1"/>
          <p:cNvSpPr>
            <a:spLocks noGrp="1"/>
          </p:cNvSpPr>
          <p:nvPr>
            <p:ph type="title" idx="4294967295"/>
          </p:nvPr>
        </p:nvSpPr>
        <p:spPr>
          <a:xfrm>
            <a:off x="17889" y="0"/>
            <a:ext cx="9792318" cy="600891"/>
          </a:xfrm>
        </p:spPr>
        <p:txBody>
          <a:bodyPr>
            <a:normAutofit/>
          </a:bodyPr>
          <a:lstStyle/>
          <a:p>
            <a:r>
              <a:rPr lang="en-US" sz="2800" b="1" dirty="0">
                <a:solidFill>
                  <a:schemeClr val="bg1"/>
                </a:solidFill>
                <a:latin typeface="Arial" panose="020B0604020202020204" pitchFamily="34" charset="0"/>
                <a:cs typeface="Arial" panose="020B0604020202020204" pitchFamily="34" charset="0"/>
              </a:rPr>
              <a:t>Nhu </a:t>
            </a:r>
            <a:r>
              <a:rPr lang="en-US" sz="2800" b="1" dirty="0" err="1">
                <a:solidFill>
                  <a:schemeClr val="bg1"/>
                </a:solidFill>
                <a:latin typeface="Arial" panose="020B0604020202020204" pitchFamily="34" charset="0"/>
                <a:cs typeface="Arial" panose="020B0604020202020204" pitchFamily="34" charset="0"/>
              </a:rPr>
              <a:t>cầu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vốn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của</a:t>
            </a:r>
            <a:r>
              <a:rPr lang="en-US" sz="2800" b="1" dirty="0">
                <a:solidFill>
                  <a:schemeClr val="bg1"/>
                </a:solidFill>
                <a:latin typeface="Arial" panose="020B0604020202020204" pitchFamily="34" charset="0"/>
                <a:cs typeface="Arial" panose="020B0604020202020204" pitchFamily="34" charset="0"/>
              </a:rPr>
              <a:t> DN </a:t>
            </a:r>
            <a:r>
              <a:rPr lang="en-US" sz="2800" b="1" dirty="0" err="1">
                <a:solidFill>
                  <a:schemeClr val="bg1"/>
                </a:solidFill>
                <a:latin typeface="Arial" panose="020B0604020202020204" pitchFamily="34" charset="0"/>
                <a:cs typeface="Arial" panose="020B0604020202020204" pitchFamily="34" charset="0"/>
              </a:rPr>
              <a:t>và</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Giải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pháp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từ</a:t>
            </a:r>
            <a:r>
              <a:rPr lang="en-US" sz="2800" b="1" dirty="0">
                <a:solidFill>
                  <a:schemeClr val="bg1"/>
                </a:solidFill>
                <a:latin typeface="Arial" panose="020B0604020202020204" pitchFamily="34" charset="0"/>
                <a:cs typeface="Arial" panose="020B0604020202020204" pitchFamily="34" charset="0"/>
              </a:rPr>
              <a:t> Bank</a:t>
            </a:r>
          </a:p>
        </p:txBody>
      </p:sp>
      <p:sp>
        <p:nvSpPr>
          <p:cNvPr id="3" name="Content Placeholder 2"/>
          <p:cNvSpPr>
            <a:spLocks noGrp="1"/>
          </p:cNvSpPr>
          <p:nvPr>
            <p:ph idx="1"/>
          </p:nvPr>
        </p:nvSpPr>
        <p:spPr>
          <a:xfrm>
            <a:off x="166136" y="695726"/>
            <a:ext cx="9475269" cy="5611930"/>
          </a:xfrm>
        </p:spPr>
        <p:txBody>
          <a:bodyPr>
            <a:normAutofit/>
          </a:bodyPr>
          <a:lstStyle/>
          <a:p>
            <a:endParaRPr lang="en-US" sz="2000" dirty="0">
              <a:latin typeface="Arial" panose="020B0604020202020204" pitchFamily="34" charset="0"/>
              <a:cs typeface="Arial" panose="020B0604020202020204" pitchFamily="34" charset="0"/>
            </a:endParaRPr>
          </a:p>
          <a:p>
            <a:r>
              <a:rPr lang="en-US" sz="2000" dirty="0" err="1">
                <a:latin typeface="Arial" panose="020B0604020202020204" pitchFamily="34" charset="0"/>
                <a:cs typeface="Arial" panose="020B0604020202020204" pitchFamily="34" charset="0"/>
              </a:rPr>
              <a:t>Doanh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vốn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a:t>
            </a:r>
          </a:p>
          <a:p>
            <a:pPr lvl="1"/>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doanh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hóa</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vật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a:t>
            </a:r>
          </a:p>
          <a:p>
            <a:pPr lvl="1"/>
            <a:r>
              <a:rPr lang="en-US" sz="2000" dirty="0" err="1">
                <a:latin typeface="Arial" panose="020B0604020202020204" pitchFamily="34" charset="0"/>
                <a:cs typeface="Arial" panose="020B0604020202020204" pitchFamily="34" charset="0"/>
              </a:rPr>
              <a:t>Mua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móc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endParaRPr lang="en-US" sz="2000" dirty="0">
              <a:latin typeface="Arial" panose="020B0604020202020204" pitchFamily="34" charset="0"/>
              <a:cs typeface="Arial" panose="020B0604020202020204" pitchFamily="34" charset="0"/>
            </a:endParaRPr>
          </a:p>
          <a:p>
            <a:pPr lvl="1"/>
            <a:r>
              <a:rPr lang="en-US" sz="2000" dirty="0" err="1">
                <a:latin typeface="Arial" panose="020B0604020202020204" pitchFamily="34" charset="0"/>
                <a:cs typeface="Arial" panose="020B0604020202020204" pitchFamily="34" charset="0"/>
              </a:rPr>
              <a:t>Phương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tải</a:t>
            </a:r>
            <a:endParaRPr lang="en-US" sz="2000" dirty="0">
              <a:latin typeface="Arial" panose="020B0604020202020204" pitchFamily="34" charset="0"/>
              <a:cs typeface="Arial" panose="020B0604020202020204" pitchFamily="34" charset="0"/>
            </a:endParaRPr>
          </a:p>
          <a:p>
            <a:pPr lvl="1"/>
            <a:r>
              <a:rPr lang="en-US" sz="2000" dirty="0" err="1">
                <a:latin typeface="Arial" panose="020B0604020202020204" pitchFamily="34" charset="0"/>
                <a:cs typeface="Arial" panose="020B0604020202020204" pitchFamily="34" charset="0"/>
              </a:rPr>
              <a:t>Đầu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xưởng</a:t>
            </a: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Tham </a:t>
            </a:r>
            <a:r>
              <a:rPr lang="en-US" sz="2000" dirty="0" err="1">
                <a:latin typeface="Arial" panose="020B0604020202020204" pitchFamily="34" charset="0"/>
                <a:cs typeface="Arial" panose="020B0604020202020204" pitchFamily="34" charset="0"/>
              </a:rPr>
              <a:t>gia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đấu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thầu</a:t>
            </a:r>
            <a:r>
              <a:rPr lang="en-US" sz="2000" dirty="0">
                <a:latin typeface="Arial" panose="020B0604020202020204" pitchFamily="34" charset="0"/>
                <a:cs typeface="Arial" panose="020B0604020202020204" pitchFamily="34" charset="0"/>
              </a:rPr>
              <a:t> </a:t>
            </a:r>
          </a:p>
          <a:p>
            <a:pPr lvl="1"/>
            <a:r>
              <a:rPr lang="en-US" sz="2000" dirty="0">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a:p>
            <a:r>
              <a:rPr lang="en-US" sz="2000" dirty="0" err="1">
                <a:latin typeface="Arial" panose="020B0604020202020204" pitchFamily="34" charset="0"/>
                <a:cs typeface="Arial" panose="020B0604020202020204" pitchFamily="34" charset="0"/>
              </a:rPr>
              <a:t>Ngân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đầy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đủ</a:t>
            </a:r>
            <a:r>
              <a:rPr lang="en-US" sz="2000" dirty="0">
                <a:latin typeface="Arial" panose="020B0604020202020204" pitchFamily="34" charset="0"/>
                <a:cs typeface="Arial" panose="020B0604020202020204" pitchFamily="34" charset="0"/>
              </a:rPr>
              <a:t>: </a:t>
            </a:r>
          </a:p>
          <a:p>
            <a:pPr lvl="1"/>
            <a:r>
              <a:rPr lang="en-US" sz="2000" dirty="0" err="1">
                <a:latin typeface="Arial" panose="020B0604020202020204" pitchFamily="34" charset="0"/>
                <a:cs typeface="Arial" panose="020B0604020202020204" pitchFamily="34" charset="0"/>
              </a:rPr>
              <a:t>Lưu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Ngắn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hạn</a:t>
            </a:r>
            <a:r>
              <a:rPr lang="en-US" sz="2000" dirty="0">
                <a:latin typeface="Arial" panose="020B0604020202020204" pitchFamily="34" charset="0"/>
                <a:cs typeface="Arial" panose="020B0604020202020204" pitchFamily="34" charset="0"/>
              </a:rPr>
              <a:t> </a:t>
            </a:r>
          </a:p>
          <a:p>
            <a:pPr lvl="1"/>
            <a:r>
              <a:rPr lang="en-US" sz="2000" dirty="0">
                <a:latin typeface="Arial" panose="020B0604020202020204" pitchFamily="34" charset="0"/>
                <a:cs typeface="Arial" panose="020B0604020202020204" pitchFamily="34" charset="0"/>
              </a:rPr>
              <a:t>Trung </a:t>
            </a:r>
            <a:r>
              <a:rPr lang="en-US" sz="2000" dirty="0" err="1">
                <a:latin typeface="Arial" panose="020B0604020202020204" pitchFamily="34" charset="0"/>
                <a:cs typeface="Arial" panose="020B0604020202020204" pitchFamily="34" charset="0"/>
              </a:rPr>
              <a:t>hạn</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Dài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hạn</a:t>
            </a:r>
            <a:endParaRPr lang="en-US" sz="2000" dirty="0">
              <a:latin typeface="Arial" panose="020B0604020202020204" pitchFamily="34" charset="0"/>
              <a:cs typeface="Arial" panose="020B0604020202020204" pitchFamily="34" charset="0"/>
            </a:endParaRPr>
          </a:p>
          <a:p>
            <a:pPr lvl="1"/>
            <a:r>
              <a:rPr lang="en-US" sz="2000" dirty="0" err="1">
                <a:latin typeface="Arial" panose="020B0604020202020204" pitchFamily="34" charset="0"/>
                <a:cs typeface="Arial" panose="020B0604020202020204" pitchFamily="34" charset="0"/>
              </a:rPr>
              <a:t>Dự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án</a:t>
            </a:r>
            <a:r>
              <a:rPr lang="en-US" sz="2000" dirty="0">
                <a:latin typeface="Arial" panose="020B0604020202020204" pitchFamily="34" charset="0"/>
                <a:cs typeface="Arial" panose="020B0604020202020204" pitchFamily="34" charset="0"/>
              </a:rPr>
              <a:t>  </a:t>
            </a:r>
          </a:p>
          <a:p>
            <a:pPr lvl="1"/>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phẩm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mại</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Dịch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vụ</a:t>
            </a:r>
            <a:endParaRPr lang="en-US" sz="20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9958317" y="986778"/>
            <a:ext cx="1724167" cy="1149445"/>
          </a:xfrm>
          <a:prstGeom prst="rect">
            <a:avLst/>
          </a:prstGeom>
        </p:spPr>
      </p:pic>
      <p:pic>
        <p:nvPicPr>
          <p:cNvPr id="6" name="Picture 5"/>
          <p:cNvPicPr>
            <a:picLocks noChangeAspect="1"/>
          </p:cNvPicPr>
          <p:nvPr/>
        </p:nvPicPr>
        <p:blipFill>
          <a:blip r:embed="rId4"/>
          <a:stretch>
            <a:fillRect/>
          </a:stretch>
        </p:blipFill>
        <p:spPr>
          <a:xfrm>
            <a:off x="9679187" y="2206862"/>
            <a:ext cx="2461562" cy="1230781"/>
          </a:xfrm>
          <a:prstGeom prst="rect">
            <a:avLst/>
          </a:prstGeom>
        </p:spPr>
      </p:pic>
      <p:pic>
        <p:nvPicPr>
          <p:cNvPr id="7" name="Picture 6"/>
          <p:cNvPicPr>
            <a:picLocks noChangeAspect="1"/>
          </p:cNvPicPr>
          <p:nvPr/>
        </p:nvPicPr>
        <p:blipFill>
          <a:blip r:embed="rId5"/>
          <a:stretch>
            <a:fillRect/>
          </a:stretch>
        </p:blipFill>
        <p:spPr>
          <a:xfrm>
            <a:off x="9857684" y="3743267"/>
            <a:ext cx="1925432" cy="1195794"/>
          </a:xfrm>
          <a:prstGeom prst="rect">
            <a:avLst/>
          </a:prstGeom>
        </p:spPr>
      </p:pic>
      <p:pic>
        <p:nvPicPr>
          <p:cNvPr id="8" name="Picture 7"/>
          <p:cNvPicPr>
            <a:picLocks noChangeAspect="1"/>
          </p:cNvPicPr>
          <p:nvPr/>
        </p:nvPicPr>
        <p:blipFill>
          <a:blip r:embed="rId6"/>
          <a:stretch>
            <a:fillRect/>
          </a:stretch>
        </p:blipFill>
        <p:spPr>
          <a:xfrm>
            <a:off x="9857684" y="5244685"/>
            <a:ext cx="1925432" cy="1290039"/>
          </a:xfrm>
          <a:prstGeom prst="rect">
            <a:avLst/>
          </a:prstGeom>
        </p:spPr>
      </p:pic>
    </p:spTree>
    <p:extLst>
      <p:ext uri="{BB962C8B-B14F-4D97-AF65-F5344CB8AC3E}">
        <p14:creationId xmlns:p14="http://schemas.microsoft.com/office/powerpoint/2010/main" val="76663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5093"/>
            <a:ext cx="12192000" cy="6063661"/>
          </a:xfrm>
          <a:prstGeom prst="rect">
            <a:avLst/>
          </a:prstGeom>
        </p:spPr>
      </p:pic>
      <p:sp>
        <p:nvSpPr>
          <p:cNvPr id="2" name="Title 1"/>
          <p:cNvSpPr>
            <a:spLocks noGrp="1"/>
          </p:cNvSpPr>
          <p:nvPr>
            <p:ph type="title" idx="4294967295"/>
          </p:nvPr>
        </p:nvSpPr>
        <p:spPr>
          <a:xfrm>
            <a:off x="0" y="0"/>
            <a:ext cx="9823269" cy="634683"/>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Kết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nối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Không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giới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hạn</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5965370"/>
            <a:ext cx="12192000" cy="892630"/>
          </a:xfrm>
        </p:spPr>
        <p:txBody>
          <a:bodyPr>
            <a:normAutofit fontScale="92500"/>
          </a:bodyPr>
          <a:lstStyle/>
          <a:p>
            <a:r>
              <a:rPr lang="en-US" sz="2400" dirty="0">
                <a:latin typeface="Arial" panose="020B0604020202020204" pitchFamily="34" charset="0"/>
                <a:cs typeface="Arial" panose="020B0604020202020204" pitchFamily="34" charset="0"/>
              </a:rPr>
              <a:t>6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Tên</a:t>
            </a: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DN) – DN </a:t>
            </a:r>
            <a:r>
              <a:rPr lang="en-US" sz="2400" dirty="0" err="1">
                <a:latin typeface="Arial" panose="020B0604020202020204" pitchFamily="34" charset="0"/>
                <a:cs typeface="Arial" panose="020B0604020202020204" pitchFamily="34" charset="0"/>
              </a:rPr>
              <a:t>làm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gì</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nghề</a:t>
            </a: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Kinh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doanh</a:t>
            </a:r>
            <a:r>
              <a:rPr lang="en-US" sz="2400" dirty="0">
                <a:latin typeface="Arial" panose="020B0604020202020204" pitchFamily="34" charset="0"/>
                <a:cs typeface="Arial" panose="020B0604020202020204" pitchFamily="34" charset="0"/>
              </a:rPr>
              <a:t> Bao </a:t>
            </a:r>
            <a:r>
              <a:rPr lang="en-US" sz="2400" dirty="0" err="1">
                <a:latin typeface="Arial" panose="020B0604020202020204" pitchFamily="34" charset="0"/>
                <a:cs typeface="Arial" panose="020B0604020202020204" pitchFamily="34" charset="0"/>
              </a:rPr>
              <a:t>lâu</a:t>
            </a: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Doanh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 – Quy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ty (</a:t>
            </a:r>
            <a:r>
              <a:rPr lang="en-US" sz="2400" dirty="0" err="1">
                <a:latin typeface="Arial" panose="020B0604020202020204" pitchFamily="34" charset="0"/>
                <a:cs typeface="Arial" panose="020B0604020202020204" pitchFamily="34" charset="0"/>
              </a:rPr>
              <a:t>nhân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/chi </a:t>
            </a:r>
            <a:r>
              <a:rPr lang="en-US" sz="2400" dirty="0" err="1">
                <a:latin typeface="Arial" panose="020B0604020202020204" pitchFamily="34" charset="0"/>
                <a:cs typeface="Arial" panose="020B0604020202020204" pitchFamily="34" charset="0"/>
              </a:rPr>
              <a:t>nhánh</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nhà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kho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xưởng</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19931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8782"/>
            <a:ext cx="9785445" cy="497217"/>
          </a:xfrm>
        </p:spPr>
        <p:txBody>
          <a:bodyPr>
            <a:normAutofit/>
          </a:bodyPr>
          <a:lstStyle/>
          <a:p>
            <a:r>
              <a:rPr lang="en-US" sz="2800" b="1" dirty="0">
                <a:solidFill>
                  <a:schemeClr val="bg1"/>
                </a:solidFill>
                <a:latin typeface="Arial" panose="020B0604020202020204" pitchFamily="34" charset="0"/>
                <a:cs typeface="Arial" panose="020B0604020202020204" pitchFamily="34" charset="0"/>
              </a:rPr>
              <a:t>Agenda</a:t>
            </a:r>
          </a:p>
        </p:txBody>
      </p:sp>
      <p:pic>
        <p:nvPicPr>
          <p:cNvPr id="4" name="Picture 3" descr="j0439393"/>
          <p:cNvPicPr>
            <a:picLocks noChangeAspect="1" noChangeArrowheads="1"/>
          </p:cNvPicPr>
          <p:nvPr>
            <p:custDataLst>
              <p:tags r:id="rId1"/>
            </p:custDataLst>
          </p:nvPr>
        </p:nvPicPr>
        <p:blipFill>
          <a:blip r:embed="rId15" cstate="print"/>
          <a:srcRect b="5235"/>
          <a:stretch>
            <a:fillRect/>
          </a:stretch>
        </p:blipFill>
        <p:spPr bwMode="gray">
          <a:xfrm>
            <a:off x="-6350" y="1271588"/>
            <a:ext cx="3383743" cy="4800024"/>
          </a:xfrm>
          <a:prstGeom prst="rect">
            <a:avLst/>
          </a:prstGeom>
          <a:noFill/>
        </p:spPr>
      </p:pic>
      <p:sp>
        <p:nvSpPr>
          <p:cNvPr id="6" name="AgendaText"/>
          <p:cNvSpPr>
            <a:spLocks noChangeArrowheads="1"/>
          </p:cNvSpPr>
          <p:nvPr>
            <p:custDataLst>
              <p:tags r:id="rId2"/>
            </p:custDataLst>
          </p:nvPr>
        </p:nvSpPr>
        <p:spPr bwMode="gray">
          <a:xfrm>
            <a:off x="3322802" y="993775"/>
            <a:ext cx="6466456" cy="557213"/>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khỏe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nghiệp</a:t>
            </a:r>
            <a:endParaRPr lang="en-US" dirty="0">
              <a:latin typeface="Arial" panose="020B0604020202020204" pitchFamily="34" charset="0"/>
              <a:cs typeface="Arial" panose="020B0604020202020204" pitchFamily="34" charset="0"/>
            </a:endParaRPr>
          </a:p>
        </p:txBody>
      </p:sp>
      <p:sp>
        <p:nvSpPr>
          <p:cNvPr id="7" name="Oval 8"/>
          <p:cNvSpPr>
            <a:spLocks noChangeArrowheads="1"/>
          </p:cNvSpPr>
          <p:nvPr>
            <p:custDataLst>
              <p:tags r:id="rId3"/>
            </p:custDataLst>
          </p:nvPr>
        </p:nvSpPr>
        <p:spPr bwMode="gray">
          <a:xfrm>
            <a:off x="3138985" y="1109663"/>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a:t>1</a:t>
            </a:r>
          </a:p>
        </p:txBody>
      </p:sp>
      <p:sp>
        <p:nvSpPr>
          <p:cNvPr id="8" name="AgendaText"/>
          <p:cNvSpPr>
            <a:spLocks noChangeArrowheads="1"/>
          </p:cNvSpPr>
          <p:nvPr>
            <p:custDataLst>
              <p:tags r:id="rId4"/>
            </p:custDataLst>
          </p:nvPr>
        </p:nvSpPr>
        <p:spPr bwMode="gray">
          <a:xfrm>
            <a:off x="3318990" y="1655763"/>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de-DE" dirty="0">
                <a:latin typeface="Arial" panose="020B0604020202020204" pitchFamily="34" charset="0"/>
                <a:cs typeface="Arial" panose="020B0604020202020204" pitchFamily="34" charset="0"/>
              </a:rPr>
              <a:t>Nguồn vốn tín dụng phù hợp với Doanh nghiệp Vừa và Nhỏ</a:t>
            </a:r>
            <a:endParaRPr lang="en-US" dirty="0">
              <a:latin typeface="Arial" panose="020B0604020202020204" pitchFamily="34" charset="0"/>
              <a:cs typeface="Arial" panose="020B0604020202020204" pitchFamily="34" charset="0"/>
            </a:endParaRPr>
          </a:p>
        </p:txBody>
      </p:sp>
      <p:sp>
        <p:nvSpPr>
          <p:cNvPr id="9" name="Oval 11"/>
          <p:cNvSpPr>
            <a:spLocks noChangeArrowheads="1"/>
          </p:cNvSpPr>
          <p:nvPr>
            <p:custDataLst>
              <p:tags r:id="rId5"/>
            </p:custDataLst>
          </p:nvPr>
        </p:nvSpPr>
        <p:spPr bwMode="gray">
          <a:xfrm>
            <a:off x="3193577" y="1771650"/>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2</a:t>
            </a:r>
          </a:p>
        </p:txBody>
      </p:sp>
      <p:sp>
        <p:nvSpPr>
          <p:cNvPr id="10" name="AgendaText"/>
          <p:cNvSpPr>
            <a:spLocks noChangeArrowheads="1"/>
          </p:cNvSpPr>
          <p:nvPr>
            <p:custDataLst>
              <p:tags r:id="rId6"/>
            </p:custDataLst>
          </p:nvPr>
        </p:nvSpPr>
        <p:spPr bwMode="gray">
          <a:xfrm>
            <a:off x="3318990" y="2319338"/>
            <a:ext cx="6466455" cy="557212"/>
          </a:xfrm>
          <a:prstGeom prst="rect">
            <a:avLst/>
          </a:prstGeom>
          <a:solidFill>
            <a:srgbClr val="C00000"/>
          </a:solidFill>
          <a:ln w="9525" algn="ctr">
            <a:noFill/>
            <a:miter lim="800000"/>
            <a:headEnd/>
            <a:tailEnd/>
          </a:ln>
          <a:effectLst/>
        </p:spPr>
        <p:txBody>
          <a:bodyPr lIns="345600" rIns="73152" anchor="ctr"/>
          <a:lstStyle/>
          <a:p>
            <a:pPr defTabSz="895350">
              <a:spcBef>
                <a:spcPct val="100000"/>
              </a:spcBef>
              <a:buClr>
                <a:schemeClr val="tx2"/>
              </a:buClr>
            </a:pPr>
            <a:r>
              <a:rPr lang="en-US" dirty="0" err="1">
                <a:solidFill>
                  <a:schemeClr val="bg1"/>
                </a:solidFill>
                <a:latin typeface="Arial" panose="020B0604020202020204" pitchFamily="34" charset="0"/>
                <a:cs typeface="Arial" panose="020B0604020202020204" pitchFamily="34" charset="0"/>
              </a:rPr>
              <a:t>Các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Sản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phẩm</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tài</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chính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cho</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Doanh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nghiệp</a:t>
            </a:r>
            <a:endParaRPr lang="en-US" dirty="0">
              <a:solidFill>
                <a:schemeClr val="bg1"/>
              </a:solidFill>
              <a:latin typeface="Arial" panose="020B0604020202020204" pitchFamily="34" charset="0"/>
              <a:cs typeface="Arial" panose="020B0604020202020204" pitchFamily="34" charset="0"/>
            </a:endParaRPr>
          </a:p>
        </p:txBody>
      </p:sp>
      <p:sp>
        <p:nvSpPr>
          <p:cNvPr id="11" name="Oval 14"/>
          <p:cNvSpPr>
            <a:spLocks noChangeArrowheads="1"/>
          </p:cNvSpPr>
          <p:nvPr>
            <p:custDataLst>
              <p:tags r:id="rId7"/>
            </p:custDataLst>
          </p:nvPr>
        </p:nvSpPr>
        <p:spPr bwMode="gray">
          <a:xfrm>
            <a:off x="3193577" y="2435225"/>
            <a:ext cx="378742" cy="323850"/>
          </a:xfrm>
          <a:prstGeom prst="ellipse">
            <a:avLst/>
          </a:prstGeom>
          <a:solidFill>
            <a:srgbClr val="C00000"/>
          </a:solidFill>
          <a:ln w="28575" algn="ctr">
            <a:solidFill>
              <a:schemeClr val="bg1"/>
            </a:solidFill>
            <a:round/>
            <a:headEnd/>
            <a:tailEnd/>
          </a:ln>
          <a:effectLst/>
        </p:spPr>
        <p:txBody>
          <a:bodyPr wrap="none" anchor="ctr"/>
          <a:lstStyle/>
          <a:p>
            <a:pPr algn="ctr"/>
            <a:r>
              <a:rPr lang="en-US">
                <a:solidFill>
                  <a:schemeClr val="bg1"/>
                </a:solidFill>
              </a:rPr>
              <a:t>3</a:t>
            </a:r>
          </a:p>
        </p:txBody>
      </p:sp>
      <p:sp>
        <p:nvSpPr>
          <p:cNvPr id="12" name="AgendaText"/>
          <p:cNvSpPr>
            <a:spLocks noChangeArrowheads="1"/>
          </p:cNvSpPr>
          <p:nvPr/>
        </p:nvSpPr>
        <p:spPr bwMode="gray">
          <a:xfrm>
            <a:off x="3318990" y="2982913"/>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Hồ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13" name="Oval 17"/>
          <p:cNvSpPr>
            <a:spLocks noChangeArrowheads="1"/>
          </p:cNvSpPr>
          <p:nvPr/>
        </p:nvSpPr>
        <p:spPr bwMode="gray">
          <a:xfrm>
            <a:off x="3193577" y="3098800"/>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a:t>4</a:t>
            </a:r>
          </a:p>
        </p:txBody>
      </p:sp>
      <p:sp>
        <p:nvSpPr>
          <p:cNvPr id="14" name="AgendaText"/>
          <p:cNvSpPr>
            <a:spLocks noChangeArrowheads="1"/>
          </p:cNvSpPr>
          <p:nvPr>
            <p:custDataLst>
              <p:tags r:id="rId8"/>
            </p:custDataLst>
          </p:nvPr>
        </p:nvSpPr>
        <p:spPr bwMode="gray">
          <a:xfrm>
            <a:off x="3318990" y="3646488"/>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de-DE" dirty="0">
                <a:latin typeface="Arial" panose="020B0604020202020204" pitchFamily="34" charset="0"/>
                <a:cs typeface="Arial" panose="020B0604020202020204" pitchFamily="34" charset="0"/>
              </a:rPr>
              <a:t>Chuẩn bị Hồ sơ và Phương án Vay vốn</a:t>
            </a:r>
            <a:endParaRPr lang="en-US" dirty="0">
              <a:latin typeface="Arial" panose="020B0604020202020204" pitchFamily="34" charset="0"/>
              <a:cs typeface="Arial" panose="020B0604020202020204" pitchFamily="34" charset="0"/>
            </a:endParaRPr>
          </a:p>
        </p:txBody>
      </p:sp>
      <p:sp>
        <p:nvSpPr>
          <p:cNvPr id="15" name="Oval 20"/>
          <p:cNvSpPr>
            <a:spLocks noChangeArrowheads="1"/>
          </p:cNvSpPr>
          <p:nvPr>
            <p:custDataLst>
              <p:tags r:id="rId9"/>
            </p:custDataLst>
          </p:nvPr>
        </p:nvSpPr>
        <p:spPr bwMode="gray">
          <a:xfrm>
            <a:off x="3193577" y="3762375"/>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de-DE"/>
              <a:t>5</a:t>
            </a:r>
            <a:endParaRPr lang="en-US"/>
          </a:p>
        </p:txBody>
      </p:sp>
      <p:sp>
        <p:nvSpPr>
          <p:cNvPr id="17" name="AgendaText"/>
          <p:cNvSpPr>
            <a:spLocks noChangeArrowheads="1"/>
          </p:cNvSpPr>
          <p:nvPr>
            <p:custDataLst>
              <p:tags r:id="rId10"/>
            </p:custDataLst>
          </p:nvPr>
        </p:nvSpPr>
        <p:spPr bwMode="gray">
          <a:xfrm>
            <a:off x="3307614" y="4305714"/>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de-DE" dirty="0">
                <a:latin typeface="Arial" panose="020B0604020202020204" pitchFamily="34" charset="0"/>
                <a:cs typeface="Arial" panose="020B0604020202020204" pitchFamily="34" charset="0"/>
              </a:rPr>
              <a:t>Các bước Thẩm định Tín dụng của Ngân hàng</a:t>
            </a:r>
            <a:endParaRPr lang="en-US" dirty="0">
              <a:latin typeface="Arial" panose="020B0604020202020204" pitchFamily="34" charset="0"/>
              <a:cs typeface="Arial" panose="020B0604020202020204" pitchFamily="34" charset="0"/>
            </a:endParaRPr>
          </a:p>
        </p:txBody>
      </p:sp>
      <p:sp>
        <p:nvSpPr>
          <p:cNvPr id="18" name="Oval 11"/>
          <p:cNvSpPr>
            <a:spLocks noChangeArrowheads="1"/>
          </p:cNvSpPr>
          <p:nvPr>
            <p:custDataLst>
              <p:tags r:id="rId11"/>
            </p:custDataLst>
          </p:nvPr>
        </p:nvSpPr>
        <p:spPr bwMode="gray">
          <a:xfrm>
            <a:off x="3182201" y="4421601"/>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6</a:t>
            </a:r>
          </a:p>
        </p:txBody>
      </p:sp>
      <p:sp>
        <p:nvSpPr>
          <p:cNvPr id="19" name="AgendaText"/>
          <p:cNvSpPr>
            <a:spLocks noChangeArrowheads="1"/>
          </p:cNvSpPr>
          <p:nvPr>
            <p:custDataLst>
              <p:tags r:id="rId12"/>
            </p:custDataLst>
          </p:nvPr>
        </p:nvSpPr>
        <p:spPr bwMode="gray">
          <a:xfrm>
            <a:off x="3307614" y="4969289"/>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đảm</a:t>
            </a:r>
            <a:endParaRPr lang="en-US" dirty="0">
              <a:latin typeface="Arial" panose="020B0604020202020204" pitchFamily="34" charset="0"/>
              <a:cs typeface="Arial" panose="020B0604020202020204" pitchFamily="34" charset="0"/>
            </a:endParaRPr>
          </a:p>
        </p:txBody>
      </p:sp>
      <p:sp>
        <p:nvSpPr>
          <p:cNvPr id="20" name="Oval 14"/>
          <p:cNvSpPr>
            <a:spLocks noChangeArrowheads="1"/>
          </p:cNvSpPr>
          <p:nvPr>
            <p:custDataLst>
              <p:tags r:id="rId13"/>
            </p:custDataLst>
          </p:nvPr>
        </p:nvSpPr>
        <p:spPr bwMode="gray">
          <a:xfrm>
            <a:off x="3182201" y="5085176"/>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7</a:t>
            </a:r>
          </a:p>
        </p:txBody>
      </p:sp>
      <p:sp>
        <p:nvSpPr>
          <p:cNvPr id="21" name="AgendaText"/>
          <p:cNvSpPr>
            <a:spLocks noChangeArrowheads="1"/>
          </p:cNvSpPr>
          <p:nvPr/>
        </p:nvSpPr>
        <p:spPr bwMode="gray">
          <a:xfrm>
            <a:off x="3307614" y="5632864"/>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rủi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vay</a:t>
            </a:r>
            <a:r>
              <a:rPr lang="en-US" dirty="0">
                <a:latin typeface="Arial" panose="020B0604020202020204" pitchFamily="34" charset="0"/>
                <a:cs typeface="Arial" panose="020B0604020202020204" pitchFamily="34" charset="0"/>
              </a:rPr>
              <a:t> </a:t>
            </a:r>
          </a:p>
        </p:txBody>
      </p:sp>
      <p:sp>
        <p:nvSpPr>
          <p:cNvPr id="22" name="Oval 17"/>
          <p:cNvSpPr>
            <a:spLocks noChangeArrowheads="1"/>
          </p:cNvSpPr>
          <p:nvPr/>
        </p:nvSpPr>
        <p:spPr bwMode="gray">
          <a:xfrm>
            <a:off x="3182201" y="5748751"/>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8</a:t>
            </a:r>
          </a:p>
        </p:txBody>
      </p:sp>
    </p:spTree>
    <p:extLst>
      <p:ext uri="{BB962C8B-B14F-4D97-AF65-F5344CB8AC3E}">
        <p14:creationId xmlns:p14="http://schemas.microsoft.com/office/powerpoint/2010/main" val="2147219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0"/>
          <a:stretch>
            <a:fillRect/>
          </a:stretch>
        </p:blipFill>
        <p:spPr>
          <a:xfrm>
            <a:off x="734986" y="855858"/>
            <a:ext cx="10894064" cy="2788167"/>
          </a:xfrm>
          <a:prstGeom prst="rect">
            <a:avLst/>
          </a:prstGeom>
        </p:spPr>
      </p:pic>
      <p:sp>
        <p:nvSpPr>
          <p:cNvPr id="2" name="Title 1"/>
          <p:cNvSpPr>
            <a:spLocks noGrp="1"/>
          </p:cNvSpPr>
          <p:nvPr>
            <p:ph type="title" idx="4294967295"/>
          </p:nvPr>
        </p:nvSpPr>
        <p:spPr>
          <a:xfrm>
            <a:off x="0" y="13063"/>
            <a:ext cx="9810206" cy="500759"/>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Một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số</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sản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phẩm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cho</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vay</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của</a:t>
            </a:r>
            <a:r>
              <a:rPr lang="en-US" sz="2800" b="1" dirty="0">
                <a:solidFill>
                  <a:schemeClr val="bg1"/>
                </a:solidFill>
                <a:latin typeface="Arial" panose="020B0604020202020204" pitchFamily="34" charset="0"/>
                <a:cs typeface="Arial" panose="020B0604020202020204" pitchFamily="34" charset="0"/>
              </a:rPr>
              <a:t> Bank</a:t>
            </a:r>
          </a:p>
        </p:txBody>
      </p:sp>
      <p:grpSp>
        <p:nvGrpSpPr>
          <p:cNvPr id="8" name="Group 20"/>
          <p:cNvGrpSpPr>
            <a:grpSpLocks/>
          </p:cNvGrpSpPr>
          <p:nvPr/>
        </p:nvGrpSpPr>
        <p:grpSpPr bwMode="auto">
          <a:xfrm>
            <a:off x="177424" y="4012442"/>
            <a:ext cx="2800805" cy="2715904"/>
            <a:chOff x="2032" y="3726"/>
            <a:chExt cx="1209" cy="1239"/>
          </a:xfrm>
          <a:solidFill>
            <a:srgbClr val="FF0000"/>
          </a:solidFill>
        </p:grpSpPr>
        <p:sp>
          <p:nvSpPr>
            <p:cNvPr id="21" name="Freeform 21"/>
            <p:cNvSpPr>
              <a:spLocks/>
            </p:cNvSpPr>
            <p:nvPr>
              <p:custDataLst>
                <p:tags r:id="rId7"/>
              </p:custDataLst>
            </p:nvPr>
          </p:nvSpPr>
          <p:spPr bwMode="auto">
            <a:xfrm rot="5400000">
              <a:off x="2017" y="3741"/>
              <a:ext cx="1239" cy="1209"/>
            </a:xfrm>
            <a:custGeom>
              <a:avLst/>
              <a:gdLst/>
              <a:ahLst/>
              <a:cxnLst>
                <a:cxn ang="0">
                  <a:pos x="0" y="0"/>
                </a:cxn>
                <a:cxn ang="0">
                  <a:pos x="1071" y="0"/>
                </a:cxn>
                <a:cxn ang="0">
                  <a:pos x="1294" y="621"/>
                </a:cxn>
                <a:cxn ang="0">
                  <a:pos x="1071" y="1240"/>
                </a:cxn>
                <a:cxn ang="0">
                  <a:pos x="0" y="1240"/>
                </a:cxn>
                <a:cxn ang="0">
                  <a:pos x="0" y="621"/>
                </a:cxn>
                <a:cxn ang="0">
                  <a:pos x="0" y="0"/>
                </a:cxn>
              </a:cxnLst>
              <a:rect l="0" t="0" r="r" b="b"/>
              <a:pathLst>
                <a:path w="1294" h="1240">
                  <a:moveTo>
                    <a:pt x="0" y="0"/>
                  </a:moveTo>
                  <a:lnTo>
                    <a:pt x="1071" y="0"/>
                  </a:lnTo>
                  <a:lnTo>
                    <a:pt x="1294" y="621"/>
                  </a:lnTo>
                  <a:lnTo>
                    <a:pt x="1071" y="1240"/>
                  </a:lnTo>
                  <a:lnTo>
                    <a:pt x="0" y="1240"/>
                  </a:lnTo>
                  <a:lnTo>
                    <a:pt x="0" y="621"/>
                  </a:lnTo>
                  <a:lnTo>
                    <a:pt x="0" y="0"/>
                  </a:lnTo>
                  <a:close/>
                </a:path>
              </a:pathLst>
            </a:custGeom>
            <a:grpFill/>
            <a:ln w="12700" cap="flat" cmpd="sng">
              <a:solidFill>
                <a:schemeClr val="tx1"/>
              </a:solidFill>
              <a:prstDash val="solid"/>
              <a:round/>
              <a:headEnd/>
              <a:tailEnd/>
            </a:ln>
            <a:effectLst/>
          </p:spPr>
          <p:txBody>
            <a:bodyPr tIns="91440" bIns="91440" anchor="ctr" anchorCtr="1"/>
            <a:lstStyle/>
            <a:p>
              <a:pPr marL="285750" indent="-285750">
                <a:buFont typeface="Arial" panose="020B0604020202020204" pitchFamily="34" charset="0"/>
                <a:buChar char="•"/>
              </a:pPr>
              <a:endParaRPr lang="en-US">
                <a:solidFill>
                  <a:schemeClr val="bg1"/>
                </a:solidFill>
              </a:endParaRPr>
            </a:p>
          </p:txBody>
        </p:sp>
        <p:sp>
          <p:nvSpPr>
            <p:cNvPr id="22" name="Rectangle 22"/>
            <p:cNvSpPr>
              <a:spLocks noChangeArrowheads="1"/>
            </p:cNvSpPr>
            <p:nvPr>
              <p:custDataLst>
                <p:tags r:id="rId8"/>
              </p:custDataLst>
            </p:nvPr>
          </p:nvSpPr>
          <p:spPr bwMode="auto">
            <a:xfrm>
              <a:off x="2070" y="3770"/>
              <a:ext cx="1049" cy="834"/>
            </a:xfrm>
            <a:prstGeom prst="rect">
              <a:avLst/>
            </a:prstGeom>
            <a:grpFill/>
            <a:ln w="9525">
              <a:noFill/>
              <a:miter lim="800000"/>
              <a:headEnd/>
              <a:tailEnd/>
            </a:ln>
            <a:effectLst/>
          </p:spPr>
          <p:txBody>
            <a:bodyPr lIns="45720" tIns="0" rIns="45720" bIns="0" anchor="ctr"/>
            <a:lstStyle/>
            <a:p>
              <a:pPr marL="285750" indent="-285750" defTabSz="895350">
                <a:buClr>
                  <a:schemeClr val="tx2"/>
                </a:buClr>
                <a:buFont typeface="Arial" panose="020B0604020202020204" pitchFamily="34" charset="0"/>
                <a:buChar char="•"/>
              </a:pPr>
              <a:r>
                <a:rPr lang="vi-VN" sz="1600" dirty="0">
                  <a:solidFill>
                    <a:schemeClr val="bg1"/>
                  </a:solidFill>
                  <a:latin typeface="Arial" panose="020B0604020202020204" pitchFamily="34" charset="0"/>
                  <a:cs typeface="Arial" panose="020B0604020202020204" pitchFamily="34" charset="0"/>
                </a:rPr>
                <a:t>Dướ</a:t>
              </a:r>
              <a:r>
                <a:rPr lang="en-US" sz="1600" dirty="0">
                  <a:solidFill>
                    <a:schemeClr val="bg1"/>
                  </a:solidFill>
                  <a:latin typeface="Arial" panose="020B0604020202020204" pitchFamily="34" charset="0"/>
                  <a:cs typeface="Arial" panose="020B0604020202020204" pitchFamily="34" charset="0"/>
                </a:rPr>
                <a:t>i 12 </a:t>
              </a:r>
              <a:r>
                <a:rPr lang="en-US" sz="1600" dirty="0" err="1">
                  <a:solidFill>
                    <a:schemeClr val="bg1"/>
                  </a:solidFill>
                  <a:latin typeface="Arial" panose="020B0604020202020204" pitchFamily="34" charset="0"/>
                  <a:cs typeface="Arial" panose="020B0604020202020204" pitchFamily="34" charset="0"/>
                </a:rPr>
                <a:t>tháng</a:t>
              </a:r>
              <a:endParaRPr lang="en-US" sz="16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3/6/9/12 </a:t>
              </a:r>
              <a:r>
                <a:rPr lang="en-US" sz="1600" dirty="0" err="1">
                  <a:solidFill>
                    <a:schemeClr val="bg1"/>
                  </a:solidFill>
                  <a:latin typeface="Arial" panose="020B0604020202020204" pitchFamily="34" charset="0"/>
                  <a:cs typeface="Arial" panose="020B0604020202020204" pitchFamily="34" charset="0"/>
                </a:rPr>
                <a:t>tháng</a:t>
              </a:r>
              <a:endParaRPr lang="en-US" sz="16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r>
                <a:rPr lang="en-US" sz="1600" dirty="0" err="1">
                  <a:solidFill>
                    <a:schemeClr val="bg1"/>
                  </a:solidFill>
                  <a:latin typeface="Arial" panose="020B0604020202020204" pitchFamily="34" charset="0"/>
                  <a:cs typeface="Arial" panose="020B0604020202020204" pitchFamily="34" charset="0"/>
                </a:rPr>
                <a:t>Vốn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lưu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động</a:t>
              </a:r>
              <a:endParaRPr lang="en-US" sz="16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r>
                <a:rPr lang="en-US" sz="1600" dirty="0" err="1">
                  <a:solidFill>
                    <a:schemeClr val="bg1"/>
                  </a:solidFill>
                  <a:latin typeface="Arial" panose="020B0604020202020204" pitchFamily="34" charset="0"/>
                  <a:cs typeface="Arial" panose="020B0604020202020204" pitchFamily="34" charset="0"/>
                </a:rPr>
                <a:t>Tài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trợ</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Hợp</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đồng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đầu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ra</a:t>
              </a:r>
              <a:endParaRPr lang="en-US" sz="1600" dirty="0">
                <a:solidFill>
                  <a:schemeClr val="bg1"/>
                </a:solidFill>
                <a:latin typeface="Arial" panose="020B0604020202020204" pitchFamily="34" charset="0"/>
                <a:cs typeface="Arial" panose="020B0604020202020204" pitchFamily="34" charset="0"/>
              </a:endParaRPr>
            </a:p>
          </p:txBody>
        </p:sp>
      </p:grpSp>
      <p:grpSp>
        <p:nvGrpSpPr>
          <p:cNvPr id="23" name="Group 20"/>
          <p:cNvGrpSpPr>
            <a:grpSpLocks/>
          </p:cNvGrpSpPr>
          <p:nvPr/>
        </p:nvGrpSpPr>
        <p:grpSpPr bwMode="auto">
          <a:xfrm>
            <a:off x="3142530" y="4012442"/>
            <a:ext cx="2800805" cy="2715904"/>
            <a:chOff x="2032" y="3726"/>
            <a:chExt cx="1209" cy="1239"/>
          </a:xfrm>
          <a:solidFill>
            <a:srgbClr val="FCA422"/>
          </a:solidFill>
        </p:grpSpPr>
        <p:sp>
          <p:nvSpPr>
            <p:cNvPr id="24" name="Freeform 21"/>
            <p:cNvSpPr>
              <a:spLocks/>
            </p:cNvSpPr>
            <p:nvPr>
              <p:custDataLst>
                <p:tags r:id="rId5"/>
              </p:custDataLst>
            </p:nvPr>
          </p:nvSpPr>
          <p:spPr bwMode="auto">
            <a:xfrm rot="5400000">
              <a:off x="2017" y="3741"/>
              <a:ext cx="1239" cy="1209"/>
            </a:xfrm>
            <a:custGeom>
              <a:avLst/>
              <a:gdLst/>
              <a:ahLst/>
              <a:cxnLst>
                <a:cxn ang="0">
                  <a:pos x="0" y="0"/>
                </a:cxn>
                <a:cxn ang="0">
                  <a:pos x="1071" y="0"/>
                </a:cxn>
                <a:cxn ang="0">
                  <a:pos x="1294" y="621"/>
                </a:cxn>
                <a:cxn ang="0">
                  <a:pos x="1071" y="1240"/>
                </a:cxn>
                <a:cxn ang="0">
                  <a:pos x="0" y="1240"/>
                </a:cxn>
                <a:cxn ang="0">
                  <a:pos x="0" y="621"/>
                </a:cxn>
                <a:cxn ang="0">
                  <a:pos x="0" y="0"/>
                </a:cxn>
              </a:cxnLst>
              <a:rect l="0" t="0" r="r" b="b"/>
              <a:pathLst>
                <a:path w="1294" h="1240">
                  <a:moveTo>
                    <a:pt x="0" y="0"/>
                  </a:moveTo>
                  <a:lnTo>
                    <a:pt x="1071" y="0"/>
                  </a:lnTo>
                  <a:lnTo>
                    <a:pt x="1294" y="621"/>
                  </a:lnTo>
                  <a:lnTo>
                    <a:pt x="1071" y="1240"/>
                  </a:lnTo>
                  <a:lnTo>
                    <a:pt x="0" y="1240"/>
                  </a:lnTo>
                  <a:lnTo>
                    <a:pt x="0" y="621"/>
                  </a:lnTo>
                  <a:lnTo>
                    <a:pt x="0" y="0"/>
                  </a:lnTo>
                  <a:close/>
                </a:path>
              </a:pathLst>
            </a:custGeom>
            <a:grpFill/>
            <a:ln w="12700" cap="flat" cmpd="sng">
              <a:solidFill>
                <a:schemeClr val="tx1"/>
              </a:solidFill>
              <a:prstDash val="solid"/>
              <a:round/>
              <a:headEnd/>
              <a:tailEnd/>
            </a:ln>
            <a:effectLst/>
          </p:spPr>
          <p:txBody>
            <a:bodyPr tIns="91440" bIns="91440" anchor="ctr" anchorCtr="1"/>
            <a:lstStyle/>
            <a:p>
              <a:endParaRPr lang="en-US">
                <a:solidFill>
                  <a:schemeClr val="bg1"/>
                </a:solidFill>
              </a:endParaRPr>
            </a:p>
          </p:txBody>
        </p:sp>
        <p:sp>
          <p:nvSpPr>
            <p:cNvPr id="25" name="Rectangle 22"/>
            <p:cNvSpPr>
              <a:spLocks noChangeArrowheads="1"/>
            </p:cNvSpPr>
            <p:nvPr>
              <p:custDataLst>
                <p:tags r:id="rId6"/>
              </p:custDataLst>
            </p:nvPr>
          </p:nvSpPr>
          <p:spPr bwMode="auto">
            <a:xfrm>
              <a:off x="2070" y="3770"/>
              <a:ext cx="1049" cy="834"/>
            </a:xfrm>
            <a:prstGeom prst="rect">
              <a:avLst/>
            </a:prstGeom>
            <a:grpFill/>
            <a:ln w="9525">
              <a:noFill/>
              <a:miter lim="800000"/>
              <a:headEnd/>
              <a:tailEnd/>
            </a:ln>
            <a:effectLst/>
          </p:spPr>
          <p:txBody>
            <a:bodyPr lIns="45720" tIns="0" rIns="45720" bIns="0" anchor="ctr"/>
            <a:lstStyle/>
            <a:p>
              <a:pPr marL="285750" indent="-285750" defTabSz="895350">
                <a:buClr>
                  <a:schemeClr val="tx2"/>
                </a:buClr>
                <a:buFont typeface="Arial" panose="020B0604020202020204" pitchFamily="34" charset="0"/>
                <a:buChar char="•"/>
              </a:pPr>
              <a:r>
                <a:rPr lang="en-US" sz="1600" dirty="0" err="1">
                  <a:solidFill>
                    <a:schemeClr val="bg1"/>
                  </a:solidFill>
                  <a:latin typeface="Arial" panose="020B0604020202020204" pitchFamily="34" charset="0"/>
                  <a:cs typeface="Arial" panose="020B0604020202020204" pitchFamily="34" charset="0"/>
                </a:rPr>
                <a:t>Từ</a:t>
              </a:r>
              <a:r>
                <a:rPr lang="en-US" sz="1600" dirty="0">
                  <a:solidFill>
                    <a:schemeClr val="bg1"/>
                  </a:solidFill>
                  <a:latin typeface="Arial" panose="020B0604020202020204" pitchFamily="34" charset="0"/>
                  <a:cs typeface="Arial" panose="020B0604020202020204" pitchFamily="34" charset="0"/>
                </a:rPr>
                <a:t> 12 </a:t>
              </a:r>
              <a:r>
                <a:rPr lang="en-US" sz="1600" dirty="0" err="1">
                  <a:solidFill>
                    <a:schemeClr val="bg1"/>
                  </a:solidFill>
                  <a:latin typeface="Arial" panose="020B0604020202020204" pitchFamily="34" charset="0"/>
                  <a:cs typeface="Arial" panose="020B0604020202020204" pitchFamily="34" charset="0"/>
                </a:rPr>
                <a:t>đến</a:t>
              </a:r>
              <a:r>
                <a:rPr lang="en-US" sz="1600" dirty="0">
                  <a:solidFill>
                    <a:schemeClr val="bg1"/>
                  </a:solidFill>
                  <a:latin typeface="Arial" panose="020B0604020202020204" pitchFamily="34" charset="0"/>
                  <a:cs typeface="Arial" panose="020B0604020202020204" pitchFamily="34" charset="0"/>
                </a:rPr>
                <a:t> 36 </a:t>
              </a:r>
              <a:r>
                <a:rPr lang="en-US" sz="1600" dirty="0" err="1">
                  <a:solidFill>
                    <a:schemeClr val="bg1"/>
                  </a:solidFill>
                  <a:latin typeface="Arial" panose="020B0604020202020204" pitchFamily="34" charset="0"/>
                  <a:cs typeface="Arial" panose="020B0604020202020204" pitchFamily="34" charset="0"/>
                </a:rPr>
                <a:t>tháng</a:t>
              </a:r>
              <a:endParaRPr lang="en-US" sz="16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12/18/24/36 </a:t>
              </a:r>
              <a:r>
                <a:rPr lang="en-US" sz="1600" dirty="0" err="1">
                  <a:solidFill>
                    <a:schemeClr val="bg1"/>
                  </a:solidFill>
                  <a:latin typeface="Arial" panose="020B0604020202020204" pitchFamily="34" charset="0"/>
                  <a:cs typeface="Arial" panose="020B0604020202020204" pitchFamily="34" charset="0"/>
                </a:rPr>
                <a:t>tháng</a:t>
              </a:r>
              <a:endParaRPr lang="en-US" sz="16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r>
                <a:rPr lang="en-US" sz="1600" dirty="0" err="1">
                  <a:solidFill>
                    <a:schemeClr val="bg1"/>
                  </a:solidFill>
                  <a:latin typeface="Arial" panose="020B0604020202020204" pitchFamily="34" charset="0"/>
                  <a:cs typeface="Arial" panose="020B0604020202020204" pitchFamily="34" charset="0"/>
                </a:rPr>
                <a:t>Máy</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móc</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thiết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bị</a:t>
              </a:r>
              <a:endParaRPr lang="en-US" sz="1600" dirty="0">
                <a:solidFill>
                  <a:schemeClr val="bg1"/>
                </a:solidFill>
                <a:latin typeface="Arial" panose="020B0604020202020204" pitchFamily="34" charset="0"/>
                <a:cs typeface="Arial" panose="020B0604020202020204" pitchFamily="34" charset="0"/>
              </a:endParaRPr>
            </a:p>
          </p:txBody>
        </p:sp>
      </p:grpSp>
      <p:grpSp>
        <p:nvGrpSpPr>
          <p:cNvPr id="26" name="Group 20"/>
          <p:cNvGrpSpPr>
            <a:grpSpLocks/>
          </p:cNvGrpSpPr>
          <p:nvPr/>
        </p:nvGrpSpPr>
        <p:grpSpPr bwMode="auto">
          <a:xfrm>
            <a:off x="6093986" y="4012442"/>
            <a:ext cx="2800805" cy="2715904"/>
            <a:chOff x="2032" y="3726"/>
            <a:chExt cx="1209" cy="1239"/>
          </a:xfrm>
          <a:solidFill>
            <a:schemeClr val="accent1">
              <a:lumMod val="75000"/>
            </a:schemeClr>
          </a:solidFill>
        </p:grpSpPr>
        <p:sp>
          <p:nvSpPr>
            <p:cNvPr id="27" name="Freeform 21"/>
            <p:cNvSpPr>
              <a:spLocks/>
            </p:cNvSpPr>
            <p:nvPr>
              <p:custDataLst>
                <p:tags r:id="rId3"/>
              </p:custDataLst>
            </p:nvPr>
          </p:nvSpPr>
          <p:spPr bwMode="auto">
            <a:xfrm rot="5400000">
              <a:off x="2017" y="3741"/>
              <a:ext cx="1239" cy="1209"/>
            </a:xfrm>
            <a:custGeom>
              <a:avLst/>
              <a:gdLst/>
              <a:ahLst/>
              <a:cxnLst>
                <a:cxn ang="0">
                  <a:pos x="0" y="0"/>
                </a:cxn>
                <a:cxn ang="0">
                  <a:pos x="1071" y="0"/>
                </a:cxn>
                <a:cxn ang="0">
                  <a:pos x="1294" y="621"/>
                </a:cxn>
                <a:cxn ang="0">
                  <a:pos x="1071" y="1240"/>
                </a:cxn>
                <a:cxn ang="0">
                  <a:pos x="0" y="1240"/>
                </a:cxn>
                <a:cxn ang="0">
                  <a:pos x="0" y="621"/>
                </a:cxn>
                <a:cxn ang="0">
                  <a:pos x="0" y="0"/>
                </a:cxn>
              </a:cxnLst>
              <a:rect l="0" t="0" r="r" b="b"/>
              <a:pathLst>
                <a:path w="1294" h="1240">
                  <a:moveTo>
                    <a:pt x="0" y="0"/>
                  </a:moveTo>
                  <a:lnTo>
                    <a:pt x="1071" y="0"/>
                  </a:lnTo>
                  <a:lnTo>
                    <a:pt x="1294" y="621"/>
                  </a:lnTo>
                  <a:lnTo>
                    <a:pt x="1071" y="1240"/>
                  </a:lnTo>
                  <a:lnTo>
                    <a:pt x="0" y="1240"/>
                  </a:lnTo>
                  <a:lnTo>
                    <a:pt x="0" y="621"/>
                  </a:lnTo>
                  <a:lnTo>
                    <a:pt x="0" y="0"/>
                  </a:lnTo>
                  <a:close/>
                </a:path>
              </a:pathLst>
            </a:custGeom>
            <a:grpFill/>
            <a:ln w="12700" cap="flat" cmpd="sng">
              <a:solidFill>
                <a:schemeClr val="tx1"/>
              </a:solidFill>
              <a:prstDash val="solid"/>
              <a:round/>
              <a:headEnd/>
              <a:tailEnd/>
            </a:ln>
            <a:effectLst/>
          </p:spPr>
          <p:txBody>
            <a:bodyPr tIns="91440" bIns="91440" anchor="ctr" anchorCtr="1"/>
            <a:lstStyle/>
            <a:p>
              <a:endParaRPr lang="en-US">
                <a:solidFill>
                  <a:schemeClr val="bg1"/>
                </a:solidFill>
              </a:endParaRPr>
            </a:p>
          </p:txBody>
        </p:sp>
        <p:sp>
          <p:nvSpPr>
            <p:cNvPr id="28" name="Rectangle 22"/>
            <p:cNvSpPr>
              <a:spLocks noChangeArrowheads="1"/>
            </p:cNvSpPr>
            <p:nvPr>
              <p:custDataLst>
                <p:tags r:id="rId4"/>
              </p:custDataLst>
            </p:nvPr>
          </p:nvSpPr>
          <p:spPr bwMode="auto">
            <a:xfrm>
              <a:off x="2070" y="3770"/>
              <a:ext cx="1049" cy="834"/>
            </a:xfrm>
            <a:prstGeom prst="rect">
              <a:avLst/>
            </a:prstGeom>
            <a:grpFill/>
            <a:ln w="9525">
              <a:noFill/>
              <a:miter lim="800000"/>
              <a:headEnd/>
              <a:tailEnd/>
            </a:ln>
            <a:effectLst/>
          </p:spPr>
          <p:txBody>
            <a:bodyPr lIns="45720" tIns="0" rIns="45720" bIns="0" anchor="ctr"/>
            <a:lstStyle/>
            <a:p>
              <a:pPr marL="285750" indent="-285750" defTabSz="895350">
                <a:buClr>
                  <a:schemeClr val="tx2"/>
                </a:buClr>
                <a:buFont typeface="Arial" panose="020B0604020202020204" pitchFamily="34" charset="0"/>
                <a:buChar char="•"/>
              </a:pPr>
              <a:r>
                <a:rPr lang="en-US" sz="1600" dirty="0" err="1">
                  <a:solidFill>
                    <a:schemeClr val="bg1"/>
                  </a:solidFill>
                  <a:latin typeface="Arial" panose="020B0604020202020204" pitchFamily="34" charset="0"/>
                  <a:cs typeface="Arial" panose="020B0604020202020204" pitchFamily="34" charset="0"/>
                </a:rPr>
                <a:t>Trên</a:t>
              </a:r>
              <a:r>
                <a:rPr lang="en-US" sz="1600" dirty="0">
                  <a:solidFill>
                    <a:schemeClr val="bg1"/>
                  </a:solidFill>
                  <a:latin typeface="Arial" panose="020B0604020202020204" pitchFamily="34" charset="0"/>
                  <a:cs typeface="Arial" panose="020B0604020202020204" pitchFamily="34" charset="0"/>
                </a:rPr>
                <a:t> 36 </a:t>
              </a:r>
              <a:r>
                <a:rPr lang="en-US" sz="1600" dirty="0" err="1">
                  <a:solidFill>
                    <a:schemeClr val="bg1"/>
                  </a:solidFill>
                  <a:latin typeface="Arial" panose="020B0604020202020204" pitchFamily="34" charset="0"/>
                  <a:cs typeface="Arial" panose="020B0604020202020204" pitchFamily="34" charset="0"/>
                </a:rPr>
                <a:t>tháng</a:t>
              </a:r>
              <a:endParaRPr lang="en-US" sz="16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36/60/96/120 </a:t>
              </a:r>
              <a:r>
                <a:rPr lang="en-US" sz="1600" dirty="0" err="1">
                  <a:solidFill>
                    <a:schemeClr val="bg1"/>
                  </a:solidFill>
                  <a:latin typeface="Arial" panose="020B0604020202020204" pitchFamily="34" charset="0"/>
                  <a:cs typeface="Arial" panose="020B0604020202020204" pitchFamily="34" charset="0"/>
                </a:rPr>
                <a:t>tháng</a:t>
              </a:r>
              <a:endParaRPr lang="en-US" sz="16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r>
                <a:rPr lang="en-US" sz="1600" dirty="0" err="1">
                  <a:solidFill>
                    <a:schemeClr val="bg1"/>
                  </a:solidFill>
                  <a:latin typeface="Arial" panose="020B0604020202020204" pitchFamily="34" charset="0"/>
                  <a:cs typeface="Arial" panose="020B0604020202020204" pitchFamily="34" charset="0"/>
                </a:rPr>
                <a:t>Nhà</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xưởng</a:t>
              </a:r>
              <a:endParaRPr lang="en-US" sz="1600" dirty="0">
                <a:solidFill>
                  <a:schemeClr val="bg1"/>
                </a:solidFill>
                <a:latin typeface="Arial" panose="020B0604020202020204" pitchFamily="34" charset="0"/>
                <a:cs typeface="Arial" panose="020B0604020202020204" pitchFamily="34" charset="0"/>
              </a:endParaRPr>
            </a:p>
            <a:p>
              <a:pPr defTabSz="895350">
                <a:buClr>
                  <a:schemeClr val="tx2"/>
                </a:buClr>
              </a:pPr>
              <a:endParaRPr lang="en-US" sz="1400" dirty="0">
                <a:solidFill>
                  <a:schemeClr val="bg1"/>
                </a:solidFill>
              </a:endParaRPr>
            </a:p>
          </p:txBody>
        </p:sp>
      </p:grpSp>
      <p:grpSp>
        <p:nvGrpSpPr>
          <p:cNvPr id="29" name="Group 20"/>
          <p:cNvGrpSpPr>
            <a:grpSpLocks/>
          </p:cNvGrpSpPr>
          <p:nvPr/>
        </p:nvGrpSpPr>
        <p:grpSpPr bwMode="auto">
          <a:xfrm>
            <a:off x="9045442" y="4012442"/>
            <a:ext cx="2800805" cy="2715904"/>
            <a:chOff x="2032" y="3726"/>
            <a:chExt cx="1209" cy="1239"/>
          </a:xfrm>
          <a:solidFill>
            <a:schemeClr val="accent2"/>
          </a:solidFill>
        </p:grpSpPr>
        <p:sp>
          <p:nvSpPr>
            <p:cNvPr id="30" name="Freeform 21"/>
            <p:cNvSpPr>
              <a:spLocks/>
            </p:cNvSpPr>
            <p:nvPr>
              <p:custDataLst>
                <p:tags r:id="rId1"/>
              </p:custDataLst>
            </p:nvPr>
          </p:nvSpPr>
          <p:spPr bwMode="auto">
            <a:xfrm rot="5400000">
              <a:off x="2017" y="3741"/>
              <a:ext cx="1239" cy="1209"/>
            </a:xfrm>
            <a:custGeom>
              <a:avLst/>
              <a:gdLst/>
              <a:ahLst/>
              <a:cxnLst>
                <a:cxn ang="0">
                  <a:pos x="0" y="0"/>
                </a:cxn>
                <a:cxn ang="0">
                  <a:pos x="1071" y="0"/>
                </a:cxn>
                <a:cxn ang="0">
                  <a:pos x="1294" y="621"/>
                </a:cxn>
                <a:cxn ang="0">
                  <a:pos x="1071" y="1240"/>
                </a:cxn>
                <a:cxn ang="0">
                  <a:pos x="0" y="1240"/>
                </a:cxn>
                <a:cxn ang="0">
                  <a:pos x="0" y="621"/>
                </a:cxn>
                <a:cxn ang="0">
                  <a:pos x="0" y="0"/>
                </a:cxn>
              </a:cxnLst>
              <a:rect l="0" t="0" r="r" b="b"/>
              <a:pathLst>
                <a:path w="1294" h="1240">
                  <a:moveTo>
                    <a:pt x="0" y="0"/>
                  </a:moveTo>
                  <a:lnTo>
                    <a:pt x="1071" y="0"/>
                  </a:lnTo>
                  <a:lnTo>
                    <a:pt x="1294" y="621"/>
                  </a:lnTo>
                  <a:lnTo>
                    <a:pt x="1071" y="1240"/>
                  </a:lnTo>
                  <a:lnTo>
                    <a:pt x="0" y="1240"/>
                  </a:lnTo>
                  <a:lnTo>
                    <a:pt x="0" y="621"/>
                  </a:lnTo>
                  <a:lnTo>
                    <a:pt x="0" y="0"/>
                  </a:lnTo>
                  <a:close/>
                </a:path>
              </a:pathLst>
            </a:custGeom>
            <a:grpFill/>
            <a:ln w="12700" cap="flat" cmpd="sng">
              <a:solidFill>
                <a:schemeClr val="tx1"/>
              </a:solidFill>
              <a:prstDash val="solid"/>
              <a:round/>
              <a:headEnd/>
              <a:tailEnd/>
            </a:ln>
            <a:effectLst/>
          </p:spPr>
          <p:txBody>
            <a:bodyPr tIns="91440" bIns="91440" anchor="ctr" anchorCtr="1"/>
            <a:lstStyle/>
            <a:p>
              <a:endParaRPr lang="en-US">
                <a:solidFill>
                  <a:schemeClr val="bg1"/>
                </a:solidFill>
              </a:endParaRPr>
            </a:p>
          </p:txBody>
        </p:sp>
        <p:sp>
          <p:nvSpPr>
            <p:cNvPr id="31" name="Rectangle 22"/>
            <p:cNvSpPr>
              <a:spLocks noChangeArrowheads="1"/>
            </p:cNvSpPr>
            <p:nvPr>
              <p:custDataLst>
                <p:tags r:id="rId2"/>
              </p:custDataLst>
            </p:nvPr>
          </p:nvSpPr>
          <p:spPr bwMode="auto">
            <a:xfrm>
              <a:off x="2115" y="3908"/>
              <a:ext cx="1049" cy="834"/>
            </a:xfrm>
            <a:prstGeom prst="rect">
              <a:avLst/>
            </a:prstGeom>
            <a:grpFill/>
            <a:ln w="9525">
              <a:noFill/>
              <a:miter lim="800000"/>
              <a:headEnd/>
              <a:tailEnd/>
            </a:ln>
            <a:effectLst/>
          </p:spPr>
          <p:txBody>
            <a:bodyPr lIns="45720" tIns="0" rIns="45720" bIns="0" anchor="ctr"/>
            <a:lstStyle/>
            <a:p>
              <a:pPr marL="285750" indent="-285750" defTabSz="895350">
                <a:buClr>
                  <a:schemeClr val="tx2"/>
                </a:buClr>
                <a:buFont typeface="Arial" panose="020B0604020202020204" pitchFamily="34" charset="0"/>
                <a:buChar char="•"/>
              </a:pPr>
              <a:r>
                <a:rPr lang="en-US" sz="1400" dirty="0" err="1">
                  <a:solidFill>
                    <a:schemeClr val="bg1"/>
                  </a:solidFill>
                  <a:latin typeface="Arial" panose="020B0604020202020204" pitchFamily="34" charset="0"/>
                  <a:cs typeface="Arial" panose="020B0604020202020204" pitchFamily="34" charset="0"/>
                </a:rPr>
                <a:t>Dưới</a:t>
              </a:r>
              <a:r>
                <a:rPr lang="en-US" sz="1400" dirty="0">
                  <a:solidFill>
                    <a:schemeClr val="bg1"/>
                  </a:solidFill>
                  <a:latin typeface="Arial" panose="020B0604020202020204" pitchFamily="34" charset="0"/>
                  <a:cs typeface="Arial" panose="020B0604020202020204" pitchFamily="34" charset="0"/>
                </a:rPr>
                <a:t> 36 </a:t>
              </a:r>
              <a:r>
                <a:rPr lang="en-US" sz="1400" dirty="0" err="1">
                  <a:solidFill>
                    <a:schemeClr val="bg1"/>
                  </a:solidFill>
                  <a:latin typeface="Arial" panose="020B0604020202020204" pitchFamily="34" charset="0"/>
                  <a:cs typeface="Arial" panose="020B0604020202020204" pitchFamily="34" charset="0"/>
                </a:rPr>
                <a:t>tháng</a:t>
              </a:r>
              <a:endParaRPr lang="en-US" sz="14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LC, </a:t>
              </a:r>
              <a:r>
                <a:rPr lang="en-US" sz="1400" dirty="0" err="1">
                  <a:solidFill>
                    <a:schemeClr val="bg1"/>
                  </a:solidFill>
                  <a:latin typeface="Arial" panose="020B0604020202020204" pitchFamily="34" charset="0"/>
                  <a:cs typeface="Arial" panose="020B0604020202020204" pitchFamily="34" charset="0"/>
                </a:rPr>
                <a:t>Chiết</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khấu</a:t>
              </a:r>
              <a:r>
                <a:rPr lang="en-US" sz="1400" dirty="0">
                  <a:solidFill>
                    <a:schemeClr val="bg1"/>
                  </a:solidFill>
                  <a:latin typeface="Arial" panose="020B0604020202020204" pitchFamily="34" charset="0"/>
                  <a:cs typeface="Arial" panose="020B0604020202020204" pitchFamily="34" charset="0"/>
                </a:rPr>
                <a:t> BCT</a:t>
              </a:r>
            </a:p>
            <a:p>
              <a:pPr marL="285750" indent="-285750" defTabSz="895350">
                <a:buClr>
                  <a:schemeClr val="tx2"/>
                </a:buClr>
                <a:buFont typeface="Arial" panose="020B0604020202020204" pitchFamily="34" charset="0"/>
                <a:buChar char="•"/>
              </a:pPr>
              <a:r>
                <a:rPr lang="en-US" sz="1400" dirty="0" err="1">
                  <a:solidFill>
                    <a:schemeClr val="bg1"/>
                  </a:solidFill>
                  <a:latin typeface="Arial" panose="020B0604020202020204" pitchFamily="34" charset="0"/>
                  <a:cs typeface="Arial" panose="020B0604020202020204" pitchFamily="34" charset="0"/>
                </a:rPr>
                <a:t>Tài</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trợ</a:t>
              </a:r>
              <a:r>
                <a:rPr lang="en-US" sz="1400" dirty="0">
                  <a:solidFill>
                    <a:schemeClr val="bg1"/>
                  </a:solidFill>
                  <a:latin typeface="Arial" panose="020B0604020202020204" pitchFamily="34" charset="0"/>
                  <a:cs typeface="Arial" panose="020B0604020202020204" pitchFamily="34" charset="0"/>
                </a:rPr>
                <a:t> HD </a:t>
              </a:r>
              <a:r>
                <a:rPr lang="en-US" sz="1400" dirty="0" err="1">
                  <a:solidFill>
                    <a:schemeClr val="bg1"/>
                  </a:solidFill>
                  <a:latin typeface="Arial" panose="020B0604020202020204" pitchFamily="34" charset="0"/>
                  <a:cs typeface="Arial" panose="020B0604020202020204" pitchFamily="34" charset="0"/>
                </a:rPr>
                <a:t>Nhập</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khẩu</a:t>
              </a:r>
              <a:r>
                <a:rPr lang="en-US" sz="1400" dirty="0">
                  <a:solidFill>
                    <a:schemeClr val="bg1"/>
                  </a:solidFill>
                  <a:latin typeface="Arial" panose="020B0604020202020204" pitchFamily="34" charset="0"/>
                  <a:cs typeface="Arial" panose="020B0604020202020204" pitchFamily="34" charset="0"/>
                </a:rPr>
                <a:t>/ TT XK</a:t>
              </a:r>
            </a:p>
            <a:p>
              <a:pPr marL="285750" indent="-285750" defTabSz="895350">
                <a:buClr>
                  <a:schemeClr val="tx2"/>
                </a:buClr>
                <a:buFont typeface="Arial" panose="020B0604020202020204" pitchFamily="34" charset="0"/>
                <a:buChar char="•"/>
              </a:pPr>
              <a:r>
                <a:rPr lang="en-US" sz="1400" dirty="0" err="1">
                  <a:solidFill>
                    <a:schemeClr val="bg1"/>
                  </a:solidFill>
                  <a:latin typeface="Arial" panose="020B0604020202020204" pitchFamily="34" charset="0"/>
                  <a:cs typeface="Arial" panose="020B0604020202020204" pitchFamily="34" charset="0"/>
                </a:rPr>
                <a:t>Tài</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trợ</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Hợp</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đồng</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đầu</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ra</a:t>
              </a:r>
              <a:endParaRPr lang="en-US" sz="14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r>
                <a:rPr lang="en-US" sz="1400" dirty="0" err="1">
                  <a:solidFill>
                    <a:schemeClr val="bg1"/>
                  </a:solidFill>
                  <a:latin typeface="Arial" panose="020B0604020202020204" pitchFamily="34" charset="0"/>
                  <a:cs typeface="Arial" panose="020B0604020202020204" pitchFamily="34" charset="0"/>
                </a:rPr>
                <a:t>Bảo</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lãnh</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Dự</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thầu</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Thực</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hiện</a:t>
              </a:r>
              <a:r>
                <a:rPr lang="en-US" sz="1400" dirty="0">
                  <a:solidFill>
                    <a:schemeClr val="bg1"/>
                  </a:solidFill>
                  <a:latin typeface="Arial" panose="020B0604020202020204" pitchFamily="34" charset="0"/>
                  <a:cs typeface="Arial" panose="020B0604020202020204" pitchFamily="34" charset="0"/>
                </a:rPr>
                <a:t> HĐ/ </a:t>
              </a:r>
              <a:r>
                <a:rPr lang="en-US" sz="1400" dirty="0" err="1">
                  <a:solidFill>
                    <a:schemeClr val="bg1"/>
                  </a:solidFill>
                  <a:latin typeface="Arial" panose="020B0604020202020204" pitchFamily="34" charset="0"/>
                  <a:cs typeface="Arial" panose="020B0604020202020204" pitchFamily="34" charset="0"/>
                </a:rPr>
                <a:t>Bảo</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hành</a:t>
              </a:r>
              <a:r>
                <a:rPr lang="en-US" sz="1400" dirty="0">
                  <a:solidFill>
                    <a:schemeClr val="bg1"/>
                  </a:solidFill>
                  <a:latin typeface="Arial" panose="020B0604020202020204" pitchFamily="34" charset="0"/>
                  <a:cs typeface="Arial" panose="020B0604020202020204" pitchFamily="34" charset="0"/>
                </a:rPr>
                <a:t>…</a:t>
              </a:r>
            </a:p>
            <a:p>
              <a:pPr marL="285750" indent="-285750" defTabSz="895350">
                <a:buClr>
                  <a:schemeClr val="tx2"/>
                </a:buClr>
                <a:buFont typeface="Arial" panose="020B0604020202020204" pitchFamily="34" charset="0"/>
                <a:buChar char="•"/>
              </a:pPr>
              <a:r>
                <a:rPr lang="en-US" sz="1400" dirty="0" err="1">
                  <a:solidFill>
                    <a:schemeClr val="bg1"/>
                  </a:solidFill>
                  <a:latin typeface="Arial" panose="020B0604020202020204" pitchFamily="34" charset="0"/>
                  <a:cs typeface="Arial" panose="020B0604020202020204" pitchFamily="34" charset="0"/>
                </a:rPr>
                <a:t>Bảo</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Lãnh</a:t>
              </a:r>
              <a:r>
                <a:rPr lang="en-US" sz="1400" dirty="0">
                  <a:solidFill>
                    <a:schemeClr val="bg1"/>
                  </a:solidFill>
                  <a:latin typeface="Arial" panose="020B0604020202020204" pitchFamily="34" charset="0"/>
                  <a:cs typeface="Arial" panose="020B0604020202020204" pitchFamily="34" charset="0"/>
                </a:rPr>
                <a:t> Thanh </a:t>
              </a:r>
              <a:r>
                <a:rPr lang="en-US" sz="1400" dirty="0" err="1">
                  <a:solidFill>
                    <a:schemeClr val="bg1"/>
                  </a:solidFill>
                  <a:latin typeface="Arial" panose="020B0604020202020204" pitchFamily="34" charset="0"/>
                  <a:cs typeface="Arial" panose="020B0604020202020204" pitchFamily="34" charset="0"/>
                </a:rPr>
                <a:t>toán</a:t>
              </a:r>
              <a:r>
                <a:rPr lang="en-US" sz="1400" dirty="0">
                  <a:solidFill>
                    <a:schemeClr val="bg1"/>
                  </a:solidFill>
                  <a:latin typeface="Arial" panose="020B0604020202020204" pitchFamily="34" charset="0"/>
                  <a:cs typeface="Arial" panose="020B0604020202020204" pitchFamily="34" charset="0"/>
                </a:rPr>
                <a:t>/</a:t>
              </a:r>
              <a:r>
                <a:rPr lang="en-US" sz="1400" dirty="0" err="1">
                  <a:solidFill>
                    <a:schemeClr val="bg1"/>
                  </a:solidFill>
                  <a:latin typeface="Arial" panose="020B0604020202020204" pitchFamily="34" charset="0"/>
                  <a:cs typeface="Arial" panose="020B0604020202020204" pitchFamily="34" charset="0"/>
                </a:rPr>
                <a:t>Tạm</a:t>
              </a:r>
              <a:r>
                <a:rPr lang="en-US" sz="1400" dirty="0">
                  <a:solidFill>
                    <a:schemeClr val="bg1"/>
                  </a:solidFill>
                  <a:latin typeface="Arial" panose="020B0604020202020204" pitchFamily="34" charset="0"/>
                  <a:cs typeface="Arial" panose="020B0604020202020204" pitchFamily="34" charset="0"/>
                </a:rPr>
                <a:t> </a:t>
              </a:r>
              <a:r>
                <a:rPr lang="en-US" sz="1400" dirty="0" err="1">
                  <a:solidFill>
                    <a:schemeClr val="bg1"/>
                  </a:solidFill>
                  <a:latin typeface="Arial" panose="020B0604020202020204" pitchFamily="34" charset="0"/>
                  <a:cs typeface="Arial" panose="020B0604020202020204" pitchFamily="34" charset="0"/>
                </a:rPr>
                <a:t>ứng</a:t>
              </a:r>
              <a:endParaRPr lang="en-US" sz="1400" dirty="0">
                <a:solidFill>
                  <a:schemeClr val="bg1"/>
                </a:solidFill>
                <a:latin typeface="Arial" panose="020B0604020202020204" pitchFamily="34" charset="0"/>
                <a:cs typeface="Arial" panose="020B0604020202020204" pitchFamily="34" charset="0"/>
              </a:endParaRPr>
            </a:p>
            <a:p>
              <a:pPr marL="285750" indent="-285750" defTabSz="895350">
                <a:buClr>
                  <a:schemeClr val="tx2"/>
                </a:buClr>
                <a:buFont typeface="Arial" panose="020B0604020202020204" pitchFamily="34" charset="0"/>
                <a:buChar char="•"/>
              </a:pPr>
              <a:endParaRPr lang="en-US" sz="1400" dirty="0">
                <a:solidFill>
                  <a:schemeClr val="bg1"/>
                </a:solidFill>
              </a:endParaRPr>
            </a:p>
            <a:p>
              <a:pPr marL="285750" indent="-285750" defTabSz="895350">
                <a:buClr>
                  <a:schemeClr val="tx2"/>
                </a:buClr>
                <a:buFont typeface="Arial" panose="020B0604020202020204" pitchFamily="34" charset="0"/>
                <a:buChar char="•"/>
              </a:pPr>
              <a:endParaRPr lang="en-US" sz="1400" dirty="0">
                <a:solidFill>
                  <a:schemeClr val="bg1"/>
                </a:solidFill>
              </a:endParaRPr>
            </a:p>
          </p:txBody>
        </p:sp>
      </p:grpSp>
      <p:sp>
        <p:nvSpPr>
          <p:cNvPr id="32" name="TextBox 31"/>
          <p:cNvSpPr txBox="1"/>
          <p:nvPr/>
        </p:nvSpPr>
        <p:spPr>
          <a:xfrm>
            <a:off x="941502" y="3644025"/>
            <a:ext cx="1266693" cy="369332"/>
          </a:xfrm>
          <a:prstGeom prst="rect">
            <a:avLst/>
          </a:prstGeom>
          <a:noFill/>
        </p:spPr>
        <p:txBody>
          <a:bodyPr wrap="none" rtlCol="0">
            <a:spAutoFit/>
          </a:bodyPr>
          <a:lstStyle/>
          <a:p>
            <a:r>
              <a:rPr lang="en-US" b="1" dirty="0">
                <a:solidFill>
                  <a:schemeClr val="accent2"/>
                </a:solidFill>
              </a:rPr>
              <a:t>NGẮN HẠN</a:t>
            </a:r>
          </a:p>
        </p:txBody>
      </p:sp>
      <p:sp>
        <p:nvSpPr>
          <p:cNvPr id="33" name="TextBox 32"/>
          <p:cNvSpPr txBox="1"/>
          <p:nvPr/>
        </p:nvSpPr>
        <p:spPr>
          <a:xfrm>
            <a:off x="3909585" y="3644025"/>
            <a:ext cx="1369286" cy="369332"/>
          </a:xfrm>
          <a:prstGeom prst="rect">
            <a:avLst/>
          </a:prstGeom>
          <a:noFill/>
        </p:spPr>
        <p:txBody>
          <a:bodyPr wrap="none" rtlCol="0">
            <a:spAutoFit/>
          </a:bodyPr>
          <a:lstStyle/>
          <a:p>
            <a:r>
              <a:rPr lang="en-US" b="1" dirty="0">
                <a:solidFill>
                  <a:schemeClr val="accent2"/>
                </a:solidFill>
              </a:rPr>
              <a:t>TRUNG HẠN</a:t>
            </a:r>
          </a:p>
        </p:txBody>
      </p:sp>
      <p:sp>
        <p:nvSpPr>
          <p:cNvPr id="34" name="TextBox 33"/>
          <p:cNvSpPr txBox="1"/>
          <p:nvPr/>
        </p:nvSpPr>
        <p:spPr>
          <a:xfrm>
            <a:off x="6861041" y="3616729"/>
            <a:ext cx="1016047" cy="369332"/>
          </a:xfrm>
          <a:prstGeom prst="rect">
            <a:avLst/>
          </a:prstGeom>
          <a:noFill/>
        </p:spPr>
        <p:txBody>
          <a:bodyPr wrap="none" rtlCol="0">
            <a:spAutoFit/>
          </a:bodyPr>
          <a:lstStyle/>
          <a:p>
            <a:r>
              <a:rPr lang="en-US" b="1" dirty="0">
                <a:solidFill>
                  <a:schemeClr val="accent2"/>
                </a:solidFill>
              </a:rPr>
              <a:t>DÀI HẠN</a:t>
            </a:r>
          </a:p>
        </p:txBody>
      </p:sp>
      <p:sp>
        <p:nvSpPr>
          <p:cNvPr id="35" name="TextBox 34"/>
          <p:cNvSpPr txBox="1"/>
          <p:nvPr/>
        </p:nvSpPr>
        <p:spPr>
          <a:xfrm>
            <a:off x="9238770" y="3644025"/>
            <a:ext cx="2411109" cy="369332"/>
          </a:xfrm>
          <a:prstGeom prst="rect">
            <a:avLst/>
          </a:prstGeom>
          <a:noFill/>
        </p:spPr>
        <p:txBody>
          <a:bodyPr wrap="none" rtlCol="0">
            <a:spAutoFit/>
          </a:bodyPr>
          <a:lstStyle/>
          <a:p>
            <a:r>
              <a:rPr lang="en-US" b="1" dirty="0">
                <a:solidFill>
                  <a:schemeClr val="accent2"/>
                </a:solidFill>
              </a:rPr>
              <a:t>TÀI TRỢ TM/BẢO LÃNH</a:t>
            </a:r>
          </a:p>
        </p:txBody>
      </p:sp>
    </p:spTree>
    <p:extLst>
      <p:ext uri="{BB962C8B-B14F-4D97-AF65-F5344CB8AC3E}">
        <p14:creationId xmlns:p14="http://schemas.microsoft.com/office/powerpoint/2010/main" val="2231686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810206" cy="535577"/>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Hạn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mức</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và</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Khoản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vay</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03918" y="922794"/>
            <a:ext cx="5948389" cy="5433467"/>
          </a:xfrm>
        </p:spPr>
        <p:txBody>
          <a:bodyPr>
            <a:normAutofit/>
          </a:bodyPr>
          <a:lstStyle/>
          <a:p>
            <a:pPr algn="just"/>
            <a:endParaRPr lang="en-US" sz="2000" b="1" dirty="0">
              <a:latin typeface="Arial" panose="020B0604020202020204" pitchFamily="34" charset="0"/>
              <a:cs typeface="Arial" panose="020B0604020202020204" pitchFamily="34" charset="0"/>
            </a:endParaRPr>
          </a:p>
          <a:p>
            <a:pPr algn="just"/>
            <a:r>
              <a:rPr lang="en-US" sz="2000" b="1" dirty="0" err="1">
                <a:latin typeface="Arial" panose="020B0604020202020204" pitchFamily="34" charset="0"/>
                <a:cs typeface="Arial" panose="020B0604020202020204" pitchFamily="34" charset="0"/>
              </a:rPr>
              <a:t>Hạn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mức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tín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a:t>
            </a:r>
          </a:p>
          <a:p>
            <a:pPr lvl="1" algn="just"/>
            <a:r>
              <a:rPr lang="en-US" sz="2000" dirty="0" err="1">
                <a:latin typeface="Arial" panose="020B0604020202020204" pitchFamily="34" charset="0"/>
                <a:cs typeface="Arial" panose="020B0604020202020204" pitchFamily="34" charset="0"/>
              </a:rPr>
              <a:t>Ngân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khỏe</a:t>
            </a:r>
            <a:r>
              <a:rPr lang="en-US" sz="2000" dirty="0">
                <a:latin typeface="Arial" panose="020B0604020202020204" pitchFamily="34" charset="0"/>
                <a:cs typeface="Arial" panose="020B0604020202020204" pitchFamily="34" charset="0"/>
              </a:rPr>
              <a:t> DN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DN</a:t>
            </a:r>
          </a:p>
          <a:p>
            <a:pPr lvl="1" algn="just"/>
            <a:r>
              <a:rPr lang="en-US" sz="2000" dirty="0" err="1">
                <a:latin typeface="Arial" panose="020B0604020202020204" pitchFamily="34" charset="0"/>
                <a:cs typeface="Arial" panose="020B0604020202020204" pitchFamily="34" charset="0"/>
              </a:rPr>
              <a:t>Hạn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vụ</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nhu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DN</a:t>
            </a:r>
          </a:p>
          <a:p>
            <a:pPr lvl="1" algn="just"/>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TSBĐ </a:t>
            </a:r>
            <a:r>
              <a:rPr lang="en-US" sz="2000" dirty="0" err="1">
                <a:latin typeface="Arial" panose="020B0604020202020204" pitchFamily="34" charset="0"/>
                <a:cs typeface="Arial" panose="020B0604020202020204" pitchFamily="34" charset="0"/>
              </a:rPr>
              <a:t>mà</a:t>
            </a:r>
            <a:r>
              <a:rPr lang="en-US" sz="2000" dirty="0">
                <a:latin typeface="Arial" panose="020B0604020202020204" pitchFamily="34" charset="0"/>
                <a:cs typeface="Arial" panose="020B0604020202020204" pitchFamily="34" charset="0"/>
              </a:rPr>
              <a:t> DN </a:t>
            </a:r>
            <a:r>
              <a:rPr lang="en-US" sz="2000" dirty="0" err="1">
                <a:latin typeface="Arial" panose="020B0604020202020204" pitchFamily="34" charset="0"/>
                <a:cs typeface="Arial" panose="020B0604020202020204" pitchFamily="34" charset="0"/>
              </a:rPr>
              <a:t>đưa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chấp</a:t>
            </a:r>
            <a:endParaRPr lang="en-US" sz="2000" dirty="0">
              <a:latin typeface="Arial" panose="020B0604020202020204" pitchFamily="34" charset="0"/>
              <a:cs typeface="Arial" panose="020B0604020202020204" pitchFamily="34" charset="0"/>
            </a:endParaRPr>
          </a:p>
          <a:p>
            <a:pPr algn="just"/>
            <a:endParaRPr lang="en-US" sz="2000" b="1" dirty="0">
              <a:latin typeface="Arial" panose="020B0604020202020204" pitchFamily="34" charset="0"/>
              <a:cs typeface="Arial" panose="020B0604020202020204" pitchFamily="34" charset="0"/>
            </a:endParaRPr>
          </a:p>
          <a:p>
            <a:pPr algn="just"/>
            <a:r>
              <a:rPr lang="en-US" sz="2000" b="1" dirty="0" err="1">
                <a:latin typeface="Arial" panose="020B0604020202020204" pitchFamily="34" charset="0"/>
                <a:cs typeface="Arial" panose="020B0604020202020204" pitchFamily="34" charset="0"/>
              </a:rPr>
              <a:t>Khoản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vay</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lẻ</a:t>
            </a:r>
            <a:r>
              <a:rPr lang="en-US" sz="2000" b="1" dirty="0">
                <a:latin typeface="Arial" panose="020B0604020202020204" pitchFamily="34" charset="0"/>
                <a:cs typeface="Arial" panose="020B0604020202020204" pitchFamily="34" charset="0"/>
              </a:rPr>
              <a:t>:</a:t>
            </a:r>
          </a:p>
          <a:p>
            <a:pPr marL="457200" lvl="1" indent="0" algn="just">
              <a:buNone/>
            </a:pPr>
            <a:r>
              <a:rPr lang="en-US" sz="2000" dirty="0" err="1">
                <a:latin typeface="Arial" panose="020B0604020202020204" pitchFamily="34" charset="0"/>
                <a:cs typeface="Arial" panose="020B0604020202020204" pitchFamily="34" charset="0"/>
              </a:rPr>
              <a:t>Từng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lần</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từng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món</a:t>
            </a:r>
            <a:r>
              <a:rPr lang="en-US" sz="2000" dirty="0">
                <a:latin typeface="Arial" panose="020B0604020202020204" pitchFamily="34" charset="0"/>
                <a:cs typeface="Arial" panose="020B0604020202020204" pitchFamily="34" charset="0"/>
              </a:rPr>
              <a:t>. Do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ty </a:t>
            </a:r>
            <a:r>
              <a:rPr lang="en-US" sz="2000" dirty="0" err="1">
                <a:latin typeface="Arial" panose="020B0604020202020204" pitchFamily="34" charset="0"/>
                <a:cs typeface="Arial" panose="020B0604020202020204" pitchFamily="34" charset="0"/>
              </a:rPr>
              <a:t>chưa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Bank </a:t>
            </a:r>
            <a:r>
              <a:rPr lang="en-US" sz="2000" dirty="0" err="1">
                <a:latin typeface="Arial" panose="020B0604020202020204" pitchFamily="34" charset="0"/>
                <a:cs typeface="Arial" panose="020B0604020202020204" pitchFamily="34" charset="0"/>
              </a:rPr>
              <a:t>sẽ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hướng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lần</a:t>
            </a: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qua </a:t>
            </a:r>
            <a:r>
              <a:rPr lang="en-US" sz="2000" dirty="0" err="1">
                <a:latin typeface="Arial" panose="020B0604020202020204" pitchFamily="34" charset="0"/>
                <a:cs typeface="Arial" panose="020B0604020202020204" pitchFamily="34" charset="0"/>
              </a:rPr>
              <a:t>đánh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KH </a:t>
            </a:r>
            <a:r>
              <a:rPr lang="en-US" sz="2000" dirty="0" err="1">
                <a:latin typeface="Arial" panose="020B0604020202020204" pitchFamily="34" charset="0"/>
                <a:cs typeface="Arial" panose="020B0604020202020204" pitchFamily="34" charset="0"/>
              </a:rPr>
              <a:t>đó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KH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món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lần</a:t>
            </a:r>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152307" y="922794"/>
            <a:ext cx="6039693" cy="5614484"/>
          </a:xfrm>
          <a:prstGeom prst="rect">
            <a:avLst/>
          </a:prstGeom>
        </p:spPr>
      </p:pic>
    </p:spTree>
    <p:extLst>
      <p:ext uri="{BB962C8B-B14F-4D97-AF65-F5344CB8AC3E}">
        <p14:creationId xmlns:p14="http://schemas.microsoft.com/office/powerpoint/2010/main" val="111885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149"/>
            <a:ext cx="9797143" cy="599818"/>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Câu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hỏi</a:t>
            </a:r>
            <a:r>
              <a:rPr lang="en-US" sz="2800" b="1" dirty="0">
                <a:solidFill>
                  <a:schemeClr val="bg1"/>
                </a:solidFill>
                <a:latin typeface="Arial" panose="020B0604020202020204" pitchFamily="34" charset="0"/>
                <a:cs typeface="Arial" panose="020B0604020202020204" pitchFamily="34" charset="0"/>
              </a:rPr>
              <a:t> Thảo </a:t>
            </a:r>
            <a:r>
              <a:rPr lang="en-US" sz="2800" b="1" dirty="0" err="1">
                <a:solidFill>
                  <a:schemeClr val="bg1"/>
                </a:solidFill>
                <a:latin typeface="Arial" panose="020B0604020202020204" pitchFamily="34" charset="0"/>
                <a:cs typeface="Arial" panose="020B0604020202020204" pitchFamily="34" charset="0"/>
              </a:rPr>
              <a:t>luận</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0" y="600967"/>
            <a:ext cx="12192000" cy="6072787"/>
          </a:xfrm>
          <a:solidFill>
            <a:schemeClr val="accent2">
              <a:lumMod val="60000"/>
              <a:lumOff val="40000"/>
            </a:schemeClr>
          </a:solidFill>
        </p:spPr>
        <p:txBody>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sz="2200" b="1" dirty="0" err="1">
                <a:latin typeface="Arial" panose="020B0604020202020204" pitchFamily="34" charset="0"/>
                <a:cs typeface="Arial" panose="020B0604020202020204" pitchFamily="34" charset="0"/>
              </a:rPr>
              <a:t>Câu</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hỏi</a:t>
            </a:r>
            <a:r>
              <a:rPr lang="en-US" sz="2200" b="1" dirty="0">
                <a:latin typeface="Arial" panose="020B0604020202020204" pitchFamily="34" charset="0"/>
                <a:cs typeface="Arial" panose="020B0604020202020204" pitchFamily="34" charset="0"/>
              </a:rPr>
              <a:t> 3: </a:t>
            </a:r>
            <a:r>
              <a:rPr lang="en-US" sz="2200" dirty="0" err="1">
                <a:latin typeface="Arial" panose="020B0604020202020204" pitchFamily="34" charset="0"/>
                <a:cs typeface="Arial" panose="020B0604020202020204" pitchFamily="34" charset="0"/>
              </a:rPr>
              <a:t>Doanh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nghiệp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của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bạn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đã</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được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Vay</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Tín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chấp</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chưa</a:t>
            </a:r>
            <a:r>
              <a:rPr lang="en-US" sz="2200" dirty="0">
                <a:latin typeface="Arial" panose="020B0604020202020204" pitchFamily="34" charset="0"/>
                <a:cs typeface="Arial" panose="020B0604020202020204" pitchFamily="34" charset="0"/>
              </a:rPr>
              <a:t>: </a:t>
            </a:r>
          </a:p>
          <a:p>
            <a:pPr lvl="1"/>
            <a:r>
              <a:rPr lang="en-US" sz="2200" dirty="0" err="1">
                <a:latin typeface="Arial" panose="020B0604020202020204" pitchFamily="34" charset="0"/>
                <a:cs typeface="Arial" panose="020B0604020202020204" pitchFamily="34" charset="0"/>
              </a:rPr>
              <a:t>Đã</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vay</a:t>
            </a:r>
            <a:endParaRPr lang="en-US" sz="2200" dirty="0">
              <a:latin typeface="Arial" panose="020B0604020202020204" pitchFamily="34" charset="0"/>
              <a:cs typeface="Arial" panose="020B0604020202020204" pitchFamily="34" charset="0"/>
            </a:endParaRPr>
          </a:p>
          <a:p>
            <a:pPr lvl="1"/>
            <a:r>
              <a:rPr lang="en-US" sz="2200" dirty="0" err="1">
                <a:latin typeface="Arial" panose="020B0604020202020204" pitchFamily="34" charset="0"/>
                <a:cs typeface="Arial" panose="020B0604020202020204" pitchFamily="34" charset="0"/>
              </a:rPr>
              <a:t>Chưa</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vay</a:t>
            </a:r>
            <a:endParaRPr lang="en-US" sz="2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8BD9D99-A1F8-49AB-B994-F355C9F27F80}"/>
              </a:ext>
            </a:extLst>
          </p:cNvPr>
          <p:cNvPicPr>
            <a:picLocks noChangeAspect="1"/>
          </p:cNvPicPr>
          <p:nvPr/>
        </p:nvPicPr>
        <p:blipFill>
          <a:blip r:embed="rId2"/>
          <a:stretch>
            <a:fillRect/>
          </a:stretch>
        </p:blipFill>
        <p:spPr>
          <a:xfrm>
            <a:off x="8917821" y="2731259"/>
            <a:ext cx="3041709" cy="3562824"/>
          </a:xfrm>
          <a:prstGeom prst="rect">
            <a:avLst/>
          </a:prstGeom>
        </p:spPr>
      </p:pic>
    </p:spTree>
    <p:extLst>
      <p:ext uri="{BB962C8B-B14F-4D97-AF65-F5344CB8AC3E}">
        <p14:creationId xmlns:p14="http://schemas.microsoft.com/office/powerpoint/2010/main" val="132093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9810207" cy="579208"/>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Thế</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chấp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và</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Tín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chấp</a:t>
            </a:r>
            <a:endParaRPr lang="en-US" sz="2800" b="1" dirty="0">
              <a:solidFill>
                <a:schemeClr val="bg1"/>
              </a:solidFill>
              <a:latin typeface="Arial" panose="020B0604020202020204" pitchFamily="34" charset="0"/>
              <a:cs typeface="Arial" panose="020B0604020202020204" pitchFamily="34" charset="0"/>
            </a:endParaRPr>
          </a:p>
        </p:txBody>
      </p:sp>
      <p:sp>
        <p:nvSpPr>
          <p:cNvPr id="8" name="Oval 4"/>
          <p:cNvSpPr>
            <a:spLocks noChangeArrowheads="1"/>
          </p:cNvSpPr>
          <p:nvPr/>
        </p:nvSpPr>
        <p:spPr bwMode="blackWhite">
          <a:xfrm>
            <a:off x="5717480" y="1842932"/>
            <a:ext cx="3671256" cy="3838588"/>
          </a:xfrm>
          <a:prstGeom prst="ellipse">
            <a:avLst/>
          </a:prstGeom>
          <a:blipFill>
            <a:blip r:embed="rId2"/>
            <a:stretch>
              <a:fillRect/>
            </a:stretch>
          </a:blipFill>
          <a:ln w="12700">
            <a:solidFill>
              <a:schemeClr val="tx1"/>
            </a:solidFill>
            <a:round/>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algn="ctr"/>
            <a:endParaRPr lang="zh-CN" altLang="en-US" sz="2400" b="1">
              <a:ea typeface="宋体" panose="02010600030101010101" pitchFamily="2" charset="-122"/>
            </a:endParaRPr>
          </a:p>
        </p:txBody>
      </p:sp>
      <p:sp>
        <p:nvSpPr>
          <p:cNvPr id="9" name="Oval 5"/>
          <p:cNvSpPr>
            <a:spLocks noChangeArrowheads="1"/>
          </p:cNvSpPr>
          <p:nvPr/>
        </p:nvSpPr>
        <p:spPr bwMode="blackWhite">
          <a:xfrm>
            <a:off x="2660154" y="1384301"/>
            <a:ext cx="5462018" cy="4688954"/>
          </a:xfrm>
          <a:prstGeom prst="ellipse">
            <a:avLst/>
          </a:prstGeom>
          <a:blipFill>
            <a:blip r:embed="rId3"/>
            <a:stretch>
              <a:fillRect/>
            </a:stretch>
          </a:blipFill>
          <a:ln w="12700">
            <a:solidFill>
              <a:schemeClr val="tx1"/>
            </a:solidFill>
            <a:round/>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algn="ctr"/>
            <a:endParaRPr lang="zh-CN" altLang="en-US" sz="2400" b="1">
              <a:ea typeface="宋体" panose="02010600030101010101" pitchFamily="2" charset="-122"/>
            </a:endParaRPr>
          </a:p>
        </p:txBody>
      </p:sp>
      <p:sp>
        <p:nvSpPr>
          <p:cNvPr id="12" name="Freeform 8"/>
          <p:cNvSpPr>
            <a:spLocks/>
          </p:cNvSpPr>
          <p:nvPr/>
        </p:nvSpPr>
        <p:spPr bwMode="blackGray">
          <a:xfrm>
            <a:off x="5969000" y="1901954"/>
            <a:ext cx="2153172" cy="3684620"/>
          </a:xfrm>
          <a:custGeom>
            <a:avLst/>
            <a:gdLst>
              <a:gd name="T0" fmla="*/ 197 w 389"/>
              <a:gd name="T1" fmla="*/ 0 h 1152"/>
              <a:gd name="T2" fmla="*/ 152 w 389"/>
              <a:gd name="T3" fmla="*/ 66 h 1152"/>
              <a:gd name="T4" fmla="*/ 114 w 389"/>
              <a:gd name="T5" fmla="*/ 127 h 1152"/>
              <a:gd name="T6" fmla="*/ 68 w 389"/>
              <a:gd name="T7" fmla="*/ 223 h 1152"/>
              <a:gd name="T8" fmla="*/ 47 w 389"/>
              <a:gd name="T9" fmla="*/ 285 h 1152"/>
              <a:gd name="T10" fmla="*/ 27 w 389"/>
              <a:gd name="T11" fmla="*/ 355 h 1152"/>
              <a:gd name="T12" fmla="*/ 8 w 389"/>
              <a:gd name="T13" fmla="*/ 459 h 1152"/>
              <a:gd name="T14" fmla="*/ 0 w 389"/>
              <a:gd name="T15" fmla="*/ 570 h 1152"/>
              <a:gd name="T16" fmla="*/ 6 w 389"/>
              <a:gd name="T17" fmla="*/ 688 h 1152"/>
              <a:gd name="T18" fmla="*/ 29 w 389"/>
              <a:gd name="T19" fmla="*/ 802 h 1152"/>
              <a:gd name="T20" fmla="*/ 51 w 389"/>
              <a:gd name="T21" fmla="*/ 873 h 1152"/>
              <a:gd name="T22" fmla="*/ 66 w 389"/>
              <a:gd name="T23" fmla="*/ 916 h 1152"/>
              <a:gd name="T24" fmla="*/ 90 w 389"/>
              <a:gd name="T25" fmla="*/ 973 h 1152"/>
              <a:gd name="T26" fmla="*/ 120 w 389"/>
              <a:gd name="T27" fmla="*/ 1032 h 1152"/>
              <a:gd name="T28" fmla="*/ 152 w 389"/>
              <a:gd name="T29" fmla="*/ 1089 h 1152"/>
              <a:gd name="T30" fmla="*/ 193 w 389"/>
              <a:gd name="T31" fmla="*/ 1152 h 1152"/>
              <a:gd name="T32" fmla="*/ 240 w 389"/>
              <a:gd name="T33" fmla="*/ 1089 h 1152"/>
              <a:gd name="T34" fmla="*/ 278 w 389"/>
              <a:gd name="T35" fmla="*/ 1024 h 1152"/>
              <a:gd name="T36" fmla="*/ 313 w 389"/>
              <a:gd name="T37" fmla="*/ 948 h 1152"/>
              <a:gd name="T38" fmla="*/ 348 w 389"/>
              <a:gd name="T39" fmla="*/ 856 h 1152"/>
              <a:gd name="T40" fmla="*/ 374 w 389"/>
              <a:gd name="T41" fmla="*/ 742 h 1152"/>
              <a:gd name="T42" fmla="*/ 383 w 389"/>
              <a:gd name="T43" fmla="*/ 673 h 1152"/>
              <a:gd name="T44" fmla="*/ 389 w 389"/>
              <a:gd name="T45" fmla="*/ 592 h 1152"/>
              <a:gd name="T46" fmla="*/ 385 w 389"/>
              <a:gd name="T47" fmla="*/ 484 h 1152"/>
              <a:gd name="T48" fmla="*/ 365 w 389"/>
              <a:gd name="T49" fmla="*/ 356 h 1152"/>
              <a:gd name="T50" fmla="*/ 326 w 389"/>
              <a:gd name="T51" fmla="*/ 231 h 1152"/>
              <a:gd name="T52" fmla="*/ 278 w 389"/>
              <a:gd name="T53" fmla="*/ 130 h 1152"/>
              <a:gd name="T54" fmla="*/ 197 w 389"/>
              <a:gd name="T55" fmla="*/ 0 h 11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89"/>
              <a:gd name="T85" fmla="*/ 0 h 1152"/>
              <a:gd name="T86" fmla="*/ 389 w 389"/>
              <a:gd name="T87" fmla="*/ 1152 h 11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89" h="1152">
                <a:moveTo>
                  <a:pt x="197" y="0"/>
                </a:moveTo>
                <a:lnTo>
                  <a:pt x="152" y="66"/>
                </a:lnTo>
                <a:lnTo>
                  <a:pt x="114" y="127"/>
                </a:lnTo>
                <a:lnTo>
                  <a:pt x="68" y="223"/>
                </a:lnTo>
                <a:lnTo>
                  <a:pt x="47" y="285"/>
                </a:lnTo>
                <a:lnTo>
                  <a:pt x="27" y="355"/>
                </a:lnTo>
                <a:lnTo>
                  <a:pt x="8" y="459"/>
                </a:lnTo>
                <a:lnTo>
                  <a:pt x="0" y="570"/>
                </a:lnTo>
                <a:lnTo>
                  <a:pt x="6" y="688"/>
                </a:lnTo>
                <a:lnTo>
                  <a:pt x="29" y="802"/>
                </a:lnTo>
                <a:lnTo>
                  <a:pt x="51" y="873"/>
                </a:lnTo>
                <a:lnTo>
                  <a:pt x="66" y="916"/>
                </a:lnTo>
                <a:lnTo>
                  <a:pt x="90" y="973"/>
                </a:lnTo>
                <a:lnTo>
                  <a:pt x="120" y="1032"/>
                </a:lnTo>
                <a:lnTo>
                  <a:pt x="152" y="1089"/>
                </a:lnTo>
                <a:lnTo>
                  <a:pt x="193" y="1152"/>
                </a:lnTo>
                <a:lnTo>
                  <a:pt x="240" y="1089"/>
                </a:lnTo>
                <a:lnTo>
                  <a:pt x="278" y="1024"/>
                </a:lnTo>
                <a:lnTo>
                  <a:pt x="313" y="948"/>
                </a:lnTo>
                <a:lnTo>
                  <a:pt x="348" y="856"/>
                </a:lnTo>
                <a:lnTo>
                  <a:pt x="374" y="742"/>
                </a:lnTo>
                <a:lnTo>
                  <a:pt x="383" y="673"/>
                </a:lnTo>
                <a:lnTo>
                  <a:pt x="389" y="592"/>
                </a:lnTo>
                <a:lnTo>
                  <a:pt x="385" y="484"/>
                </a:lnTo>
                <a:lnTo>
                  <a:pt x="365" y="356"/>
                </a:lnTo>
                <a:lnTo>
                  <a:pt x="326" y="231"/>
                </a:lnTo>
                <a:lnTo>
                  <a:pt x="278" y="130"/>
                </a:lnTo>
                <a:lnTo>
                  <a:pt x="197" y="0"/>
                </a:lnTo>
                <a:close/>
              </a:path>
            </a:pathLst>
          </a:custGeom>
          <a:blipFill>
            <a:blip r:embed="rId4"/>
            <a:stretch>
              <a:fillRect/>
            </a:stretch>
          </a:blipFill>
          <a:ln w="12700" cap="rnd" cmpd="sng">
            <a:solidFill>
              <a:schemeClr val="tx1"/>
            </a:solidFill>
            <a:prstDash val="solid"/>
            <a:round/>
            <a:headEnd type="none" w="med" len="med"/>
            <a:tailEnd type="none" w="med" len="med"/>
          </a:ln>
        </p:spPr>
        <p:txBody>
          <a:bodyPr/>
          <a:lstStyle/>
          <a:p>
            <a:endParaRPr lang="en-US" sz="2400" b="1"/>
          </a:p>
        </p:txBody>
      </p:sp>
      <p:sp>
        <p:nvSpPr>
          <p:cNvPr id="14" name="Rectangle 13"/>
          <p:cNvSpPr/>
          <p:nvPr/>
        </p:nvSpPr>
        <p:spPr>
          <a:xfrm>
            <a:off x="979748" y="5124909"/>
            <a:ext cx="1680406"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Có</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tài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sản</a:t>
            </a:r>
            <a:endParaRPr lang="en-US" sz="2400" b="1" dirty="0">
              <a:latin typeface="Arial" panose="020B0604020202020204" pitchFamily="34" charset="0"/>
              <a:cs typeface="Arial" panose="020B0604020202020204" pitchFamily="34" charset="0"/>
            </a:endParaRPr>
          </a:p>
        </p:txBody>
      </p:sp>
      <p:sp>
        <p:nvSpPr>
          <p:cNvPr id="15" name="Rectangle 14"/>
          <p:cNvSpPr/>
          <p:nvPr/>
        </p:nvSpPr>
        <p:spPr>
          <a:xfrm>
            <a:off x="9640256" y="3733198"/>
            <a:ext cx="1974338"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Tín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chấp</a:t>
            </a:r>
            <a:r>
              <a:rPr lang="en-US" sz="2400" b="1" dirty="0">
                <a:latin typeface="Arial" panose="020B0604020202020204" pitchFamily="34" charset="0"/>
                <a:cs typeface="Arial" panose="020B0604020202020204" pitchFamily="34" charset="0"/>
              </a:rPr>
              <a:t> </a:t>
            </a:r>
          </a:p>
        </p:txBody>
      </p:sp>
      <p:sp>
        <p:nvSpPr>
          <p:cNvPr id="16" name="Rectangle 15"/>
          <p:cNvSpPr/>
          <p:nvPr/>
        </p:nvSpPr>
        <p:spPr>
          <a:xfrm>
            <a:off x="6181407" y="970943"/>
            <a:ext cx="2608406" cy="461665"/>
          </a:xfrm>
          <a:prstGeom prst="rect">
            <a:avLst/>
          </a:prstGeom>
        </p:spPr>
        <p:txBody>
          <a:bodyPr wrap="none">
            <a:spAutoFit/>
          </a:bodyPr>
          <a:lstStyle/>
          <a:p>
            <a:r>
              <a:rPr lang="en-US" sz="2400" b="1" dirty="0" err="1">
                <a:latin typeface="Arial" panose="020B0604020202020204" pitchFamily="34" charset="0"/>
                <a:cs typeface="Arial" panose="020B0604020202020204" pitchFamily="34" charset="0"/>
              </a:rPr>
              <a:t>Tín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chấp</a:t>
            </a:r>
            <a:r>
              <a:rPr lang="en-US" sz="2400" b="1" dirty="0">
                <a:latin typeface="Arial" panose="020B0604020202020204" pitchFamily="34" charset="0"/>
                <a:cs typeface="Arial" panose="020B0604020202020204" pitchFamily="34" charset="0"/>
              </a:rPr>
              <a:t> 1 </a:t>
            </a:r>
            <a:r>
              <a:rPr lang="en-US" sz="2400" b="1" dirty="0" err="1">
                <a:latin typeface="Arial" panose="020B0604020202020204" pitchFamily="34" charset="0"/>
                <a:cs typeface="Arial" panose="020B0604020202020204" pitchFamily="34" charset="0"/>
              </a:rPr>
              <a:t>phần</a:t>
            </a:r>
            <a:r>
              <a:rPr lang="en-US" sz="24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07124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5419"/>
            <a:ext cx="9797144" cy="556439"/>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Sản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phẩm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Vay</a:t>
            </a:r>
            <a:endParaRPr lang="en-US" sz="2800" b="1" dirty="0">
              <a:solidFill>
                <a:schemeClr val="bg1"/>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2"/>
          <a:stretch>
            <a:fillRect/>
          </a:stretch>
        </p:blipFill>
        <p:spPr>
          <a:xfrm>
            <a:off x="2133601" y="910937"/>
            <a:ext cx="6879770" cy="5039919"/>
          </a:xfrm>
          <a:prstGeom prst="rect">
            <a:avLst/>
          </a:prstGeom>
        </p:spPr>
      </p:pic>
      <p:sp>
        <p:nvSpPr>
          <p:cNvPr id="5" name="Arc 2"/>
          <p:cNvSpPr>
            <a:spLocks/>
          </p:cNvSpPr>
          <p:nvPr/>
        </p:nvSpPr>
        <p:spPr bwMode="auto">
          <a:xfrm>
            <a:off x="3738255" y="2209162"/>
            <a:ext cx="3837772" cy="3117051"/>
          </a:xfrm>
          <a:custGeom>
            <a:avLst/>
            <a:gdLst>
              <a:gd name="T0" fmla="*/ 2750048 w 43200"/>
              <a:gd name="T1" fmla="*/ 18113 h 37133"/>
              <a:gd name="T2" fmla="*/ 491674 w 43200"/>
              <a:gd name="T3" fmla="*/ 0 h 37133"/>
              <a:gd name="T4" fmla="*/ 1611313 w 43200"/>
              <a:gd name="T5" fmla="*/ 1120938 h 37133"/>
              <a:gd name="T6" fmla="*/ 0 60000 65536"/>
              <a:gd name="T7" fmla="*/ 0 60000 65536"/>
              <a:gd name="T8" fmla="*/ 0 60000 65536"/>
              <a:gd name="T9" fmla="*/ 0 w 43200"/>
              <a:gd name="T10" fmla="*/ 0 h 37133"/>
              <a:gd name="T11" fmla="*/ 43200 w 43200"/>
              <a:gd name="T12" fmla="*/ 37133 h 37133"/>
            </a:gdLst>
            <a:ahLst/>
            <a:cxnLst>
              <a:cxn ang="T6">
                <a:pos x="T0" y="T1"/>
              </a:cxn>
              <a:cxn ang="T7">
                <a:pos x="T2" y="T3"/>
              </a:cxn>
              <a:cxn ang="T8">
                <a:pos x="T4" y="T5"/>
              </a:cxn>
            </a:cxnLst>
            <a:rect l="T9" t="T10" r="T11" b="T12"/>
            <a:pathLst>
              <a:path w="43200" h="37133" fill="none" extrusionOk="0">
                <a:moveTo>
                  <a:pt x="36865" y="250"/>
                </a:moveTo>
                <a:cubicBezTo>
                  <a:pt x="40920" y="4302"/>
                  <a:pt x="43200" y="9800"/>
                  <a:pt x="43200" y="15533"/>
                </a:cubicBezTo>
                <a:cubicBezTo>
                  <a:pt x="43200" y="27462"/>
                  <a:pt x="33529" y="37133"/>
                  <a:pt x="21600" y="37133"/>
                </a:cubicBezTo>
                <a:cubicBezTo>
                  <a:pt x="9670" y="37133"/>
                  <a:pt x="0" y="27462"/>
                  <a:pt x="0" y="15533"/>
                </a:cubicBezTo>
                <a:cubicBezTo>
                  <a:pt x="-1" y="9675"/>
                  <a:pt x="2378" y="4069"/>
                  <a:pt x="6590" y="-1"/>
                </a:cubicBezTo>
              </a:path>
              <a:path w="43200" h="37133" stroke="0" extrusionOk="0">
                <a:moveTo>
                  <a:pt x="36865" y="250"/>
                </a:moveTo>
                <a:cubicBezTo>
                  <a:pt x="40920" y="4302"/>
                  <a:pt x="43200" y="9800"/>
                  <a:pt x="43200" y="15533"/>
                </a:cubicBezTo>
                <a:cubicBezTo>
                  <a:pt x="43200" y="27462"/>
                  <a:pt x="33529" y="37133"/>
                  <a:pt x="21600" y="37133"/>
                </a:cubicBezTo>
                <a:cubicBezTo>
                  <a:pt x="9670" y="37133"/>
                  <a:pt x="0" y="27462"/>
                  <a:pt x="0" y="15533"/>
                </a:cubicBezTo>
                <a:cubicBezTo>
                  <a:pt x="-1" y="9675"/>
                  <a:pt x="2378" y="4069"/>
                  <a:pt x="6590" y="-1"/>
                </a:cubicBezTo>
                <a:lnTo>
                  <a:pt x="21600" y="15533"/>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0" tIns="0" rIns="0" bIns="0"/>
          <a:lstStyle/>
          <a:p>
            <a:endParaRPr lang="en-US" b="1"/>
          </a:p>
        </p:txBody>
      </p:sp>
      <p:sp>
        <p:nvSpPr>
          <p:cNvPr id="6" name="Freeform 3"/>
          <p:cNvSpPr>
            <a:spLocks/>
          </p:cNvSpPr>
          <p:nvPr/>
        </p:nvSpPr>
        <p:spPr bwMode="auto">
          <a:xfrm>
            <a:off x="5602316" y="5263429"/>
            <a:ext cx="145571" cy="276999"/>
          </a:xfrm>
          <a:custGeom>
            <a:avLst/>
            <a:gdLst>
              <a:gd name="T0" fmla="*/ 76 w 77"/>
              <a:gd name="T1" fmla="*/ 34 h 74"/>
              <a:gd name="T2" fmla="*/ 0 w 77"/>
              <a:gd name="T3" fmla="*/ 0 h 74"/>
              <a:gd name="T4" fmla="*/ 0 w 77"/>
              <a:gd name="T5" fmla="*/ 73 h 74"/>
              <a:gd name="T6" fmla="*/ 76 w 77"/>
              <a:gd name="T7" fmla="*/ 34 h 74"/>
              <a:gd name="T8" fmla="*/ 0 60000 65536"/>
              <a:gd name="T9" fmla="*/ 0 60000 65536"/>
              <a:gd name="T10" fmla="*/ 0 60000 65536"/>
              <a:gd name="T11" fmla="*/ 0 60000 65536"/>
              <a:gd name="T12" fmla="*/ 0 w 77"/>
              <a:gd name="T13" fmla="*/ 0 h 74"/>
              <a:gd name="T14" fmla="*/ 77 w 77"/>
              <a:gd name="T15" fmla="*/ 74 h 74"/>
            </a:gdLst>
            <a:ahLst/>
            <a:cxnLst>
              <a:cxn ang="T8">
                <a:pos x="T0" y="T1"/>
              </a:cxn>
              <a:cxn ang="T9">
                <a:pos x="T2" y="T3"/>
              </a:cxn>
              <a:cxn ang="T10">
                <a:pos x="T4" y="T5"/>
              </a:cxn>
              <a:cxn ang="T11">
                <a:pos x="T6" y="T7"/>
              </a:cxn>
            </a:cxnLst>
            <a:rect l="T12" t="T13" r="T14" b="T15"/>
            <a:pathLst>
              <a:path w="77" h="74">
                <a:moveTo>
                  <a:pt x="76" y="34"/>
                </a:moveTo>
                <a:lnTo>
                  <a:pt x="0" y="0"/>
                </a:lnTo>
                <a:lnTo>
                  <a:pt x="0" y="73"/>
                </a:lnTo>
                <a:lnTo>
                  <a:pt x="76" y="34"/>
                </a:lnTo>
              </a:path>
            </a:pathLst>
          </a:custGeom>
          <a:solidFill>
            <a:schemeClr val="tx1"/>
          </a:solidFill>
          <a:ln w="12700" cap="rnd" cmpd="sng">
            <a:solidFill>
              <a:srgbClr val="000000"/>
            </a:solidFill>
            <a:prstDash val="solid"/>
            <a:round/>
            <a:headEnd/>
            <a:tailEnd/>
          </a:ln>
        </p:spPr>
        <p:txBody>
          <a:bodyPr lIns="0" tIns="0" rIns="0" bIns="0">
            <a:spAutoFit/>
          </a:bodyPr>
          <a:lstStyle/>
          <a:p>
            <a:endParaRPr lang="en-US" b="1"/>
          </a:p>
        </p:txBody>
      </p:sp>
      <p:sp>
        <p:nvSpPr>
          <p:cNvPr id="14" name="Rectangle 11"/>
          <p:cNvSpPr>
            <a:spLocks noChangeArrowheads="1"/>
          </p:cNvSpPr>
          <p:nvPr/>
        </p:nvSpPr>
        <p:spPr bwMode="auto">
          <a:xfrm>
            <a:off x="4454766" y="2244248"/>
            <a:ext cx="1474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4863" eaLnBrk="0" hangingPunct="0">
              <a:defRPr sz="1600">
                <a:solidFill>
                  <a:schemeClr val="tx1"/>
                </a:solidFill>
                <a:latin typeface="Arial" panose="020B0604020202020204" pitchFamily="34" charset="0"/>
                <a:ea typeface="-윤고딕130" pitchFamily="18" charset="-127"/>
              </a:defRPr>
            </a:lvl1pPr>
            <a:lvl2pPr marL="742950" indent="-285750" defTabSz="804863" eaLnBrk="0" hangingPunct="0">
              <a:defRPr sz="1600">
                <a:solidFill>
                  <a:schemeClr val="tx1"/>
                </a:solidFill>
                <a:latin typeface="Arial" panose="020B0604020202020204" pitchFamily="34" charset="0"/>
                <a:ea typeface="-윤고딕130" pitchFamily="18" charset="-127"/>
              </a:defRPr>
            </a:lvl2pPr>
            <a:lvl3pPr marL="1143000" indent="-228600" defTabSz="804863" eaLnBrk="0" hangingPunct="0">
              <a:defRPr sz="1600">
                <a:solidFill>
                  <a:schemeClr val="tx1"/>
                </a:solidFill>
                <a:latin typeface="Arial" panose="020B0604020202020204" pitchFamily="34" charset="0"/>
                <a:ea typeface="-윤고딕130" pitchFamily="18" charset="-127"/>
              </a:defRPr>
            </a:lvl3pPr>
            <a:lvl4pPr marL="1600200" indent="-228600" defTabSz="804863" eaLnBrk="0" hangingPunct="0">
              <a:defRPr sz="1600">
                <a:solidFill>
                  <a:schemeClr val="tx1"/>
                </a:solidFill>
                <a:latin typeface="Arial" panose="020B0604020202020204" pitchFamily="34" charset="0"/>
                <a:ea typeface="-윤고딕130" pitchFamily="18" charset="-127"/>
              </a:defRPr>
            </a:lvl4pPr>
            <a:lvl5pPr marL="2057400" indent="-228600" defTabSz="804863" eaLnBrk="0" hangingPunct="0">
              <a:defRPr sz="1600">
                <a:solidFill>
                  <a:schemeClr val="tx1"/>
                </a:solidFill>
                <a:latin typeface="Arial" panose="020B0604020202020204" pitchFamily="34" charset="0"/>
                <a:ea typeface="-윤고딕130" pitchFamily="18" charset="-127"/>
              </a:defRPr>
            </a:lvl5pPr>
            <a:lvl6pPr marL="25146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r>
              <a:rPr lang="zh-CN" altLang="en-US" b="1">
                <a:solidFill>
                  <a:schemeClr val="tx2"/>
                </a:solidFill>
                <a:ea typeface="宋体" panose="02010600030101010101" pitchFamily="2" charset="-122"/>
              </a:rPr>
              <a:t>1 </a:t>
            </a:r>
          </a:p>
        </p:txBody>
      </p:sp>
      <p:sp>
        <p:nvSpPr>
          <p:cNvPr id="15" name="Rectangle 12"/>
          <p:cNvSpPr>
            <a:spLocks noChangeArrowheads="1"/>
          </p:cNvSpPr>
          <p:nvPr/>
        </p:nvSpPr>
        <p:spPr bwMode="auto">
          <a:xfrm>
            <a:off x="3887608" y="3093681"/>
            <a:ext cx="1455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4863" eaLnBrk="0" hangingPunct="0">
              <a:defRPr sz="1600">
                <a:solidFill>
                  <a:schemeClr val="tx1"/>
                </a:solidFill>
                <a:latin typeface="Arial" panose="020B0604020202020204" pitchFamily="34" charset="0"/>
                <a:ea typeface="-윤고딕130" pitchFamily="18" charset="-127"/>
              </a:defRPr>
            </a:lvl1pPr>
            <a:lvl2pPr marL="742950" indent="-285750" defTabSz="804863" eaLnBrk="0" hangingPunct="0">
              <a:defRPr sz="1600">
                <a:solidFill>
                  <a:schemeClr val="tx1"/>
                </a:solidFill>
                <a:latin typeface="Arial" panose="020B0604020202020204" pitchFamily="34" charset="0"/>
                <a:ea typeface="-윤고딕130" pitchFamily="18" charset="-127"/>
              </a:defRPr>
            </a:lvl2pPr>
            <a:lvl3pPr marL="1143000" indent="-228600" defTabSz="804863" eaLnBrk="0" hangingPunct="0">
              <a:defRPr sz="1600">
                <a:solidFill>
                  <a:schemeClr val="tx1"/>
                </a:solidFill>
                <a:latin typeface="Arial" panose="020B0604020202020204" pitchFamily="34" charset="0"/>
                <a:ea typeface="-윤고딕130" pitchFamily="18" charset="-127"/>
              </a:defRPr>
            </a:lvl3pPr>
            <a:lvl4pPr marL="1600200" indent="-228600" defTabSz="804863" eaLnBrk="0" hangingPunct="0">
              <a:defRPr sz="1600">
                <a:solidFill>
                  <a:schemeClr val="tx1"/>
                </a:solidFill>
                <a:latin typeface="Arial" panose="020B0604020202020204" pitchFamily="34" charset="0"/>
                <a:ea typeface="-윤고딕130" pitchFamily="18" charset="-127"/>
              </a:defRPr>
            </a:lvl4pPr>
            <a:lvl5pPr marL="2057400" indent="-228600" defTabSz="804863" eaLnBrk="0" hangingPunct="0">
              <a:defRPr sz="1600">
                <a:solidFill>
                  <a:schemeClr val="tx1"/>
                </a:solidFill>
                <a:latin typeface="Arial" panose="020B0604020202020204" pitchFamily="34" charset="0"/>
                <a:ea typeface="-윤고딕130" pitchFamily="18" charset="-127"/>
              </a:defRPr>
            </a:lvl5pPr>
            <a:lvl6pPr marL="25146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r>
              <a:rPr lang="zh-CN" altLang="en-US" b="1">
                <a:solidFill>
                  <a:schemeClr val="tx2"/>
                </a:solidFill>
                <a:ea typeface="宋体" panose="02010600030101010101" pitchFamily="2" charset="-122"/>
              </a:rPr>
              <a:t>2 </a:t>
            </a:r>
          </a:p>
        </p:txBody>
      </p:sp>
      <p:sp>
        <p:nvSpPr>
          <p:cNvPr id="16" name="Rectangle 13"/>
          <p:cNvSpPr>
            <a:spLocks noChangeArrowheads="1"/>
          </p:cNvSpPr>
          <p:nvPr/>
        </p:nvSpPr>
        <p:spPr bwMode="auto">
          <a:xfrm>
            <a:off x="4305414" y="4454620"/>
            <a:ext cx="1455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4863" eaLnBrk="0" hangingPunct="0">
              <a:defRPr sz="1600">
                <a:solidFill>
                  <a:schemeClr val="tx1"/>
                </a:solidFill>
                <a:latin typeface="Arial" panose="020B0604020202020204" pitchFamily="34" charset="0"/>
                <a:ea typeface="-윤고딕130" pitchFamily="18" charset="-127"/>
              </a:defRPr>
            </a:lvl1pPr>
            <a:lvl2pPr marL="742950" indent="-285750" defTabSz="804863" eaLnBrk="0" hangingPunct="0">
              <a:defRPr sz="1600">
                <a:solidFill>
                  <a:schemeClr val="tx1"/>
                </a:solidFill>
                <a:latin typeface="Arial" panose="020B0604020202020204" pitchFamily="34" charset="0"/>
                <a:ea typeface="-윤고딕130" pitchFamily="18" charset="-127"/>
              </a:defRPr>
            </a:lvl2pPr>
            <a:lvl3pPr marL="1143000" indent="-228600" defTabSz="804863" eaLnBrk="0" hangingPunct="0">
              <a:defRPr sz="1600">
                <a:solidFill>
                  <a:schemeClr val="tx1"/>
                </a:solidFill>
                <a:latin typeface="Arial" panose="020B0604020202020204" pitchFamily="34" charset="0"/>
                <a:ea typeface="-윤고딕130" pitchFamily="18" charset="-127"/>
              </a:defRPr>
            </a:lvl3pPr>
            <a:lvl4pPr marL="1600200" indent="-228600" defTabSz="804863" eaLnBrk="0" hangingPunct="0">
              <a:defRPr sz="1600">
                <a:solidFill>
                  <a:schemeClr val="tx1"/>
                </a:solidFill>
                <a:latin typeface="Arial" panose="020B0604020202020204" pitchFamily="34" charset="0"/>
                <a:ea typeface="-윤고딕130" pitchFamily="18" charset="-127"/>
              </a:defRPr>
            </a:lvl4pPr>
            <a:lvl5pPr marL="2057400" indent="-228600" defTabSz="804863" eaLnBrk="0" hangingPunct="0">
              <a:defRPr sz="1600">
                <a:solidFill>
                  <a:schemeClr val="tx1"/>
                </a:solidFill>
                <a:latin typeface="Arial" panose="020B0604020202020204" pitchFamily="34" charset="0"/>
                <a:ea typeface="-윤고딕130" pitchFamily="18" charset="-127"/>
              </a:defRPr>
            </a:lvl5pPr>
            <a:lvl6pPr marL="25146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r>
              <a:rPr lang="zh-CN" altLang="en-US" b="1">
                <a:solidFill>
                  <a:schemeClr val="tx2"/>
                </a:solidFill>
                <a:ea typeface="宋体" panose="02010600030101010101" pitchFamily="2" charset="-122"/>
              </a:rPr>
              <a:t>4 </a:t>
            </a:r>
          </a:p>
        </p:txBody>
      </p:sp>
      <p:sp>
        <p:nvSpPr>
          <p:cNvPr id="17" name="Rectangle 14"/>
          <p:cNvSpPr>
            <a:spLocks noChangeArrowheads="1"/>
          </p:cNvSpPr>
          <p:nvPr/>
        </p:nvSpPr>
        <p:spPr bwMode="auto">
          <a:xfrm>
            <a:off x="5606097" y="4977207"/>
            <a:ext cx="149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4863" eaLnBrk="0" hangingPunct="0">
              <a:defRPr sz="1600">
                <a:solidFill>
                  <a:schemeClr val="tx1"/>
                </a:solidFill>
                <a:latin typeface="Arial" panose="020B0604020202020204" pitchFamily="34" charset="0"/>
                <a:ea typeface="-윤고딕130" pitchFamily="18" charset="-127"/>
              </a:defRPr>
            </a:lvl1pPr>
            <a:lvl2pPr marL="742950" indent="-285750" defTabSz="804863" eaLnBrk="0" hangingPunct="0">
              <a:defRPr sz="1600">
                <a:solidFill>
                  <a:schemeClr val="tx1"/>
                </a:solidFill>
                <a:latin typeface="Arial" panose="020B0604020202020204" pitchFamily="34" charset="0"/>
                <a:ea typeface="-윤고딕130" pitchFamily="18" charset="-127"/>
              </a:defRPr>
            </a:lvl2pPr>
            <a:lvl3pPr marL="1143000" indent="-228600" defTabSz="804863" eaLnBrk="0" hangingPunct="0">
              <a:defRPr sz="1600">
                <a:solidFill>
                  <a:schemeClr val="tx1"/>
                </a:solidFill>
                <a:latin typeface="Arial" panose="020B0604020202020204" pitchFamily="34" charset="0"/>
                <a:ea typeface="-윤고딕130" pitchFamily="18" charset="-127"/>
              </a:defRPr>
            </a:lvl3pPr>
            <a:lvl4pPr marL="1600200" indent="-228600" defTabSz="804863" eaLnBrk="0" hangingPunct="0">
              <a:defRPr sz="1600">
                <a:solidFill>
                  <a:schemeClr val="tx1"/>
                </a:solidFill>
                <a:latin typeface="Arial" panose="020B0604020202020204" pitchFamily="34" charset="0"/>
                <a:ea typeface="-윤고딕130" pitchFamily="18" charset="-127"/>
              </a:defRPr>
            </a:lvl4pPr>
            <a:lvl5pPr marL="2057400" indent="-228600" defTabSz="804863" eaLnBrk="0" hangingPunct="0">
              <a:defRPr sz="1600">
                <a:solidFill>
                  <a:schemeClr val="tx1"/>
                </a:solidFill>
                <a:latin typeface="Arial" panose="020B0604020202020204" pitchFamily="34" charset="0"/>
                <a:ea typeface="-윤고딕130" pitchFamily="18" charset="-127"/>
              </a:defRPr>
            </a:lvl5pPr>
            <a:lvl6pPr marL="25146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r>
              <a:rPr lang="zh-CN" altLang="en-US" b="1">
                <a:solidFill>
                  <a:schemeClr val="tx2"/>
                </a:solidFill>
                <a:ea typeface="宋体" panose="02010600030101010101" pitchFamily="2" charset="-122"/>
              </a:rPr>
              <a:t>5 </a:t>
            </a:r>
          </a:p>
        </p:txBody>
      </p:sp>
      <p:sp>
        <p:nvSpPr>
          <p:cNvPr id="18" name="Rectangle 15"/>
          <p:cNvSpPr>
            <a:spLocks noChangeArrowheads="1"/>
          </p:cNvSpPr>
          <p:nvPr/>
        </p:nvSpPr>
        <p:spPr bwMode="auto">
          <a:xfrm>
            <a:off x="6867080" y="4471240"/>
            <a:ext cx="1474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4863" eaLnBrk="0" hangingPunct="0">
              <a:defRPr sz="1600">
                <a:solidFill>
                  <a:schemeClr val="tx1"/>
                </a:solidFill>
                <a:latin typeface="Arial" panose="020B0604020202020204" pitchFamily="34" charset="0"/>
                <a:ea typeface="-윤고딕130" pitchFamily="18" charset="-127"/>
              </a:defRPr>
            </a:lvl1pPr>
            <a:lvl2pPr marL="742950" indent="-285750" defTabSz="804863" eaLnBrk="0" hangingPunct="0">
              <a:defRPr sz="1600">
                <a:solidFill>
                  <a:schemeClr val="tx1"/>
                </a:solidFill>
                <a:latin typeface="Arial" panose="020B0604020202020204" pitchFamily="34" charset="0"/>
                <a:ea typeface="-윤고딕130" pitchFamily="18" charset="-127"/>
              </a:defRPr>
            </a:lvl2pPr>
            <a:lvl3pPr marL="1143000" indent="-228600" defTabSz="804863" eaLnBrk="0" hangingPunct="0">
              <a:defRPr sz="1600">
                <a:solidFill>
                  <a:schemeClr val="tx1"/>
                </a:solidFill>
                <a:latin typeface="Arial" panose="020B0604020202020204" pitchFamily="34" charset="0"/>
                <a:ea typeface="-윤고딕130" pitchFamily="18" charset="-127"/>
              </a:defRPr>
            </a:lvl3pPr>
            <a:lvl4pPr marL="1600200" indent="-228600" defTabSz="804863" eaLnBrk="0" hangingPunct="0">
              <a:defRPr sz="1600">
                <a:solidFill>
                  <a:schemeClr val="tx1"/>
                </a:solidFill>
                <a:latin typeface="Arial" panose="020B0604020202020204" pitchFamily="34" charset="0"/>
                <a:ea typeface="-윤고딕130" pitchFamily="18" charset="-127"/>
              </a:defRPr>
            </a:lvl4pPr>
            <a:lvl5pPr marL="2057400" indent="-228600" defTabSz="804863" eaLnBrk="0" hangingPunct="0">
              <a:defRPr sz="1600">
                <a:solidFill>
                  <a:schemeClr val="tx1"/>
                </a:solidFill>
                <a:latin typeface="Arial" panose="020B0604020202020204" pitchFamily="34" charset="0"/>
                <a:ea typeface="-윤고딕130" pitchFamily="18" charset="-127"/>
              </a:defRPr>
            </a:lvl5pPr>
            <a:lvl6pPr marL="25146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r>
              <a:rPr lang="zh-CN" altLang="en-US" b="1">
                <a:solidFill>
                  <a:schemeClr val="tx2"/>
                </a:solidFill>
                <a:ea typeface="宋体" panose="02010600030101010101" pitchFamily="2" charset="-122"/>
              </a:rPr>
              <a:t>6 </a:t>
            </a:r>
          </a:p>
        </p:txBody>
      </p:sp>
      <p:sp>
        <p:nvSpPr>
          <p:cNvPr id="19" name="Rectangle 16"/>
          <p:cNvSpPr>
            <a:spLocks noChangeArrowheads="1"/>
          </p:cNvSpPr>
          <p:nvPr/>
        </p:nvSpPr>
        <p:spPr bwMode="auto">
          <a:xfrm>
            <a:off x="7318916" y="3320812"/>
            <a:ext cx="1436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4863" eaLnBrk="0" hangingPunct="0">
              <a:defRPr sz="1600">
                <a:solidFill>
                  <a:schemeClr val="tx1"/>
                </a:solidFill>
                <a:latin typeface="Arial" panose="020B0604020202020204" pitchFamily="34" charset="0"/>
                <a:ea typeface="-윤고딕130" pitchFamily="18" charset="-127"/>
              </a:defRPr>
            </a:lvl1pPr>
            <a:lvl2pPr marL="742950" indent="-285750" defTabSz="804863" eaLnBrk="0" hangingPunct="0">
              <a:defRPr sz="1600">
                <a:solidFill>
                  <a:schemeClr val="tx1"/>
                </a:solidFill>
                <a:latin typeface="Arial" panose="020B0604020202020204" pitchFamily="34" charset="0"/>
                <a:ea typeface="-윤고딕130" pitchFamily="18" charset="-127"/>
              </a:defRPr>
            </a:lvl2pPr>
            <a:lvl3pPr marL="1143000" indent="-228600" defTabSz="804863" eaLnBrk="0" hangingPunct="0">
              <a:defRPr sz="1600">
                <a:solidFill>
                  <a:schemeClr val="tx1"/>
                </a:solidFill>
                <a:latin typeface="Arial" panose="020B0604020202020204" pitchFamily="34" charset="0"/>
                <a:ea typeface="-윤고딕130" pitchFamily="18" charset="-127"/>
              </a:defRPr>
            </a:lvl3pPr>
            <a:lvl4pPr marL="1600200" indent="-228600" defTabSz="804863" eaLnBrk="0" hangingPunct="0">
              <a:defRPr sz="1600">
                <a:solidFill>
                  <a:schemeClr val="tx1"/>
                </a:solidFill>
                <a:latin typeface="Arial" panose="020B0604020202020204" pitchFamily="34" charset="0"/>
                <a:ea typeface="-윤고딕130" pitchFamily="18" charset="-127"/>
              </a:defRPr>
            </a:lvl4pPr>
            <a:lvl5pPr marL="2057400" indent="-228600" defTabSz="804863" eaLnBrk="0" hangingPunct="0">
              <a:defRPr sz="1600">
                <a:solidFill>
                  <a:schemeClr val="tx1"/>
                </a:solidFill>
                <a:latin typeface="Arial" panose="020B0604020202020204" pitchFamily="34" charset="0"/>
                <a:ea typeface="-윤고딕130" pitchFamily="18" charset="-127"/>
              </a:defRPr>
            </a:lvl5pPr>
            <a:lvl6pPr marL="25146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r>
              <a:rPr lang="zh-CN" altLang="en-US" b="1">
                <a:solidFill>
                  <a:schemeClr val="tx2"/>
                </a:solidFill>
                <a:ea typeface="宋体" panose="02010600030101010101" pitchFamily="2" charset="-122"/>
              </a:rPr>
              <a:t>7 </a:t>
            </a:r>
          </a:p>
        </p:txBody>
      </p:sp>
      <p:sp>
        <p:nvSpPr>
          <p:cNvPr id="20" name="Rectangle 17"/>
          <p:cNvSpPr>
            <a:spLocks noChangeArrowheads="1"/>
          </p:cNvSpPr>
          <p:nvPr/>
        </p:nvSpPr>
        <p:spPr bwMode="auto">
          <a:xfrm>
            <a:off x="6838722" y="2314418"/>
            <a:ext cx="1455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4863" eaLnBrk="0" hangingPunct="0">
              <a:defRPr sz="1600">
                <a:solidFill>
                  <a:schemeClr val="tx1"/>
                </a:solidFill>
                <a:latin typeface="Arial" panose="020B0604020202020204" pitchFamily="34" charset="0"/>
                <a:ea typeface="-윤고딕130" pitchFamily="18" charset="-127"/>
              </a:defRPr>
            </a:lvl1pPr>
            <a:lvl2pPr marL="742950" indent="-285750" defTabSz="804863" eaLnBrk="0" hangingPunct="0">
              <a:defRPr sz="1600">
                <a:solidFill>
                  <a:schemeClr val="tx1"/>
                </a:solidFill>
                <a:latin typeface="Arial" panose="020B0604020202020204" pitchFamily="34" charset="0"/>
                <a:ea typeface="-윤고딕130" pitchFamily="18" charset="-127"/>
              </a:defRPr>
            </a:lvl2pPr>
            <a:lvl3pPr marL="1143000" indent="-228600" defTabSz="804863" eaLnBrk="0" hangingPunct="0">
              <a:defRPr sz="1600">
                <a:solidFill>
                  <a:schemeClr val="tx1"/>
                </a:solidFill>
                <a:latin typeface="Arial" panose="020B0604020202020204" pitchFamily="34" charset="0"/>
                <a:ea typeface="-윤고딕130" pitchFamily="18" charset="-127"/>
              </a:defRPr>
            </a:lvl3pPr>
            <a:lvl4pPr marL="1600200" indent="-228600" defTabSz="804863" eaLnBrk="0" hangingPunct="0">
              <a:defRPr sz="1600">
                <a:solidFill>
                  <a:schemeClr val="tx1"/>
                </a:solidFill>
                <a:latin typeface="Arial" panose="020B0604020202020204" pitchFamily="34" charset="0"/>
                <a:ea typeface="-윤고딕130" pitchFamily="18" charset="-127"/>
              </a:defRPr>
            </a:lvl4pPr>
            <a:lvl5pPr marL="2057400" indent="-228600" defTabSz="804863" eaLnBrk="0" hangingPunct="0">
              <a:defRPr sz="1600">
                <a:solidFill>
                  <a:schemeClr val="tx1"/>
                </a:solidFill>
                <a:latin typeface="Arial" panose="020B0604020202020204" pitchFamily="34" charset="0"/>
                <a:ea typeface="-윤고딕130" pitchFamily="18" charset="-127"/>
              </a:defRPr>
            </a:lvl5pPr>
            <a:lvl6pPr marL="25146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r>
              <a:rPr lang="zh-CN" altLang="en-US" b="1">
                <a:solidFill>
                  <a:schemeClr val="tx2"/>
                </a:solidFill>
                <a:ea typeface="宋体" panose="02010600030101010101" pitchFamily="2" charset="-122"/>
              </a:rPr>
              <a:t>8 </a:t>
            </a:r>
          </a:p>
        </p:txBody>
      </p:sp>
      <p:sp>
        <p:nvSpPr>
          <p:cNvPr id="21" name="Rectangle 18"/>
          <p:cNvSpPr>
            <a:spLocks noChangeArrowheads="1"/>
          </p:cNvSpPr>
          <p:nvPr/>
        </p:nvSpPr>
        <p:spPr bwMode="auto">
          <a:xfrm>
            <a:off x="3887608" y="3337432"/>
            <a:ext cx="1455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04863" eaLnBrk="0" hangingPunct="0">
              <a:defRPr sz="1600">
                <a:solidFill>
                  <a:schemeClr val="tx1"/>
                </a:solidFill>
                <a:latin typeface="Arial" panose="020B0604020202020204" pitchFamily="34" charset="0"/>
                <a:ea typeface="-윤고딕130" pitchFamily="18" charset="-127"/>
              </a:defRPr>
            </a:lvl1pPr>
            <a:lvl2pPr marL="742950" indent="-285750" defTabSz="804863" eaLnBrk="0" hangingPunct="0">
              <a:defRPr sz="1600">
                <a:solidFill>
                  <a:schemeClr val="tx1"/>
                </a:solidFill>
                <a:latin typeface="Arial" panose="020B0604020202020204" pitchFamily="34" charset="0"/>
                <a:ea typeface="-윤고딕130" pitchFamily="18" charset="-127"/>
              </a:defRPr>
            </a:lvl2pPr>
            <a:lvl3pPr marL="1143000" indent="-228600" defTabSz="804863" eaLnBrk="0" hangingPunct="0">
              <a:defRPr sz="1600">
                <a:solidFill>
                  <a:schemeClr val="tx1"/>
                </a:solidFill>
                <a:latin typeface="Arial" panose="020B0604020202020204" pitchFamily="34" charset="0"/>
                <a:ea typeface="-윤고딕130" pitchFamily="18" charset="-127"/>
              </a:defRPr>
            </a:lvl3pPr>
            <a:lvl4pPr marL="1600200" indent="-228600" defTabSz="804863" eaLnBrk="0" hangingPunct="0">
              <a:defRPr sz="1600">
                <a:solidFill>
                  <a:schemeClr val="tx1"/>
                </a:solidFill>
                <a:latin typeface="Arial" panose="020B0604020202020204" pitchFamily="34" charset="0"/>
                <a:ea typeface="-윤고딕130" pitchFamily="18" charset="-127"/>
              </a:defRPr>
            </a:lvl4pPr>
            <a:lvl5pPr marL="2057400" indent="-228600" defTabSz="804863" eaLnBrk="0" hangingPunct="0">
              <a:defRPr sz="1600">
                <a:solidFill>
                  <a:schemeClr val="tx1"/>
                </a:solidFill>
                <a:latin typeface="Arial" panose="020B0604020202020204" pitchFamily="34" charset="0"/>
                <a:ea typeface="-윤고딕130" pitchFamily="18" charset="-127"/>
              </a:defRPr>
            </a:lvl5pPr>
            <a:lvl6pPr marL="25146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04863"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r>
              <a:rPr lang="zh-CN" altLang="en-US" b="1">
                <a:solidFill>
                  <a:schemeClr val="tx2"/>
                </a:solidFill>
                <a:ea typeface="宋体" panose="02010600030101010101" pitchFamily="2" charset="-122"/>
              </a:rPr>
              <a:t>3 </a:t>
            </a:r>
          </a:p>
        </p:txBody>
      </p:sp>
      <p:sp>
        <p:nvSpPr>
          <p:cNvPr id="22" name="Freeform 19"/>
          <p:cNvSpPr>
            <a:spLocks/>
          </p:cNvSpPr>
          <p:nvPr/>
        </p:nvSpPr>
        <p:spPr bwMode="auto">
          <a:xfrm>
            <a:off x="7050461" y="4606041"/>
            <a:ext cx="138009" cy="276999"/>
          </a:xfrm>
          <a:custGeom>
            <a:avLst/>
            <a:gdLst>
              <a:gd name="T0" fmla="*/ 73 w 74"/>
              <a:gd name="T1" fmla="*/ 0 h 84"/>
              <a:gd name="T2" fmla="*/ 0 w 74"/>
              <a:gd name="T3" fmla="*/ 39 h 84"/>
              <a:gd name="T4" fmla="*/ 59 w 74"/>
              <a:gd name="T5" fmla="*/ 83 h 84"/>
              <a:gd name="T6" fmla="*/ 73 w 74"/>
              <a:gd name="T7" fmla="*/ 0 h 84"/>
              <a:gd name="T8" fmla="*/ 0 60000 65536"/>
              <a:gd name="T9" fmla="*/ 0 60000 65536"/>
              <a:gd name="T10" fmla="*/ 0 60000 65536"/>
              <a:gd name="T11" fmla="*/ 0 60000 65536"/>
              <a:gd name="T12" fmla="*/ 0 w 74"/>
              <a:gd name="T13" fmla="*/ 0 h 84"/>
              <a:gd name="T14" fmla="*/ 74 w 74"/>
              <a:gd name="T15" fmla="*/ 84 h 84"/>
            </a:gdLst>
            <a:ahLst/>
            <a:cxnLst>
              <a:cxn ang="T8">
                <a:pos x="T0" y="T1"/>
              </a:cxn>
              <a:cxn ang="T9">
                <a:pos x="T2" y="T3"/>
              </a:cxn>
              <a:cxn ang="T10">
                <a:pos x="T4" y="T5"/>
              </a:cxn>
              <a:cxn ang="T11">
                <a:pos x="T6" y="T7"/>
              </a:cxn>
            </a:cxnLst>
            <a:rect l="T12" t="T13" r="T14" b="T15"/>
            <a:pathLst>
              <a:path w="74" h="84">
                <a:moveTo>
                  <a:pt x="73" y="0"/>
                </a:moveTo>
                <a:lnTo>
                  <a:pt x="0" y="39"/>
                </a:lnTo>
                <a:lnTo>
                  <a:pt x="59" y="83"/>
                </a:lnTo>
                <a:lnTo>
                  <a:pt x="73" y="0"/>
                </a:lnTo>
              </a:path>
            </a:pathLst>
          </a:custGeom>
          <a:solidFill>
            <a:schemeClr val="tx1"/>
          </a:solidFill>
          <a:ln w="12700" cap="rnd" cmpd="sng">
            <a:solidFill>
              <a:srgbClr val="000000"/>
            </a:solidFill>
            <a:prstDash val="solid"/>
            <a:round/>
            <a:headEnd/>
            <a:tailEnd/>
          </a:ln>
        </p:spPr>
        <p:txBody>
          <a:bodyPr lIns="0" tIns="0" rIns="0" bIns="0">
            <a:spAutoFit/>
          </a:bodyPr>
          <a:lstStyle/>
          <a:p>
            <a:endParaRPr lang="en-US" b="1"/>
          </a:p>
        </p:txBody>
      </p:sp>
      <p:sp>
        <p:nvSpPr>
          <p:cNvPr id="23" name="Freeform 20"/>
          <p:cNvSpPr>
            <a:spLocks/>
          </p:cNvSpPr>
          <p:nvPr/>
        </p:nvSpPr>
        <p:spPr bwMode="auto">
          <a:xfrm>
            <a:off x="7519312" y="3317118"/>
            <a:ext cx="136118" cy="276999"/>
          </a:xfrm>
          <a:custGeom>
            <a:avLst/>
            <a:gdLst>
              <a:gd name="T0" fmla="*/ 23 w 73"/>
              <a:gd name="T1" fmla="*/ 0 h 81"/>
              <a:gd name="T2" fmla="*/ 0 w 73"/>
              <a:gd name="T3" fmla="*/ 80 h 81"/>
              <a:gd name="T4" fmla="*/ 72 w 73"/>
              <a:gd name="T5" fmla="*/ 67 h 81"/>
              <a:gd name="T6" fmla="*/ 23 w 73"/>
              <a:gd name="T7" fmla="*/ 0 h 81"/>
              <a:gd name="T8" fmla="*/ 0 60000 65536"/>
              <a:gd name="T9" fmla="*/ 0 60000 65536"/>
              <a:gd name="T10" fmla="*/ 0 60000 65536"/>
              <a:gd name="T11" fmla="*/ 0 60000 65536"/>
              <a:gd name="T12" fmla="*/ 0 w 73"/>
              <a:gd name="T13" fmla="*/ 0 h 81"/>
              <a:gd name="T14" fmla="*/ 73 w 73"/>
              <a:gd name="T15" fmla="*/ 81 h 81"/>
            </a:gdLst>
            <a:ahLst/>
            <a:cxnLst>
              <a:cxn ang="T8">
                <a:pos x="T0" y="T1"/>
              </a:cxn>
              <a:cxn ang="T9">
                <a:pos x="T2" y="T3"/>
              </a:cxn>
              <a:cxn ang="T10">
                <a:pos x="T4" y="T5"/>
              </a:cxn>
              <a:cxn ang="T11">
                <a:pos x="T6" y="T7"/>
              </a:cxn>
            </a:cxnLst>
            <a:rect l="T12" t="T13" r="T14" b="T15"/>
            <a:pathLst>
              <a:path w="73" h="81">
                <a:moveTo>
                  <a:pt x="23" y="0"/>
                </a:moveTo>
                <a:lnTo>
                  <a:pt x="0" y="80"/>
                </a:lnTo>
                <a:lnTo>
                  <a:pt x="72" y="67"/>
                </a:lnTo>
                <a:lnTo>
                  <a:pt x="23" y="0"/>
                </a:lnTo>
              </a:path>
            </a:pathLst>
          </a:custGeom>
          <a:solidFill>
            <a:schemeClr val="tx1"/>
          </a:solidFill>
          <a:ln w="12700" cap="rnd" cmpd="sng">
            <a:solidFill>
              <a:srgbClr val="000000"/>
            </a:solidFill>
            <a:prstDash val="solid"/>
            <a:round/>
            <a:headEnd/>
            <a:tailEnd/>
          </a:ln>
        </p:spPr>
        <p:txBody>
          <a:bodyPr lIns="0" tIns="0" rIns="0" bIns="0">
            <a:spAutoFit/>
          </a:bodyPr>
          <a:lstStyle/>
          <a:p>
            <a:endParaRPr lang="en-US" b="1"/>
          </a:p>
        </p:txBody>
      </p:sp>
      <p:sp>
        <p:nvSpPr>
          <p:cNvPr id="24" name="Freeform 21"/>
          <p:cNvSpPr>
            <a:spLocks/>
          </p:cNvSpPr>
          <p:nvPr/>
        </p:nvSpPr>
        <p:spPr bwMode="auto">
          <a:xfrm>
            <a:off x="6967278" y="2185157"/>
            <a:ext cx="141790" cy="276999"/>
          </a:xfrm>
          <a:custGeom>
            <a:avLst/>
            <a:gdLst>
              <a:gd name="T0" fmla="*/ 0 w 75"/>
              <a:gd name="T1" fmla="*/ 0 h 82"/>
              <a:gd name="T2" fmla="*/ 18 w 75"/>
              <a:gd name="T3" fmla="*/ 81 h 82"/>
              <a:gd name="T4" fmla="*/ 74 w 75"/>
              <a:gd name="T5" fmla="*/ 36 h 82"/>
              <a:gd name="T6" fmla="*/ 0 w 75"/>
              <a:gd name="T7" fmla="*/ 0 h 82"/>
              <a:gd name="T8" fmla="*/ 0 60000 65536"/>
              <a:gd name="T9" fmla="*/ 0 60000 65536"/>
              <a:gd name="T10" fmla="*/ 0 60000 65536"/>
              <a:gd name="T11" fmla="*/ 0 60000 65536"/>
              <a:gd name="T12" fmla="*/ 0 w 75"/>
              <a:gd name="T13" fmla="*/ 0 h 82"/>
              <a:gd name="T14" fmla="*/ 75 w 75"/>
              <a:gd name="T15" fmla="*/ 82 h 82"/>
            </a:gdLst>
            <a:ahLst/>
            <a:cxnLst>
              <a:cxn ang="T8">
                <a:pos x="T0" y="T1"/>
              </a:cxn>
              <a:cxn ang="T9">
                <a:pos x="T2" y="T3"/>
              </a:cxn>
              <a:cxn ang="T10">
                <a:pos x="T4" y="T5"/>
              </a:cxn>
              <a:cxn ang="T11">
                <a:pos x="T6" y="T7"/>
              </a:cxn>
            </a:cxnLst>
            <a:rect l="T12" t="T13" r="T14" b="T15"/>
            <a:pathLst>
              <a:path w="75" h="82">
                <a:moveTo>
                  <a:pt x="0" y="0"/>
                </a:moveTo>
                <a:lnTo>
                  <a:pt x="18" y="81"/>
                </a:lnTo>
                <a:lnTo>
                  <a:pt x="74" y="36"/>
                </a:lnTo>
                <a:lnTo>
                  <a:pt x="0" y="0"/>
                </a:lnTo>
              </a:path>
            </a:pathLst>
          </a:custGeom>
          <a:solidFill>
            <a:schemeClr val="tx1"/>
          </a:solidFill>
          <a:ln w="12700" cap="rnd" cmpd="sng">
            <a:solidFill>
              <a:srgbClr val="000000"/>
            </a:solidFill>
            <a:prstDash val="solid"/>
            <a:round/>
            <a:headEnd/>
            <a:tailEnd/>
          </a:ln>
        </p:spPr>
        <p:txBody>
          <a:bodyPr lIns="0" tIns="0" rIns="0" bIns="0">
            <a:spAutoFit/>
          </a:bodyPr>
          <a:lstStyle/>
          <a:p>
            <a:endParaRPr lang="en-US" b="1"/>
          </a:p>
        </p:txBody>
      </p:sp>
      <p:sp>
        <p:nvSpPr>
          <p:cNvPr id="25" name="Freeform 22"/>
          <p:cNvSpPr>
            <a:spLocks/>
          </p:cNvSpPr>
          <p:nvPr/>
        </p:nvSpPr>
        <p:spPr bwMode="auto">
          <a:xfrm>
            <a:off x="4243027" y="2151918"/>
            <a:ext cx="141789" cy="276999"/>
          </a:xfrm>
          <a:custGeom>
            <a:avLst/>
            <a:gdLst>
              <a:gd name="T0" fmla="*/ 0 w 75"/>
              <a:gd name="T1" fmla="*/ 81 h 82"/>
              <a:gd name="T2" fmla="*/ 74 w 75"/>
              <a:gd name="T3" fmla="*/ 42 h 82"/>
              <a:gd name="T4" fmla="*/ 15 w 75"/>
              <a:gd name="T5" fmla="*/ 0 h 82"/>
              <a:gd name="T6" fmla="*/ 0 w 75"/>
              <a:gd name="T7" fmla="*/ 81 h 82"/>
              <a:gd name="T8" fmla="*/ 0 60000 65536"/>
              <a:gd name="T9" fmla="*/ 0 60000 65536"/>
              <a:gd name="T10" fmla="*/ 0 60000 65536"/>
              <a:gd name="T11" fmla="*/ 0 60000 65536"/>
              <a:gd name="T12" fmla="*/ 0 w 75"/>
              <a:gd name="T13" fmla="*/ 0 h 82"/>
              <a:gd name="T14" fmla="*/ 75 w 75"/>
              <a:gd name="T15" fmla="*/ 82 h 82"/>
            </a:gdLst>
            <a:ahLst/>
            <a:cxnLst>
              <a:cxn ang="T8">
                <a:pos x="T0" y="T1"/>
              </a:cxn>
              <a:cxn ang="T9">
                <a:pos x="T2" y="T3"/>
              </a:cxn>
              <a:cxn ang="T10">
                <a:pos x="T4" y="T5"/>
              </a:cxn>
              <a:cxn ang="T11">
                <a:pos x="T6" y="T7"/>
              </a:cxn>
            </a:cxnLst>
            <a:rect l="T12" t="T13" r="T14" b="T15"/>
            <a:pathLst>
              <a:path w="75" h="82">
                <a:moveTo>
                  <a:pt x="0" y="81"/>
                </a:moveTo>
                <a:lnTo>
                  <a:pt x="74" y="42"/>
                </a:lnTo>
                <a:lnTo>
                  <a:pt x="15" y="0"/>
                </a:lnTo>
                <a:lnTo>
                  <a:pt x="0" y="81"/>
                </a:lnTo>
              </a:path>
            </a:pathLst>
          </a:custGeom>
          <a:solidFill>
            <a:schemeClr val="tx1"/>
          </a:solidFill>
          <a:ln w="12700" cap="rnd" cmpd="sng">
            <a:solidFill>
              <a:srgbClr val="000000"/>
            </a:solidFill>
            <a:prstDash val="solid"/>
            <a:round/>
            <a:headEnd/>
            <a:tailEnd/>
          </a:ln>
        </p:spPr>
        <p:txBody>
          <a:bodyPr lIns="0" tIns="0" rIns="0" bIns="0">
            <a:spAutoFit/>
          </a:bodyPr>
          <a:lstStyle/>
          <a:p>
            <a:endParaRPr lang="en-US" b="1"/>
          </a:p>
        </p:txBody>
      </p:sp>
      <p:sp>
        <p:nvSpPr>
          <p:cNvPr id="26" name="Freeform 23"/>
          <p:cNvSpPr>
            <a:spLocks/>
          </p:cNvSpPr>
          <p:nvPr/>
        </p:nvSpPr>
        <p:spPr bwMode="auto">
          <a:xfrm>
            <a:off x="3723131" y="3158311"/>
            <a:ext cx="134228" cy="276999"/>
          </a:xfrm>
          <a:custGeom>
            <a:avLst/>
            <a:gdLst>
              <a:gd name="T0" fmla="*/ 19 w 72"/>
              <a:gd name="T1" fmla="*/ 80 h 81"/>
              <a:gd name="T2" fmla="*/ 71 w 72"/>
              <a:gd name="T3" fmla="*/ 15 h 81"/>
              <a:gd name="T4" fmla="*/ 0 w 72"/>
              <a:gd name="T5" fmla="*/ 0 h 81"/>
              <a:gd name="T6" fmla="*/ 19 w 72"/>
              <a:gd name="T7" fmla="*/ 80 h 81"/>
              <a:gd name="T8" fmla="*/ 0 60000 65536"/>
              <a:gd name="T9" fmla="*/ 0 60000 65536"/>
              <a:gd name="T10" fmla="*/ 0 60000 65536"/>
              <a:gd name="T11" fmla="*/ 0 60000 65536"/>
              <a:gd name="T12" fmla="*/ 0 w 72"/>
              <a:gd name="T13" fmla="*/ 0 h 81"/>
              <a:gd name="T14" fmla="*/ 72 w 72"/>
              <a:gd name="T15" fmla="*/ 81 h 81"/>
            </a:gdLst>
            <a:ahLst/>
            <a:cxnLst>
              <a:cxn ang="T8">
                <a:pos x="T0" y="T1"/>
              </a:cxn>
              <a:cxn ang="T9">
                <a:pos x="T2" y="T3"/>
              </a:cxn>
              <a:cxn ang="T10">
                <a:pos x="T4" y="T5"/>
              </a:cxn>
              <a:cxn ang="T11">
                <a:pos x="T6" y="T7"/>
              </a:cxn>
            </a:cxnLst>
            <a:rect l="T12" t="T13" r="T14" b="T15"/>
            <a:pathLst>
              <a:path w="72" h="81">
                <a:moveTo>
                  <a:pt x="19" y="80"/>
                </a:moveTo>
                <a:lnTo>
                  <a:pt x="71" y="15"/>
                </a:lnTo>
                <a:lnTo>
                  <a:pt x="0" y="0"/>
                </a:lnTo>
                <a:lnTo>
                  <a:pt x="19" y="80"/>
                </a:lnTo>
              </a:path>
            </a:pathLst>
          </a:custGeom>
          <a:solidFill>
            <a:schemeClr val="tx1"/>
          </a:solidFill>
          <a:ln w="12700" cap="rnd" cmpd="sng">
            <a:solidFill>
              <a:srgbClr val="000000"/>
            </a:solidFill>
            <a:prstDash val="solid"/>
            <a:round/>
            <a:headEnd/>
            <a:tailEnd/>
          </a:ln>
        </p:spPr>
        <p:txBody>
          <a:bodyPr lIns="0" tIns="0" rIns="0" bIns="0">
            <a:spAutoFit/>
          </a:bodyPr>
          <a:lstStyle/>
          <a:p>
            <a:endParaRPr lang="en-US" b="1"/>
          </a:p>
        </p:txBody>
      </p:sp>
      <p:sp>
        <p:nvSpPr>
          <p:cNvPr id="27" name="Freeform 24"/>
          <p:cNvSpPr>
            <a:spLocks/>
          </p:cNvSpPr>
          <p:nvPr/>
        </p:nvSpPr>
        <p:spPr bwMode="auto">
          <a:xfrm>
            <a:off x="3666415" y="3324505"/>
            <a:ext cx="134228" cy="276999"/>
          </a:xfrm>
          <a:custGeom>
            <a:avLst/>
            <a:gdLst>
              <a:gd name="T0" fmla="*/ 47 w 72"/>
              <a:gd name="T1" fmla="*/ 0 h 80"/>
              <a:gd name="T2" fmla="*/ 71 w 72"/>
              <a:gd name="T3" fmla="*/ 79 h 80"/>
              <a:gd name="T4" fmla="*/ 0 w 72"/>
              <a:gd name="T5" fmla="*/ 67 h 80"/>
              <a:gd name="T6" fmla="*/ 47 w 72"/>
              <a:gd name="T7" fmla="*/ 0 h 80"/>
              <a:gd name="T8" fmla="*/ 0 60000 65536"/>
              <a:gd name="T9" fmla="*/ 0 60000 65536"/>
              <a:gd name="T10" fmla="*/ 0 60000 65536"/>
              <a:gd name="T11" fmla="*/ 0 60000 65536"/>
              <a:gd name="T12" fmla="*/ 0 w 72"/>
              <a:gd name="T13" fmla="*/ 0 h 80"/>
              <a:gd name="T14" fmla="*/ 72 w 72"/>
              <a:gd name="T15" fmla="*/ 80 h 80"/>
            </a:gdLst>
            <a:ahLst/>
            <a:cxnLst>
              <a:cxn ang="T8">
                <a:pos x="T0" y="T1"/>
              </a:cxn>
              <a:cxn ang="T9">
                <a:pos x="T2" y="T3"/>
              </a:cxn>
              <a:cxn ang="T10">
                <a:pos x="T4" y="T5"/>
              </a:cxn>
              <a:cxn ang="T11">
                <a:pos x="T6" y="T7"/>
              </a:cxn>
            </a:cxnLst>
            <a:rect l="T12" t="T13" r="T14" b="T15"/>
            <a:pathLst>
              <a:path w="72" h="80">
                <a:moveTo>
                  <a:pt x="47" y="0"/>
                </a:moveTo>
                <a:lnTo>
                  <a:pt x="71" y="79"/>
                </a:lnTo>
                <a:lnTo>
                  <a:pt x="0" y="67"/>
                </a:lnTo>
                <a:lnTo>
                  <a:pt x="47" y="0"/>
                </a:lnTo>
              </a:path>
            </a:pathLst>
          </a:custGeom>
          <a:solidFill>
            <a:schemeClr val="tx1"/>
          </a:solidFill>
          <a:ln w="12700" cap="rnd" cmpd="sng">
            <a:solidFill>
              <a:srgbClr val="000000"/>
            </a:solidFill>
            <a:prstDash val="solid"/>
            <a:round/>
            <a:headEnd/>
            <a:tailEnd/>
          </a:ln>
        </p:spPr>
        <p:txBody>
          <a:bodyPr lIns="0" tIns="0" rIns="0" bIns="0">
            <a:spAutoFit/>
          </a:bodyPr>
          <a:lstStyle/>
          <a:p>
            <a:endParaRPr lang="en-US" b="1"/>
          </a:p>
        </p:txBody>
      </p:sp>
      <p:sp>
        <p:nvSpPr>
          <p:cNvPr id="28" name="Freeform 25"/>
          <p:cNvSpPr>
            <a:spLocks/>
          </p:cNvSpPr>
          <p:nvPr/>
        </p:nvSpPr>
        <p:spPr bwMode="auto">
          <a:xfrm>
            <a:off x="4089893" y="4593116"/>
            <a:ext cx="147461" cy="276999"/>
          </a:xfrm>
          <a:custGeom>
            <a:avLst/>
            <a:gdLst>
              <a:gd name="T0" fmla="*/ 78 w 79"/>
              <a:gd name="T1" fmla="*/ 77 h 78"/>
              <a:gd name="T2" fmla="*/ 0 w 79"/>
              <a:gd name="T3" fmla="*/ 51 h 78"/>
              <a:gd name="T4" fmla="*/ 50 w 79"/>
              <a:gd name="T5" fmla="*/ 0 h 78"/>
              <a:gd name="T6" fmla="*/ 78 w 79"/>
              <a:gd name="T7" fmla="*/ 77 h 78"/>
              <a:gd name="T8" fmla="*/ 0 60000 65536"/>
              <a:gd name="T9" fmla="*/ 0 60000 65536"/>
              <a:gd name="T10" fmla="*/ 0 60000 65536"/>
              <a:gd name="T11" fmla="*/ 0 60000 65536"/>
              <a:gd name="T12" fmla="*/ 0 w 79"/>
              <a:gd name="T13" fmla="*/ 0 h 78"/>
              <a:gd name="T14" fmla="*/ 79 w 79"/>
              <a:gd name="T15" fmla="*/ 78 h 78"/>
            </a:gdLst>
            <a:ahLst/>
            <a:cxnLst>
              <a:cxn ang="T8">
                <a:pos x="T0" y="T1"/>
              </a:cxn>
              <a:cxn ang="T9">
                <a:pos x="T2" y="T3"/>
              </a:cxn>
              <a:cxn ang="T10">
                <a:pos x="T4" y="T5"/>
              </a:cxn>
              <a:cxn ang="T11">
                <a:pos x="T6" y="T7"/>
              </a:cxn>
            </a:cxnLst>
            <a:rect l="T12" t="T13" r="T14" b="T15"/>
            <a:pathLst>
              <a:path w="79" h="78">
                <a:moveTo>
                  <a:pt x="78" y="77"/>
                </a:moveTo>
                <a:lnTo>
                  <a:pt x="0" y="51"/>
                </a:lnTo>
                <a:lnTo>
                  <a:pt x="50" y="0"/>
                </a:lnTo>
                <a:lnTo>
                  <a:pt x="78" y="77"/>
                </a:lnTo>
              </a:path>
            </a:pathLst>
          </a:custGeom>
          <a:solidFill>
            <a:schemeClr val="tx1"/>
          </a:solidFill>
          <a:ln w="12700" cap="rnd" cmpd="sng">
            <a:solidFill>
              <a:srgbClr val="000000"/>
            </a:solidFill>
            <a:prstDash val="solid"/>
            <a:round/>
            <a:headEnd/>
            <a:tailEnd/>
          </a:ln>
        </p:spPr>
        <p:txBody>
          <a:bodyPr lIns="0" tIns="0" rIns="0" bIns="0">
            <a:spAutoFit/>
          </a:bodyPr>
          <a:lstStyle/>
          <a:p>
            <a:endParaRPr lang="en-US" b="1"/>
          </a:p>
        </p:txBody>
      </p:sp>
      <p:sp>
        <p:nvSpPr>
          <p:cNvPr id="31" name="Rectangle 30"/>
          <p:cNvSpPr/>
          <p:nvPr/>
        </p:nvSpPr>
        <p:spPr>
          <a:xfrm>
            <a:off x="966937" y="1533855"/>
            <a:ext cx="3484048" cy="1015663"/>
          </a:xfrm>
          <a:prstGeom prst="rect">
            <a:avLst/>
          </a:prstGeom>
        </p:spPr>
        <p:txBody>
          <a:bodyPr wrap="square">
            <a:spAutoFit/>
          </a:bodyPr>
          <a:lstStyle/>
          <a:p>
            <a:r>
              <a:rPr lang="en-US" sz="2000" b="1" dirty="0" err="1">
                <a:latin typeface="Arial" panose="020B0604020202020204" pitchFamily="34" charset="0"/>
                <a:cs typeface="Arial" panose="020B0604020202020204" pitchFamily="34" charset="0"/>
              </a:rPr>
              <a:t>Vốn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lưu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động</a:t>
            </a:r>
            <a:r>
              <a:rPr lang="en-US" sz="2000" b="1"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thanh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mua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chi </a:t>
            </a:r>
            <a:r>
              <a:rPr lang="en-US" sz="2000" dirty="0" err="1">
                <a:latin typeface="Arial" panose="020B0604020202020204" pitchFamily="34" charset="0"/>
                <a:cs typeface="Arial" panose="020B0604020202020204" pitchFamily="34" charset="0"/>
              </a:rPr>
              <a:t>phí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a:t>
            </a:r>
          </a:p>
        </p:txBody>
      </p:sp>
      <p:sp>
        <p:nvSpPr>
          <p:cNvPr id="32" name="Rectangle 31"/>
          <p:cNvSpPr/>
          <p:nvPr/>
        </p:nvSpPr>
        <p:spPr>
          <a:xfrm>
            <a:off x="7557281" y="1373207"/>
            <a:ext cx="4172938" cy="1323439"/>
          </a:xfrm>
          <a:prstGeom prst="rect">
            <a:avLst/>
          </a:prstGeom>
        </p:spPr>
        <p:txBody>
          <a:bodyPr wrap="square">
            <a:spAutoFit/>
          </a:bodyPr>
          <a:lstStyle/>
          <a:p>
            <a:pPr algn="just"/>
            <a:r>
              <a:rPr lang="en-US" sz="2000" b="1">
                <a:latin typeface="Arial" panose="020B0604020202020204" pitchFamily="34" charset="0"/>
                <a:cs typeface="Arial" panose="020B0604020202020204" pitchFamily="34" charset="0"/>
              </a:rPr>
              <a:t>Tài trợ Hợp đồng đầu ra:</a:t>
            </a:r>
            <a:r>
              <a:rPr lang="en-US" sz="2000">
                <a:latin typeface="Arial" panose="020B0604020202020204" pitchFamily="34" charset="0"/>
                <a:cs typeface="Arial" panose="020B0604020202020204" pitchFamily="34" charset="0"/>
              </a:rPr>
              <a:t> Khách hàng cung cấp Hợp đồng đã ký và trong Hợp đồng quy định tài khoản chuyển tiền về Bank để quản lý </a:t>
            </a:r>
            <a:endParaRPr lang="en-US" sz="2000" dirty="0">
              <a:latin typeface="Arial" panose="020B0604020202020204" pitchFamily="34" charset="0"/>
              <a:cs typeface="Arial" panose="020B0604020202020204" pitchFamily="34" charset="0"/>
            </a:endParaRPr>
          </a:p>
        </p:txBody>
      </p:sp>
      <p:sp>
        <p:nvSpPr>
          <p:cNvPr id="33" name="Rectangle 32"/>
          <p:cNvSpPr/>
          <p:nvPr/>
        </p:nvSpPr>
        <p:spPr>
          <a:xfrm>
            <a:off x="202508" y="3215994"/>
            <a:ext cx="3275332" cy="1938992"/>
          </a:xfrm>
          <a:prstGeom prst="rect">
            <a:avLst/>
          </a:prstGeom>
        </p:spPr>
        <p:txBody>
          <a:bodyPr wrap="square">
            <a:spAutoFit/>
          </a:bodyPr>
          <a:lstStyle/>
          <a:p>
            <a:r>
              <a:rPr lang="en-US" sz="2000" b="1" dirty="0" err="1">
                <a:latin typeface="Arial" panose="020B0604020202020204" pitchFamily="34" charset="0"/>
                <a:cs typeface="Arial" panose="020B0604020202020204" pitchFamily="34" charset="0"/>
              </a:rPr>
              <a:t>Tài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trợ</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các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khoản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phải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thu</a:t>
            </a:r>
            <a:r>
              <a:rPr lang="en-US" sz="2000" b="1"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vốn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DN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theo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thỏa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thuận</a:t>
            </a:r>
            <a:r>
              <a:rPr lang="en-US" sz="2000" dirty="0">
                <a:latin typeface="Arial" panose="020B0604020202020204" pitchFamily="34" charset="0"/>
                <a:cs typeface="Arial" panose="020B0604020202020204" pitchFamily="34" charset="0"/>
              </a:rPr>
              <a:t> 3 </a:t>
            </a:r>
            <a:r>
              <a:rPr lang="en-US" sz="2000" dirty="0" err="1">
                <a:latin typeface="Arial" panose="020B0604020202020204" pitchFamily="34" charset="0"/>
                <a:cs typeface="Arial" panose="020B0604020202020204" pitchFamily="34" charset="0"/>
              </a:rPr>
              <a:t>bên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thanh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Bank.</a:t>
            </a:r>
          </a:p>
        </p:txBody>
      </p:sp>
      <p:sp>
        <p:nvSpPr>
          <p:cNvPr id="34" name="Rectangle 33"/>
          <p:cNvSpPr/>
          <p:nvPr/>
        </p:nvSpPr>
        <p:spPr>
          <a:xfrm>
            <a:off x="7684210" y="4137342"/>
            <a:ext cx="4097317" cy="707886"/>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Trung </a:t>
            </a:r>
            <a:r>
              <a:rPr lang="en-US" sz="2000" b="1" dirty="0" err="1">
                <a:latin typeface="Arial" panose="020B0604020202020204" pitchFamily="34" charset="0"/>
                <a:cs typeface="Arial" panose="020B0604020202020204" pitchFamily="34" charset="0"/>
              </a:rPr>
              <a:t>hạn</a:t>
            </a:r>
            <a:r>
              <a:rPr lang="en-US" sz="2000" b="1"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móc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tải</a:t>
            </a:r>
            <a:endParaRPr lang="en-US" sz="2000" dirty="0">
              <a:latin typeface="Arial" panose="020B0604020202020204" pitchFamily="34" charset="0"/>
              <a:cs typeface="Arial" panose="020B0604020202020204" pitchFamily="34" charset="0"/>
            </a:endParaRPr>
          </a:p>
        </p:txBody>
      </p:sp>
      <p:sp>
        <p:nvSpPr>
          <p:cNvPr id="35" name="Rectangle 34"/>
          <p:cNvSpPr/>
          <p:nvPr/>
        </p:nvSpPr>
        <p:spPr>
          <a:xfrm>
            <a:off x="3480446" y="5738002"/>
            <a:ext cx="5030858" cy="707886"/>
          </a:xfrm>
          <a:prstGeom prst="rect">
            <a:avLst/>
          </a:prstGeom>
        </p:spPr>
        <p:txBody>
          <a:bodyPr wrap="square">
            <a:spAutoFit/>
          </a:bodyPr>
          <a:lstStyle/>
          <a:p>
            <a:r>
              <a:rPr lang="en-US" sz="2000" b="1" dirty="0" err="1">
                <a:latin typeface="Arial" panose="020B0604020202020204" pitchFamily="34" charset="0"/>
                <a:cs typeface="Arial" panose="020B0604020202020204" pitchFamily="34" charset="0"/>
              </a:rPr>
              <a:t>Dài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hạn</a:t>
            </a:r>
            <a:r>
              <a:rPr lang="en-US" sz="2000" b="1"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xưởng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thuyền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móc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lớn</a:t>
            </a:r>
            <a:r>
              <a:rPr lang="en-US" sz="2000" dirty="0">
                <a:latin typeface="Arial" panose="020B0604020202020204" pitchFamily="34" charset="0"/>
                <a:cs typeface="Arial" panose="020B0604020202020204" pitchFamily="34" charset="0"/>
              </a:rPr>
              <a:t>, BĐS </a:t>
            </a:r>
            <a:r>
              <a:rPr lang="en-US" sz="2000" dirty="0" err="1">
                <a:latin typeface="Arial" panose="020B0604020202020204" pitchFamily="34" charset="0"/>
                <a:cs typeface="Arial" panose="020B0604020202020204" pitchFamily="34" charset="0"/>
              </a:rPr>
              <a:t>kinh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doanh</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7632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254" y="-5477"/>
            <a:ext cx="9774826" cy="599818"/>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Sản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phẩm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Bảo</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Lãnh</a:t>
            </a:r>
            <a:endParaRPr lang="en-US" sz="2800" b="1"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0"/>
          <a:stretch>
            <a:fillRect/>
          </a:stretch>
        </p:blipFill>
        <p:spPr>
          <a:xfrm>
            <a:off x="4839903" y="1773198"/>
            <a:ext cx="7169697" cy="3425371"/>
          </a:xfrm>
          <a:prstGeom prst="rect">
            <a:avLst/>
          </a:prstGeom>
        </p:spPr>
      </p:pic>
      <p:sp>
        <p:nvSpPr>
          <p:cNvPr id="10" name="Rectangle 9"/>
          <p:cNvSpPr/>
          <p:nvPr/>
        </p:nvSpPr>
        <p:spPr>
          <a:xfrm>
            <a:off x="203920" y="848639"/>
            <a:ext cx="11988080" cy="1015663"/>
          </a:xfrm>
          <a:prstGeom prst="rect">
            <a:avLst/>
          </a:prstGeom>
        </p:spPr>
        <p:txBody>
          <a:bodyPr wrap="square">
            <a:spAutoFit/>
          </a:bodyPr>
          <a:lstStyle/>
          <a:p>
            <a:r>
              <a:rPr lang="en-US" sz="2000" b="1" dirty="0" err="1">
                <a:latin typeface="Arial" panose="020B0604020202020204" pitchFamily="34" charset="0"/>
                <a:cs typeface="Arial" panose="020B0604020202020204" pitchFamily="34" charset="0"/>
              </a:rPr>
              <a:t>Bảo</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lãnh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ngân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hàng</a:t>
            </a:r>
            <a:r>
              <a:rPr lang="en-US" sz="2000" b="1"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1 </a:t>
            </a:r>
            <a:r>
              <a:rPr lang="en-US" sz="2000" dirty="0" err="1">
                <a:latin typeface="Arial" panose="020B0604020202020204" pitchFamily="34" charset="0"/>
                <a:cs typeface="Arial" panose="020B0604020202020204" pitchFamily="34" charset="0"/>
              </a:rPr>
              <a:t>hình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Theo </a:t>
            </a:r>
            <a:r>
              <a:rPr lang="en-US" sz="2000" dirty="0" err="1">
                <a:latin typeface="Arial" panose="020B0604020202020204" pitchFamily="34" charset="0"/>
                <a:cs typeface="Arial" panose="020B0604020202020204" pitchFamily="34" charset="0"/>
              </a:rPr>
              <a:t>đó</a:t>
            </a:r>
            <a:r>
              <a:rPr lang="en-US" sz="2000" dirty="0">
                <a:latin typeface="Arial" panose="020B0604020202020204" pitchFamily="34" charset="0"/>
                <a:cs typeface="Arial" panose="020B0604020202020204" pitchFamily="34" charset="0"/>
              </a:rPr>
              <a:t> NH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qua 1 </a:t>
            </a:r>
            <a:r>
              <a:rPr lang="en-US" sz="2000" dirty="0" err="1">
                <a:latin typeface="Arial" panose="020B0604020202020204" pitchFamily="34" charset="0"/>
                <a:cs typeface="Arial" panose="020B0604020202020204" pitchFamily="34" charset="0"/>
              </a:rPr>
              <a:t>văn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bản</a:t>
            </a:r>
            <a:r>
              <a:rPr lang="en-US" sz="2000" dirty="0">
                <a:latin typeface="Arial" panose="020B0604020202020204" pitchFamily="34" charset="0"/>
                <a:cs typeface="Arial" panose="020B0604020202020204" pitchFamily="34" charset="0"/>
              </a:rPr>
              <a:t> Cam </a:t>
            </a:r>
            <a:r>
              <a:rPr lang="en-US" sz="2000" dirty="0" err="1">
                <a:latin typeface="Arial" panose="020B0604020202020204" pitchFamily="34" charset="0"/>
                <a:cs typeface="Arial" panose="020B0604020202020204" pitchFamily="34" charset="0"/>
              </a:rPr>
              <a:t>kết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quyền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cam </a:t>
            </a:r>
            <a:r>
              <a:rPr lang="en-US" sz="2000" dirty="0" err="1">
                <a:latin typeface="Arial" panose="020B0604020202020204" pitchFamily="34" charset="0"/>
                <a:cs typeface="Arial" panose="020B0604020202020204" pitchFamily="34" charset="0"/>
              </a:rPr>
              <a:t>kết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nghĩa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KH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KH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đúng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nghĩa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mình</a:t>
            </a:r>
            <a:r>
              <a:rPr lang="en-US" sz="2000" dirty="0">
                <a:latin typeface="Arial" panose="020B0604020202020204" pitchFamily="34" charset="0"/>
                <a:cs typeface="Arial" panose="020B0604020202020204" pitchFamily="34" charset="0"/>
              </a:rPr>
              <a:t>.</a:t>
            </a:r>
          </a:p>
        </p:txBody>
      </p:sp>
      <p:sp>
        <p:nvSpPr>
          <p:cNvPr id="11" name="Rectangle 10"/>
          <p:cNvSpPr/>
          <p:nvPr/>
        </p:nvSpPr>
        <p:spPr>
          <a:xfrm>
            <a:off x="-174172" y="2288006"/>
            <a:ext cx="6096000" cy="1631216"/>
          </a:xfrm>
          <a:prstGeom prst="rect">
            <a:avLst/>
          </a:prstGeom>
        </p:spPr>
        <p:txBody>
          <a:bodyPr>
            <a:spAutoFit/>
          </a:bodyPr>
          <a:lstStyle/>
          <a:p>
            <a:pPr marL="742950" lvl="1"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thầu</a:t>
            </a:r>
          </a:p>
          <a:p>
            <a:pPr marL="742950" lvl="1"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ứng</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đồng</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thanh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toán</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endParaRPr lang="en-US" sz="2000" dirty="0">
              <a:latin typeface="Arial" panose="020B0604020202020204" pitchFamily="34" charset="0"/>
              <a:cs typeface="Arial" panose="020B0604020202020204" pitchFamily="34" charset="0"/>
            </a:endParaRPr>
          </a:p>
        </p:txBody>
      </p:sp>
      <p:sp>
        <p:nvSpPr>
          <p:cNvPr id="14" name="Line 30"/>
          <p:cNvSpPr>
            <a:spLocks noChangeShapeType="1"/>
          </p:cNvSpPr>
          <p:nvPr>
            <p:custDataLst>
              <p:tags r:id="rId1"/>
            </p:custDataLst>
          </p:nvPr>
        </p:nvSpPr>
        <p:spPr bwMode="gray">
          <a:xfrm>
            <a:off x="936086" y="6806535"/>
            <a:ext cx="7877284" cy="0"/>
          </a:xfrm>
          <a:prstGeom prst="line">
            <a:avLst/>
          </a:prstGeom>
          <a:noFill/>
          <a:ln w="9525">
            <a:solidFill>
              <a:srgbClr val="808080"/>
            </a:solidFill>
            <a:prstDash val="dash"/>
            <a:round/>
            <a:headEnd/>
            <a:tailEnd/>
          </a:ln>
          <a:effectLst/>
        </p:spPr>
        <p:txBody>
          <a:bodyPr lIns="46648" tIns="0" rIns="46648" bIns="0" anchor="ctr"/>
          <a:lstStyle/>
          <a:p>
            <a:endParaRPr lang="en-US"/>
          </a:p>
        </p:txBody>
      </p:sp>
      <p:sp>
        <p:nvSpPr>
          <p:cNvPr id="16" name="Oval 53"/>
          <p:cNvSpPr>
            <a:spLocks noChangeArrowheads="1"/>
          </p:cNvSpPr>
          <p:nvPr>
            <p:custDataLst>
              <p:tags r:id="rId2"/>
            </p:custDataLst>
          </p:nvPr>
        </p:nvSpPr>
        <p:spPr bwMode="gray">
          <a:xfrm>
            <a:off x="120844" y="5011707"/>
            <a:ext cx="427638" cy="427613"/>
          </a:xfrm>
          <a:prstGeom prst="ellipse">
            <a:avLst/>
          </a:prstGeom>
          <a:noFill/>
          <a:ln w="9525" algn="ctr">
            <a:noFill/>
            <a:round/>
            <a:headEnd/>
            <a:tailEnd/>
          </a:ln>
          <a:effectLst/>
        </p:spPr>
        <p:txBody>
          <a:bodyPr wrap="none" lIns="46648" tIns="0" rIns="46648" bIns="0" anchor="ctr"/>
          <a:lstStyle/>
          <a:p>
            <a:endParaRPr lang="en-US"/>
          </a:p>
        </p:txBody>
      </p:sp>
      <p:sp>
        <p:nvSpPr>
          <p:cNvPr id="17" name="Rectangle 54"/>
          <p:cNvSpPr>
            <a:spLocks noChangeArrowheads="1"/>
          </p:cNvSpPr>
          <p:nvPr>
            <p:custDataLst>
              <p:tags r:id="rId3"/>
            </p:custDataLst>
          </p:nvPr>
        </p:nvSpPr>
        <p:spPr bwMode="gray">
          <a:xfrm>
            <a:off x="345405" y="5555000"/>
            <a:ext cx="1232463" cy="615553"/>
          </a:xfrm>
          <a:prstGeom prst="rect">
            <a:avLst/>
          </a:prstGeom>
          <a:noFill/>
          <a:ln w="9525">
            <a:noFill/>
            <a:miter lim="800000"/>
            <a:headEnd/>
            <a:tailEnd/>
          </a:ln>
          <a:effectLst/>
        </p:spPr>
        <p:txBody>
          <a:bodyPr wrap="square" lIns="0" tIns="0" rIns="0" bIns="0">
            <a:spAutoFit/>
          </a:bodyPr>
          <a:lstStyle/>
          <a:p>
            <a:pPr algn="ctr" defTabSz="913526">
              <a:buClr>
                <a:schemeClr val="tx2"/>
              </a:buClr>
            </a:pPr>
            <a:r>
              <a:rPr lang="en-GB" sz="2000" dirty="0" err="1">
                <a:latin typeface="Arial" panose="020B0604020202020204" pitchFamily="34" charset="0"/>
                <a:cs typeface="Arial" panose="020B0604020202020204" pitchFamily="34" charset="0"/>
              </a:rPr>
              <a:t>Bảo</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Lãnh</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Dự</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thầu</a:t>
            </a:r>
            <a:endParaRPr lang="en-GB" sz="2000" dirty="0">
              <a:latin typeface="Arial" panose="020B0604020202020204" pitchFamily="34" charset="0"/>
              <a:cs typeface="Arial" panose="020B0604020202020204" pitchFamily="34" charset="0"/>
            </a:endParaRPr>
          </a:p>
        </p:txBody>
      </p:sp>
      <p:sp>
        <p:nvSpPr>
          <p:cNvPr id="18" name="Oval 55"/>
          <p:cNvSpPr>
            <a:spLocks noChangeArrowheads="1"/>
          </p:cNvSpPr>
          <p:nvPr>
            <p:custDataLst>
              <p:tags r:id="rId4"/>
            </p:custDataLst>
          </p:nvPr>
        </p:nvSpPr>
        <p:spPr bwMode="gray">
          <a:xfrm>
            <a:off x="1350766" y="5011707"/>
            <a:ext cx="427638" cy="427613"/>
          </a:xfrm>
          <a:prstGeom prst="ellipse">
            <a:avLst/>
          </a:prstGeom>
          <a:noFill/>
          <a:ln w="9525" algn="ctr">
            <a:noFill/>
            <a:round/>
            <a:headEnd/>
            <a:tailEnd/>
          </a:ln>
          <a:effectLst/>
        </p:spPr>
        <p:txBody>
          <a:bodyPr wrap="none" lIns="46648" tIns="0" rIns="46648" bIns="0" anchor="ctr"/>
          <a:lstStyle/>
          <a:p>
            <a:endParaRPr lang="en-US"/>
          </a:p>
        </p:txBody>
      </p:sp>
      <p:sp>
        <p:nvSpPr>
          <p:cNvPr id="19" name="Rectangle 56"/>
          <p:cNvSpPr>
            <a:spLocks noChangeArrowheads="1"/>
          </p:cNvSpPr>
          <p:nvPr>
            <p:custDataLst>
              <p:tags r:id="rId5"/>
            </p:custDataLst>
          </p:nvPr>
        </p:nvSpPr>
        <p:spPr bwMode="gray">
          <a:xfrm>
            <a:off x="1622964" y="5557720"/>
            <a:ext cx="1208271" cy="615553"/>
          </a:xfrm>
          <a:prstGeom prst="rect">
            <a:avLst/>
          </a:prstGeom>
          <a:noFill/>
          <a:ln w="9525">
            <a:noFill/>
            <a:miter lim="800000"/>
            <a:headEnd/>
            <a:tailEnd/>
          </a:ln>
          <a:effectLst/>
        </p:spPr>
        <p:txBody>
          <a:bodyPr wrap="square" lIns="0" tIns="0" rIns="0" bIns="0">
            <a:spAutoFit/>
          </a:bodyPr>
          <a:lstStyle/>
          <a:p>
            <a:pPr algn="ctr" defTabSz="913526">
              <a:buClr>
                <a:schemeClr val="tx2"/>
              </a:buClr>
            </a:pPr>
            <a:r>
              <a:rPr lang="en-GB" sz="2000" b="1" dirty="0" err="1">
                <a:solidFill>
                  <a:srgbClr val="FF0000"/>
                </a:solidFill>
                <a:latin typeface="Arial" panose="020B0604020202020204" pitchFamily="34" charset="0"/>
                <a:cs typeface="Arial" panose="020B0604020202020204" pitchFamily="34" charset="0"/>
              </a:rPr>
              <a:t>Bảo</a:t>
            </a:r>
            <a:r>
              <a:rPr lang="en-GB" sz="2000" b="1" dirty="0">
                <a:solidFill>
                  <a:srgbClr val="FF0000"/>
                </a:solidFill>
                <a:latin typeface="Arial" panose="020B0604020202020204" pitchFamily="34" charset="0"/>
                <a:cs typeface="Arial" panose="020B0604020202020204" pitchFamily="34" charset="0"/>
              </a:rPr>
              <a:t> </a:t>
            </a:r>
            <a:r>
              <a:rPr lang="en-GB" sz="2000" b="1" dirty="0" err="1">
                <a:solidFill>
                  <a:srgbClr val="FF0000"/>
                </a:solidFill>
                <a:latin typeface="Arial" panose="020B0604020202020204" pitchFamily="34" charset="0"/>
                <a:cs typeface="Arial" panose="020B0604020202020204" pitchFamily="34" charset="0"/>
              </a:rPr>
              <a:t>lãnh</a:t>
            </a:r>
            <a:r>
              <a:rPr lang="en-GB" sz="2000" b="1" dirty="0">
                <a:solidFill>
                  <a:srgbClr val="FF0000"/>
                </a:solidFill>
                <a:latin typeface="Arial" panose="020B0604020202020204" pitchFamily="34" charset="0"/>
                <a:cs typeface="Arial" panose="020B0604020202020204" pitchFamily="34" charset="0"/>
              </a:rPr>
              <a:t> </a:t>
            </a:r>
            <a:r>
              <a:rPr lang="en-GB" sz="2000" b="1" dirty="0" err="1">
                <a:solidFill>
                  <a:srgbClr val="FF0000"/>
                </a:solidFill>
                <a:latin typeface="Arial" panose="020B0604020202020204" pitchFamily="34" charset="0"/>
                <a:cs typeface="Arial" panose="020B0604020202020204" pitchFamily="34" charset="0"/>
              </a:rPr>
              <a:t>Tạm</a:t>
            </a:r>
            <a:r>
              <a:rPr lang="en-GB" sz="2000" b="1" dirty="0">
                <a:solidFill>
                  <a:srgbClr val="FF0000"/>
                </a:solidFill>
                <a:latin typeface="Arial" panose="020B0604020202020204" pitchFamily="34" charset="0"/>
                <a:cs typeface="Arial" panose="020B0604020202020204" pitchFamily="34" charset="0"/>
              </a:rPr>
              <a:t> </a:t>
            </a:r>
            <a:r>
              <a:rPr lang="en-GB" sz="2000" b="1" dirty="0" err="1">
                <a:solidFill>
                  <a:srgbClr val="FF0000"/>
                </a:solidFill>
                <a:latin typeface="Arial" panose="020B0604020202020204" pitchFamily="34" charset="0"/>
                <a:cs typeface="Arial" panose="020B0604020202020204" pitchFamily="34" charset="0"/>
              </a:rPr>
              <a:t>ứng</a:t>
            </a:r>
            <a:endParaRPr lang="en-GB" sz="2000" b="1" dirty="0">
              <a:solidFill>
                <a:srgbClr val="FF0000"/>
              </a:solidFill>
              <a:latin typeface="Arial" panose="020B0604020202020204" pitchFamily="34" charset="0"/>
              <a:cs typeface="Arial" panose="020B0604020202020204" pitchFamily="34" charset="0"/>
            </a:endParaRPr>
          </a:p>
        </p:txBody>
      </p:sp>
      <p:sp>
        <p:nvSpPr>
          <p:cNvPr id="20" name="Oval 57"/>
          <p:cNvSpPr>
            <a:spLocks noChangeArrowheads="1"/>
          </p:cNvSpPr>
          <p:nvPr>
            <p:custDataLst>
              <p:tags r:id="rId6"/>
            </p:custDataLst>
          </p:nvPr>
        </p:nvSpPr>
        <p:spPr bwMode="gray">
          <a:xfrm>
            <a:off x="2675795" y="5011707"/>
            <a:ext cx="427638" cy="427613"/>
          </a:xfrm>
          <a:prstGeom prst="ellipse">
            <a:avLst/>
          </a:prstGeom>
          <a:noFill/>
          <a:ln w="9525" algn="ctr">
            <a:noFill/>
            <a:round/>
            <a:headEnd/>
            <a:tailEnd/>
          </a:ln>
          <a:effectLst/>
        </p:spPr>
        <p:txBody>
          <a:bodyPr wrap="none" lIns="46648" tIns="0" rIns="46648" bIns="0" anchor="ctr"/>
          <a:lstStyle/>
          <a:p>
            <a:endParaRPr lang="en-US"/>
          </a:p>
        </p:txBody>
      </p:sp>
      <p:sp>
        <p:nvSpPr>
          <p:cNvPr id="22" name="Oval 59"/>
          <p:cNvSpPr>
            <a:spLocks noChangeArrowheads="1"/>
          </p:cNvSpPr>
          <p:nvPr>
            <p:custDataLst>
              <p:tags r:id="rId7"/>
            </p:custDataLst>
          </p:nvPr>
        </p:nvSpPr>
        <p:spPr bwMode="gray">
          <a:xfrm>
            <a:off x="3999206" y="5011707"/>
            <a:ext cx="427638" cy="427613"/>
          </a:xfrm>
          <a:prstGeom prst="ellipse">
            <a:avLst/>
          </a:prstGeom>
          <a:noFill/>
          <a:ln w="9525" algn="ctr">
            <a:noFill/>
            <a:round/>
            <a:headEnd/>
            <a:tailEnd/>
          </a:ln>
          <a:effectLst/>
        </p:spPr>
        <p:txBody>
          <a:bodyPr wrap="none" lIns="46648" tIns="0" rIns="46648" bIns="0" anchor="ctr"/>
          <a:lstStyle/>
          <a:p>
            <a:endParaRPr lang="en-US"/>
          </a:p>
        </p:txBody>
      </p:sp>
      <p:sp>
        <p:nvSpPr>
          <p:cNvPr id="24" name="Oval 61"/>
          <p:cNvSpPr>
            <a:spLocks noChangeArrowheads="1"/>
          </p:cNvSpPr>
          <p:nvPr>
            <p:custDataLst>
              <p:tags r:id="rId8"/>
            </p:custDataLst>
          </p:nvPr>
        </p:nvSpPr>
        <p:spPr bwMode="gray">
          <a:xfrm>
            <a:off x="5324235" y="5011707"/>
            <a:ext cx="427638" cy="427613"/>
          </a:xfrm>
          <a:prstGeom prst="ellipse">
            <a:avLst/>
          </a:prstGeom>
          <a:noFill/>
          <a:ln w="9525" algn="ctr">
            <a:noFill/>
            <a:round/>
            <a:headEnd/>
            <a:tailEnd/>
          </a:ln>
          <a:effectLst/>
        </p:spPr>
        <p:txBody>
          <a:bodyPr wrap="none" lIns="46648" tIns="0" rIns="46648" bIns="0" anchor="ctr"/>
          <a:lstStyle/>
          <a:p>
            <a:endParaRPr lang="en-US"/>
          </a:p>
        </p:txBody>
      </p:sp>
      <p:sp>
        <p:nvSpPr>
          <p:cNvPr id="25" name="Oval 63"/>
          <p:cNvSpPr>
            <a:spLocks noChangeArrowheads="1"/>
          </p:cNvSpPr>
          <p:nvPr>
            <p:custDataLst>
              <p:tags r:id="rId9"/>
            </p:custDataLst>
          </p:nvPr>
        </p:nvSpPr>
        <p:spPr bwMode="gray">
          <a:xfrm>
            <a:off x="6647644" y="5011707"/>
            <a:ext cx="427638" cy="427613"/>
          </a:xfrm>
          <a:prstGeom prst="ellipse">
            <a:avLst/>
          </a:prstGeom>
          <a:noFill/>
          <a:ln w="9525" algn="ctr">
            <a:noFill/>
            <a:round/>
            <a:headEnd/>
            <a:tailEnd/>
          </a:ln>
          <a:effectLst/>
        </p:spPr>
        <p:txBody>
          <a:bodyPr wrap="none" lIns="46648" tIns="0" rIns="46648" bIns="0" anchor="ctr"/>
          <a:lstStyle/>
          <a:p>
            <a:endParaRPr lang="en-US"/>
          </a:p>
        </p:txBody>
      </p:sp>
      <p:sp>
        <p:nvSpPr>
          <p:cNvPr id="28" name="Oval 66"/>
          <p:cNvSpPr>
            <a:spLocks noChangeArrowheads="1"/>
          </p:cNvSpPr>
          <p:nvPr>
            <p:custDataLst>
              <p:tags r:id="rId10"/>
            </p:custDataLst>
          </p:nvPr>
        </p:nvSpPr>
        <p:spPr bwMode="gray">
          <a:xfrm>
            <a:off x="979823" y="5000369"/>
            <a:ext cx="200860" cy="200848"/>
          </a:xfrm>
          <a:prstGeom prst="ellipse">
            <a:avLst/>
          </a:prstGeom>
          <a:solidFill>
            <a:schemeClr val="folHlink"/>
          </a:solidFill>
          <a:ln w="9525" algn="ctr">
            <a:noFill/>
            <a:round/>
            <a:headEnd/>
            <a:tailEnd/>
          </a:ln>
          <a:effectLst/>
        </p:spPr>
        <p:txBody>
          <a:bodyPr wrap="none" lIns="0" tIns="0" rIns="0" bIns="0" anchor="ctr" anchorCtr="1"/>
          <a:lstStyle/>
          <a:p>
            <a:pPr algn="ctr" defTabSz="913526">
              <a:lnSpc>
                <a:spcPct val="90000"/>
              </a:lnSpc>
              <a:buClr>
                <a:schemeClr val="tx2"/>
              </a:buClr>
            </a:pPr>
            <a:r>
              <a:rPr lang="en-GB" sz="1000" b="1" dirty="0">
                <a:solidFill>
                  <a:schemeClr val="bg1"/>
                </a:solidFill>
              </a:rPr>
              <a:t>1</a:t>
            </a:r>
          </a:p>
        </p:txBody>
      </p:sp>
      <p:cxnSp>
        <p:nvCxnSpPr>
          <p:cNvPr id="29" name="AutoShape 67"/>
          <p:cNvCxnSpPr>
            <a:cxnSpLocks noChangeShapeType="1"/>
            <a:stCxn id="16" idx="6"/>
            <a:endCxn id="18" idx="2"/>
          </p:cNvCxnSpPr>
          <p:nvPr>
            <p:custDataLst>
              <p:tags r:id="rId11"/>
            </p:custDataLst>
          </p:nvPr>
        </p:nvCxnSpPr>
        <p:spPr bwMode="gray">
          <a:xfrm>
            <a:off x="548482" y="5225514"/>
            <a:ext cx="802284" cy="0"/>
          </a:xfrm>
          <a:prstGeom prst="straightConnector1">
            <a:avLst/>
          </a:prstGeom>
          <a:noFill/>
          <a:ln w="9525">
            <a:solidFill>
              <a:schemeClr val="tx1"/>
            </a:solidFill>
            <a:round/>
            <a:headEnd/>
            <a:tailEnd type="triangle" w="med" len="med"/>
          </a:ln>
          <a:effectLst/>
        </p:spPr>
      </p:cxnSp>
      <p:cxnSp>
        <p:nvCxnSpPr>
          <p:cNvPr id="30" name="AutoShape 68"/>
          <p:cNvCxnSpPr>
            <a:cxnSpLocks noChangeShapeType="1"/>
            <a:stCxn id="18" idx="6"/>
            <a:endCxn id="20" idx="2"/>
          </p:cNvCxnSpPr>
          <p:nvPr>
            <p:custDataLst>
              <p:tags r:id="rId12"/>
            </p:custDataLst>
          </p:nvPr>
        </p:nvCxnSpPr>
        <p:spPr bwMode="gray">
          <a:xfrm>
            <a:off x="1778404" y="5225514"/>
            <a:ext cx="897392" cy="0"/>
          </a:xfrm>
          <a:prstGeom prst="straightConnector1">
            <a:avLst/>
          </a:prstGeom>
          <a:noFill/>
          <a:ln w="9525">
            <a:solidFill>
              <a:schemeClr val="tx1"/>
            </a:solidFill>
            <a:round/>
            <a:headEnd/>
            <a:tailEnd type="triangle" w="med" len="med"/>
          </a:ln>
          <a:effectLst/>
        </p:spPr>
      </p:cxnSp>
      <p:cxnSp>
        <p:nvCxnSpPr>
          <p:cNvPr id="31" name="AutoShape 69"/>
          <p:cNvCxnSpPr>
            <a:cxnSpLocks noChangeShapeType="1"/>
            <a:stCxn id="22" idx="6"/>
            <a:endCxn id="24" idx="2"/>
          </p:cNvCxnSpPr>
          <p:nvPr>
            <p:custDataLst>
              <p:tags r:id="rId13"/>
            </p:custDataLst>
          </p:nvPr>
        </p:nvCxnSpPr>
        <p:spPr bwMode="gray">
          <a:xfrm>
            <a:off x="4426844" y="5225514"/>
            <a:ext cx="897392" cy="0"/>
          </a:xfrm>
          <a:prstGeom prst="straightConnector1">
            <a:avLst/>
          </a:prstGeom>
          <a:noFill/>
          <a:ln w="9525">
            <a:solidFill>
              <a:schemeClr val="tx1"/>
            </a:solidFill>
            <a:round/>
            <a:headEnd/>
            <a:tailEnd type="triangle" w="med" len="med"/>
          </a:ln>
          <a:effectLst/>
        </p:spPr>
      </p:cxnSp>
      <p:sp>
        <p:nvSpPr>
          <p:cNvPr id="33" name="Oval 71"/>
          <p:cNvSpPr>
            <a:spLocks noChangeArrowheads="1"/>
          </p:cNvSpPr>
          <p:nvPr>
            <p:custDataLst>
              <p:tags r:id="rId14"/>
            </p:custDataLst>
          </p:nvPr>
        </p:nvSpPr>
        <p:spPr bwMode="gray">
          <a:xfrm>
            <a:off x="2107232" y="5000369"/>
            <a:ext cx="200860" cy="200848"/>
          </a:xfrm>
          <a:prstGeom prst="ellipse">
            <a:avLst/>
          </a:prstGeom>
          <a:solidFill>
            <a:schemeClr val="folHlink"/>
          </a:solidFill>
          <a:ln w="9525" algn="ctr">
            <a:noFill/>
            <a:round/>
            <a:headEnd/>
            <a:tailEnd/>
          </a:ln>
          <a:effectLst/>
        </p:spPr>
        <p:txBody>
          <a:bodyPr wrap="none" lIns="0" tIns="0" rIns="0" bIns="0" anchor="ctr" anchorCtr="1"/>
          <a:lstStyle/>
          <a:p>
            <a:pPr algn="ctr" defTabSz="913526">
              <a:lnSpc>
                <a:spcPct val="90000"/>
              </a:lnSpc>
              <a:buClr>
                <a:schemeClr val="tx2"/>
              </a:buClr>
            </a:pPr>
            <a:r>
              <a:rPr lang="en-GB" sz="1000" b="1" dirty="0">
                <a:solidFill>
                  <a:schemeClr val="bg1"/>
                </a:solidFill>
              </a:rPr>
              <a:t>2</a:t>
            </a:r>
          </a:p>
        </p:txBody>
      </p:sp>
      <p:cxnSp>
        <p:nvCxnSpPr>
          <p:cNvPr id="34" name="AutoShape 72"/>
          <p:cNvCxnSpPr>
            <a:cxnSpLocks noChangeShapeType="1"/>
            <a:stCxn id="20" idx="6"/>
            <a:endCxn id="22" idx="2"/>
          </p:cNvCxnSpPr>
          <p:nvPr>
            <p:custDataLst>
              <p:tags r:id="rId15"/>
            </p:custDataLst>
          </p:nvPr>
        </p:nvCxnSpPr>
        <p:spPr bwMode="gray">
          <a:xfrm>
            <a:off x="3103434" y="5225514"/>
            <a:ext cx="895772" cy="0"/>
          </a:xfrm>
          <a:prstGeom prst="straightConnector1">
            <a:avLst/>
          </a:prstGeom>
          <a:noFill/>
          <a:ln w="9525">
            <a:solidFill>
              <a:schemeClr val="tx1"/>
            </a:solidFill>
            <a:round/>
            <a:headEnd/>
            <a:tailEnd type="triangle" w="med" len="med"/>
          </a:ln>
          <a:effectLst/>
        </p:spPr>
      </p:cxnSp>
      <p:sp>
        <p:nvSpPr>
          <p:cNvPr id="35" name="Oval 73"/>
          <p:cNvSpPr>
            <a:spLocks noChangeArrowheads="1"/>
          </p:cNvSpPr>
          <p:nvPr>
            <p:custDataLst>
              <p:tags r:id="rId16"/>
            </p:custDataLst>
          </p:nvPr>
        </p:nvSpPr>
        <p:spPr bwMode="gray">
          <a:xfrm>
            <a:off x="3414443" y="5000369"/>
            <a:ext cx="200860" cy="200848"/>
          </a:xfrm>
          <a:prstGeom prst="ellipse">
            <a:avLst/>
          </a:prstGeom>
          <a:solidFill>
            <a:schemeClr val="folHlink"/>
          </a:solidFill>
          <a:ln w="9525" algn="ctr">
            <a:noFill/>
            <a:round/>
            <a:headEnd/>
            <a:tailEnd/>
          </a:ln>
          <a:effectLst/>
        </p:spPr>
        <p:txBody>
          <a:bodyPr wrap="none" lIns="0" tIns="0" rIns="0" bIns="0" anchor="ctr" anchorCtr="1"/>
          <a:lstStyle/>
          <a:p>
            <a:pPr algn="ctr" defTabSz="913526">
              <a:lnSpc>
                <a:spcPct val="90000"/>
              </a:lnSpc>
              <a:buClr>
                <a:schemeClr val="tx2"/>
              </a:buClr>
            </a:pPr>
            <a:r>
              <a:rPr lang="en-GB" sz="1000" b="1" dirty="0">
                <a:solidFill>
                  <a:schemeClr val="bg1"/>
                </a:solidFill>
              </a:rPr>
              <a:t>3</a:t>
            </a:r>
          </a:p>
        </p:txBody>
      </p:sp>
      <p:cxnSp>
        <p:nvCxnSpPr>
          <p:cNvPr id="36" name="AutoShape 74"/>
          <p:cNvCxnSpPr>
            <a:cxnSpLocks noChangeShapeType="1"/>
            <a:stCxn id="24" idx="6"/>
            <a:endCxn id="25" idx="2"/>
          </p:cNvCxnSpPr>
          <p:nvPr>
            <p:custDataLst>
              <p:tags r:id="rId17"/>
            </p:custDataLst>
          </p:nvPr>
        </p:nvCxnSpPr>
        <p:spPr bwMode="gray">
          <a:xfrm>
            <a:off x="5751874" y="5225514"/>
            <a:ext cx="895771" cy="0"/>
          </a:xfrm>
          <a:prstGeom prst="straightConnector1">
            <a:avLst/>
          </a:prstGeom>
          <a:noFill/>
          <a:ln w="9525">
            <a:solidFill>
              <a:schemeClr val="tx1"/>
            </a:solidFill>
            <a:round/>
            <a:headEnd/>
            <a:tailEnd type="triangle" w="med" len="med"/>
          </a:ln>
          <a:effectLst/>
        </p:spPr>
      </p:cxnSp>
      <p:sp>
        <p:nvSpPr>
          <p:cNvPr id="37" name="Oval 75"/>
          <p:cNvSpPr>
            <a:spLocks noChangeArrowheads="1"/>
          </p:cNvSpPr>
          <p:nvPr>
            <p:custDataLst>
              <p:tags r:id="rId18"/>
            </p:custDataLst>
          </p:nvPr>
        </p:nvSpPr>
        <p:spPr bwMode="gray">
          <a:xfrm>
            <a:off x="4801026" y="5000369"/>
            <a:ext cx="200860" cy="200848"/>
          </a:xfrm>
          <a:prstGeom prst="ellipse">
            <a:avLst/>
          </a:prstGeom>
          <a:solidFill>
            <a:schemeClr val="folHlink"/>
          </a:solidFill>
          <a:ln w="9525" algn="ctr">
            <a:noFill/>
            <a:round/>
            <a:headEnd/>
            <a:tailEnd/>
          </a:ln>
          <a:effectLst/>
        </p:spPr>
        <p:txBody>
          <a:bodyPr wrap="none" lIns="0" tIns="0" rIns="0" bIns="0" anchor="ctr" anchorCtr="1"/>
          <a:lstStyle/>
          <a:p>
            <a:pPr algn="ctr" defTabSz="913526">
              <a:lnSpc>
                <a:spcPct val="90000"/>
              </a:lnSpc>
              <a:buClr>
                <a:schemeClr val="tx2"/>
              </a:buClr>
            </a:pPr>
            <a:r>
              <a:rPr lang="en-GB" sz="1000" b="1" dirty="0">
                <a:solidFill>
                  <a:schemeClr val="bg1"/>
                </a:solidFill>
              </a:rPr>
              <a:t>4</a:t>
            </a:r>
          </a:p>
        </p:txBody>
      </p:sp>
      <p:sp>
        <p:nvSpPr>
          <p:cNvPr id="38" name="Oval 76"/>
          <p:cNvSpPr>
            <a:spLocks noChangeArrowheads="1"/>
          </p:cNvSpPr>
          <p:nvPr>
            <p:custDataLst>
              <p:tags r:id="rId19"/>
            </p:custDataLst>
          </p:nvPr>
        </p:nvSpPr>
        <p:spPr bwMode="gray">
          <a:xfrm>
            <a:off x="6067742" y="5000369"/>
            <a:ext cx="200860" cy="200848"/>
          </a:xfrm>
          <a:prstGeom prst="ellipse">
            <a:avLst/>
          </a:prstGeom>
          <a:solidFill>
            <a:schemeClr val="folHlink"/>
          </a:solidFill>
          <a:ln w="9525" algn="ctr">
            <a:noFill/>
            <a:round/>
            <a:headEnd/>
            <a:tailEnd/>
          </a:ln>
          <a:effectLst/>
        </p:spPr>
        <p:txBody>
          <a:bodyPr wrap="none" lIns="0" tIns="0" rIns="0" bIns="0" anchor="ctr" anchorCtr="1"/>
          <a:lstStyle/>
          <a:p>
            <a:pPr algn="ctr" defTabSz="913526">
              <a:lnSpc>
                <a:spcPct val="90000"/>
              </a:lnSpc>
              <a:buClr>
                <a:schemeClr val="tx2"/>
              </a:buClr>
            </a:pPr>
            <a:r>
              <a:rPr lang="en-GB" sz="1000" b="1" dirty="0">
                <a:solidFill>
                  <a:schemeClr val="bg1"/>
                </a:solidFill>
              </a:rPr>
              <a:t>5</a:t>
            </a:r>
          </a:p>
        </p:txBody>
      </p:sp>
      <p:pic>
        <p:nvPicPr>
          <p:cNvPr id="40" name="Picture 82" descr="MC900432621[1]"/>
          <p:cNvPicPr>
            <a:picLocks noChangeAspect="1" noChangeArrowheads="1"/>
          </p:cNvPicPr>
          <p:nvPr>
            <p:custDataLst>
              <p:tags r:id="rId20"/>
            </p:custDataLst>
          </p:nvPr>
        </p:nvPicPr>
        <p:blipFill>
          <a:blip r:embed="rId31" cstate="print"/>
          <a:srcRect/>
          <a:stretch>
            <a:fillRect/>
          </a:stretch>
        </p:blipFill>
        <p:spPr bwMode="auto">
          <a:xfrm>
            <a:off x="78728" y="4958256"/>
            <a:ext cx="531308" cy="531276"/>
          </a:xfrm>
          <a:prstGeom prst="rect">
            <a:avLst/>
          </a:prstGeom>
          <a:noFill/>
        </p:spPr>
      </p:pic>
      <p:pic>
        <p:nvPicPr>
          <p:cNvPr id="41" name="Picture 83" descr="MC900432625[1]"/>
          <p:cNvPicPr>
            <a:picLocks noChangeArrowheads="1"/>
          </p:cNvPicPr>
          <p:nvPr>
            <p:custDataLst>
              <p:tags r:id="rId21"/>
            </p:custDataLst>
          </p:nvPr>
        </p:nvPicPr>
        <p:blipFill>
          <a:blip r:embed="rId32" cstate="print"/>
          <a:srcRect/>
          <a:stretch>
            <a:fillRect/>
          </a:stretch>
        </p:blipFill>
        <p:spPr bwMode="auto">
          <a:xfrm>
            <a:off x="1287593" y="4958256"/>
            <a:ext cx="531308" cy="531276"/>
          </a:xfrm>
          <a:prstGeom prst="rect">
            <a:avLst/>
          </a:prstGeom>
          <a:noFill/>
        </p:spPr>
      </p:pic>
      <p:pic>
        <p:nvPicPr>
          <p:cNvPr id="42" name="Picture 84" descr="j0433931"/>
          <p:cNvPicPr>
            <a:picLocks noChangeArrowheads="1"/>
          </p:cNvPicPr>
          <p:nvPr>
            <p:custDataLst>
              <p:tags r:id="rId22"/>
            </p:custDataLst>
          </p:nvPr>
        </p:nvPicPr>
        <p:blipFill>
          <a:blip r:embed="rId33" cstate="print"/>
          <a:srcRect l="7082" t="5150" r="12875" b="7726"/>
          <a:stretch>
            <a:fillRect/>
          </a:stretch>
        </p:blipFill>
        <p:spPr bwMode="auto">
          <a:xfrm>
            <a:off x="2619101" y="4948537"/>
            <a:ext cx="531308" cy="531276"/>
          </a:xfrm>
          <a:prstGeom prst="rect">
            <a:avLst/>
          </a:prstGeom>
          <a:noFill/>
        </p:spPr>
      </p:pic>
      <p:pic>
        <p:nvPicPr>
          <p:cNvPr id="43" name="Picture 85" descr="j0433943"/>
          <p:cNvPicPr>
            <a:picLocks noChangeArrowheads="1"/>
          </p:cNvPicPr>
          <p:nvPr>
            <p:custDataLst>
              <p:tags r:id="rId23"/>
            </p:custDataLst>
          </p:nvPr>
        </p:nvPicPr>
        <p:blipFill>
          <a:blip r:embed="rId34" cstate="print"/>
          <a:srcRect/>
          <a:stretch>
            <a:fillRect/>
          </a:stretch>
        </p:blipFill>
        <p:spPr bwMode="auto">
          <a:xfrm>
            <a:off x="3961949" y="4948537"/>
            <a:ext cx="531308" cy="531276"/>
          </a:xfrm>
          <a:prstGeom prst="rect">
            <a:avLst/>
          </a:prstGeom>
          <a:noFill/>
        </p:spPr>
      </p:pic>
      <p:pic>
        <p:nvPicPr>
          <p:cNvPr id="45" name="Picture 87" descr="MC900432611[1]"/>
          <p:cNvPicPr>
            <a:picLocks noChangeArrowheads="1"/>
          </p:cNvPicPr>
          <p:nvPr>
            <p:custDataLst>
              <p:tags r:id="rId24"/>
            </p:custDataLst>
          </p:nvPr>
        </p:nvPicPr>
        <p:blipFill>
          <a:blip r:embed="rId35" cstate="print"/>
          <a:srcRect/>
          <a:stretch>
            <a:fillRect/>
          </a:stretch>
        </p:blipFill>
        <p:spPr bwMode="auto">
          <a:xfrm>
            <a:off x="6595809" y="4932340"/>
            <a:ext cx="531308" cy="531276"/>
          </a:xfrm>
          <a:prstGeom prst="rect">
            <a:avLst/>
          </a:prstGeom>
          <a:noFill/>
        </p:spPr>
      </p:pic>
      <p:pic>
        <p:nvPicPr>
          <p:cNvPr id="46" name="Picture 88" descr="j0433953"/>
          <p:cNvPicPr>
            <a:picLocks noChangeArrowheads="1"/>
          </p:cNvPicPr>
          <p:nvPr>
            <p:custDataLst>
              <p:tags r:id="rId25"/>
            </p:custDataLst>
          </p:nvPr>
        </p:nvPicPr>
        <p:blipFill>
          <a:blip r:embed="rId36" cstate="print"/>
          <a:srcRect/>
          <a:stretch>
            <a:fillRect/>
          </a:stretch>
        </p:blipFill>
        <p:spPr bwMode="auto">
          <a:xfrm>
            <a:off x="5282119" y="4948537"/>
            <a:ext cx="531308" cy="531276"/>
          </a:xfrm>
          <a:prstGeom prst="rect">
            <a:avLst/>
          </a:prstGeom>
          <a:noFill/>
        </p:spPr>
      </p:pic>
      <p:sp>
        <p:nvSpPr>
          <p:cNvPr id="47" name="Rectangle 56"/>
          <p:cNvSpPr>
            <a:spLocks noChangeArrowheads="1"/>
          </p:cNvSpPr>
          <p:nvPr>
            <p:custDataLst>
              <p:tags r:id="rId26"/>
            </p:custDataLst>
          </p:nvPr>
        </p:nvSpPr>
        <p:spPr bwMode="gray">
          <a:xfrm>
            <a:off x="2993871" y="5542983"/>
            <a:ext cx="1432522" cy="923330"/>
          </a:xfrm>
          <a:prstGeom prst="rect">
            <a:avLst/>
          </a:prstGeom>
          <a:noFill/>
          <a:ln w="9525">
            <a:noFill/>
            <a:miter lim="800000"/>
            <a:headEnd/>
            <a:tailEnd/>
          </a:ln>
          <a:effectLst/>
        </p:spPr>
        <p:txBody>
          <a:bodyPr wrap="square" lIns="0" tIns="0" rIns="0" bIns="0">
            <a:spAutoFit/>
          </a:bodyPr>
          <a:lstStyle/>
          <a:p>
            <a:pPr algn="ctr" defTabSz="913526">
              <a:buClr>
                <a:schemeClr val="tx2"/>
              </a:buClr>
            </a:pPr>
            <a:r>
              <a:rPr lang="en-GB" sz="2000" b="1" dirty="0" err="1">
                <a:solidFill>
                  <a:srgbClr val="FF0000"/>
                </a:solidFill>
                <a:latin typeface="Arial" panose="020B0604020202020204" pitchFamily="34" charset="0"/>
                <a:cs typeface="Arial" panose="020B0604020202020204" pitchFamily="34" charset="0"/>
              </a:rPr>
              <a:t>Bảo</a:t>
            </a:r>
            <a:r>
              <a:rPr lang="en-GB" sz="2000" b="1" dirty="0">
                <a:solidFill>
                  <a:srgbClr val="FF0000"/>
                </a:solidFill>
                <a:latin typeface="Arial" panose="020B0604020202020204" pitchFamily="34" charset="0"/>
                <a:cs typeface="Arial" panose="020B0604020202020204" pitchFamily="34" charset="0"/>
              </a:rPr>
              <a:t> </a:t>
            </a:r>
            <a:r>
              <a:rPr lang="en-GB" sz="2000" b="1" dirty="0" err="1">
                <a:solidFill>
                  <a:srgbClr val="FF0000"/>
                </a:solidFill>
                <a:latin typeface="Arial" panose="020B0604020202020204" pitchFamily="34" charset="0"/>
                <a:cs typeface="Arial" panose="020B0604020202020204" pitchFamily="34" charset="0"/>
              </a:rPr>
              <a:t>lãnh</a:t>
            </a:r>
            <a:r>
              <a:rPr lang="en-GB" sz="2000" b="1" dirty="0">
                <a:solidFill>
                  <a:srgbClr val="FF0000"/>
                </a:solidFill>
                <a:latin typeface="Arial" panose="020B0604020202020204" pitchFamily="34" charset="0"/>
                <a:cs typeface="Arial" panose="020B0604020202020204" pitchFamily="34" charset="0"/>
              </a:rPr>
              <a:t> </a:t>
            </a:r>
            <a:r>
              <a:rPr lang="en-GB" sz="2000" b="1" dirty="0" err="1">
                <a:solidFill>
                  <a:srgbClr val="FF0000"/>
                </a:solidFill>
                <a:latin typeface="Arial" panose="020B0604020202020204" pitchFamily="34" charset="0"/>
                <a:cs typeface="Arial" panose="020B0604020202020204" pitchFamily="34" charset="0"/>
              </a:rPr>
              <a:t>Thực</a:t>
            </a:r>
            <a:r>
              <a:rPr lang="en-GB" sz="2000" b="1" dirty="0">
                <a:solidFill>
                  <a:srgbClr val="FF0000"/>
                </a:solidFill>
                <a:latin typeface="Arial" panose="020B0604020202020204" pitchFamily="34" charset="0"/>
                <a:cs typeface="Arial" panose="020B0604020202020204" pitchFamily="34" charset="0"/>
              </a:rPr>
              <a:t> </a:t>
            </a:r>
            <a:r>
              <a:rPr lang="en-GB" sz="2000" b="1" dirty="0" err="1">
                <a:solidFill>
                  <a:srgbClr val="FF0000"/>
                </a:solidFill>
                <a:latin typeface="Arial" panose="020B0604020202020204" pitchFamily="34" charset="0"/>
                <a:cs typeface="Arial" panose="020B0604020202020204" pitchFamily="34" charset="0"/>
              </a:rPr>
              <a:t>hiện</a:t>
            </a:r>
            <a:r>
              <a:rPr lang="en-GB" sz="2000" b="1" dirty="0">
                <a:solidFill>
                  <a:srgbClr val="FF0000"/>
                </a:solidFill>
                <a:latin typeface="Arial" panose="020B0604020202020204" pitchFamily="34" charset="0"/>
                <a:cs typeface="Arial" panose="020B0604020202020204" pitchFamily="34" charset="0"/>
              </a:rPr>
              <a:t> </a:t>
            </a:r>
            <a:r>
              <a:rPr lang="en-GB" sz="2000" b="1" dirty="0" err="1">
                <a:solidFill>
                  <a:srgbClr val="FF0000"/>
                </a:solidFill>
                <a:latin typeface="Arial" panose="020B0604020202020204" pitchFamily="34" charset="0"/>
                <a:cs typeface="Arial" panose="020B0604020202020204" pitchFamily="34" charset="0"/>
              </a:rPr>
              <a:t>Hợp</a:t>
            </a:r>
            <a:r>
              <a:rPr lang="en-GB" sz="2000" b="1" dirty="0">
                <a:solidFill>
                  <a:srgbClr val="FF0000"/>
                </a:solidFill>
                <a:latin typeface="Arial" panose="020B0604020202020204" pitchFamily="34" charset="0"/>
                <a:cs typeface="Arial" panose="020B0604020202020204" pitchFamily="34" charset="0"/>
              </a:rPr>
              <a:t> </a:t>
            </a:r>
            <a:r>
              <a:rPr lang="en-GB" sz="2000" b="1" dirty="0" err="1">
                <a:solidFill>
                  <a:srgbClr val="FF0000"/>
                </a:solidFill>
                <a:latin typeface="Arial" panose="020B0604020202020204" pitchFamily="34" charset="0"/>
                <a:cs typeface="Arial" panose="020B0604020202020204" pitchFamily="34" charset="0"/>
              </a:rPr>
              <a:t>đồng</a:t>
            </a:r>
            <a:endParaRPr lang="en-GB" sz="2000" b="1" dirty="0">
              <a:solidFill>
                <a:srgbClr val="FF0000"/>
              </a:solidFill>
              <a:latin typeface="Arial" panose="020B0604020202020204" pitchFamily="34" charset="0"/>
              <a:cs typeface="Arial" panose="020B0604020202020204" pitchFamily="34" charset="0"/>
            </a:endParaRPr>
          </a:p>
        </p:txBody>
      </p:sp>
      <p:sp>
        <p:nvSpPr>
          <p:cNvPr id="48" name="Rectangle 56"/>
          <p:cNvSpPr>
            <a:spLocks noChangeArrowheads="1"/>
          </p:cNvSpPr>
          <p:nvPr>
            <p:custDataLst>
              <p:tags r:id="rId27"/>
            </p:custDataLst>
          </p:nvPr>
        </p:nvSpPr>
        <p:spPr bwMode="gray">
          <a:xfrm>
            <a:off x="4647974" y="5580325"/>
            <a:ext cx="1352522" cy="923330"/>
          </a:xfrm>
          <a:prstGeom prst="rect">
            <a:avLst/>
          </a:prstGeom>
          <a:noFill/>
          <a:ln w="9525">
            <a:noFill/>
            <a:miter lim="800000"/>
            <a:headEnd/>
            <a:tailEnd/>
          </a:ln>
          <a:effectLst/>
        </p:spPr>
        <p:txBody>
          <a:bodyPr wrap="square" lIns="0" tIns="0" rIns="0" bIns="0">
            <a:spAutoFit/>
          </a:bodyPr>
          <a:lstStyle/>
          <a:p>
            <a:pPr algn="ctr" defTabSz="913526">
              <a:buClr>
                <a:schemeClr val="tx2"/>
              </a:buClr>
            </a:pPr>
            <a:r>
              <a:rPr lang="en-GB" sz="2000" b="1" dirty="0" err="1">
                <a:solidFill>
                  <a:srgbClr val="FF0000"/>
                </a:solidFill>
                <a:latin typeface="Arial" panose="020B0604020202020204" pitchFamily="34" charset="0"/>
                <a:cs typeface="Arial" panose="020B0604020202020204" pitchFamily="34" charset="0"/>
              </a:rPr>
              <a:t>Bảo</a:t>
            </a:r>
            <a:r>
              <a:rPr lang="en-GB" sz="2000" b="1" dirty="0">
                <a:solidFill>
                  <a:srgbClr val="FF0000"/>
                </a:solidFill>
                <a:latin typeface="Arial" panose="020B0604020202020204" pitchFamily="34" charset="0"/>
                <a:cs typeface="Arial" panose="020B0604020202020204" pitchFamily="34" charset="0"/>
              </a:rPr>
              <a:t> </a:t>
            </a:r>
            <a:r>
              <a:rPr lang="en-GB" sz="2000" b="1" dirty="0" err="1">
                <a:solidFill>
                  <a:srgbClr val="FF0000"/>
                </a:solidFill>
                <a:latin typeface="Arial" panose="020B0604020202020204" pitchFamily="34" charset="0"/>
                <a:cs typeface="Arial" panose="020B0604020202020204" pitchFamily="34" charset="0"/>
              </a:rPr>
              <a:t>lãnh</a:t>
            </a:r>
            <a:r>
              <a:rPr lang="en-GB" sz="2000" b="1" dirty="0">
                <a:solidFill>
                  <a:srgbClr val="FF0000"/>
                </a:solidFill>
                <a:latin typeface="Arial" panose="020B0604020202020204" pitchFamily="34" charset="0"/>
                <a:cs typeface="Arial" panose="020B0604020202020204" pitchFamily="34" charset="0"/>
              </a:rPr>
              <a:t> Thanh </a:t>
            </a:r>
            <a:r>
              <a:rPr lang="en-GB" sz="2000" b="1" dirty="0" err="1">
                <a:solidFill>
                  <a:srgbClr val="FF0000"/>
                </a:solidFill>
                <a:latin typeface="Arial" panose="020B0604020202020204" pitchFamily="34" charset="0"/>
                <a:cs typeface="Arial" panose="020B0604020202020204" pitchFamily="34" charset="0"/>
              </a:rPr>
              <a:t>toán</a:t>
            </a:r>
            <a:endParaRPr lang="en-GB" sz="2000" b="1" dirty="0">
              <a:solidFill>
                <a:srgbClr val="FF0000"/>
              </a:solidFill>
              <a:latin typeface="Arial" panose="020B0604020202020204" pitchFamily="34" charset="0"/>
              <a:cs typeface="Arial" panose="020B0604020202020204" pitchFamily="34" charset="0"/>
            </a:endParaRPr>
          </a:p>
        </p:txBody>
      </p:sp>
      <p:sp>
        <p:nvSpPr>
          <p:cNvPr id="49" name="Rectangle 56"/>
          <p:cNvSpPr>
            <a:spLocks noChangeArrowheads="1"/>
          </p:cNvSpPr>
          <p:nvPr>
            <p:custDataLst>
              <p:tags r:id="rId28"/>
            </p:custDataLst>
          </p:nvPr>
        </p:nvSpPr>
        <p:spPr bwMode="gray">
          <a:xfrm>
            <a:off x="6242158" y="5542983"/>
            <a:ext cx="1238609" cy="615553"/>
          </a:xfrm>
          <a:prstGeom prst="rect">
            <a:avLst/>
          </a:prstGeom>
          <a:noFill/>
          <a:ln w="9525">
            <a:noFill/>
            <a:miter lim="800000"/>
            <a:headEnd/>
            <a:tailEnd/>
          </a:ln>
          <a:effectLst/>
        </p:spPr>
        <p:txBody>
          <a:bodyPr wrap="square" lIns="0" tIns="0" rIns="0" bIns="0">
            <a:spAutoFit/>
          </a:bodyPr>
          <a:lstStyle/>
          <a:p>
            <a:pPr algn="ctr" defTabSz="913526">
              <a:buClr>
                <a:schemeClr val="tx2"/>
              </a:buClr>
            </a:pPr>
            <a:r>
              <a:rPr lang="en-GB" sz="2000" dirty="0" err="1">
                <a:latin typeface="Arial" panose="020B0604020202020204" pitchFamily="34" charset="0"/>
                <a:cs typeface="Arial" panose="020B0604020202020204" pitchFamily="34" charset="0"/>
              </a:rPr>
              <a:t>Bảo</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lãnh</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Bảo</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hành</a:t>
            </a:r>
            <a:endParaRPr lang="en-GB" sz="2000" dirty="0">
              <a:latin typeface="Arial" panose="020B0604020202020204" pitchFamily="34" charset="0"/>
              <a:cs typeface="Arial" panose="020B0604020202020204" pitchFamily="34" charset="0"/>
            </a:endParaRPr>
          </a:p>
        </p:txBody>
      </p:sp>
      <p:sp>
        <p:nvSpPr>
          <p:cNvPr id="50" name="Rectangle 49"/>
          <p:cNvSpPr/>
          <p:nvPr/>
        </p:nvSpPr>
        <p:spPr>
          <a:xfrm>
            <a:off x="7816262" y="5366749"/>
            <a:ext cx="4245174" cy="1169551"/>
          </a:xfrm>
          <a:prstGeom prst="rect">
            <a:avLst/>
          </a:prstGeom>
        </p:spPr>
        <p:txBody>
          <a:bodyPr wrap="square">
            <a:spAutoFit/>
          </a:bodyPr>
          <a:lstStyle/>
          <a:p>
            <a:pPr marL="285750" indent="-285750" algn="just">
              <a:buFont typeface="Arial" panose="020B0604020202020204" pitchFamily="34" charset="0"/>
              <a:buChar char="•"/>
            </a:pPr>
            <a:r>
              <a:rPr lang="en-US" sz="1400" i="1" dirty="0" err="1">
                <a:latin typeface="Arial" panose="020B0604020202020204" pitchFamily="34" charset="0"/>
                <a:cs typeface="Arial" panose="020B0604020202020204" pitchFamily="34" charset="0"/>
              </a:rPr>
              <a:t>Bảo</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lãnh</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rủi</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ro</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cao</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khi</a:t>
            </a:r>
            <a:r>
              <a:rPr lang="en-US" sz="1400" i="1" dirty="0">
                <a:latin typeface="Arial" panose="020B0604020202020204" pitchFamily="34" charset="0"/>
                <a:cs typeface="Arial" panose="020B0604020202020204" pitchFamily="34" charset="0"/>
              </a:rPr>
              <a:t> Bank </a:t>
            </a:r>
            <a:r>
              <a:rPr lang="en-US" sz="1400" i="1" dirty="0" err="1">
                <a:latin typeface="Arial" panose="020B0604020202020204" pitchFamily="34" charset="0"/>
                <a:cs typeface="Arial" panose="020B0604020202020204" pitchFamily="34" charset="0"/>
              </a:rPr>
              <a:t>phải</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thực</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hiện</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nghĩa</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vụ</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thì</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lập</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tức</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thành</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khoản</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vay</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nhóm</a:t>
            </a:r>
            <a:r>
              <a:rPr lang="en-US" sz="1400" i="1" dirty="0">
                <a:latin typeface="Arial" panose="020B0604020202020204" pitchFamily="34" charset="0"/>
                <a:cs typeface="Arial" panose="020B0604020202020204" pitchFamily="34" charset="0"/>
              </a:rPr>
              <a:t> 3.</a:t>
            </a:r>
          </a:p>
          <a:p>
            <a:pPr marL="285750" indent="-285750" algn="just">
              <a:buFont typeface="Arial" panose="020B0604020202020204" pitchFamily="34" charset="0"/>
              <a:buChar char="•"/>
            </a:pPr>
            <a:r>
              <a:rPr lang="en-US" sz="1400" i="1" dirty="0" err="1">
                <a:latin typeface="Arial" panose="020B0604020202020204" pitchFamily="34" charset="0"/>
                <a:cs typeface="Arial" panose="020B0604020202020204" pitchFamily="34" charset="0"/>
              </a:rPr>
              <a:t>Phí</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đối</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với</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các</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khoản</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bảo</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lãnh</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rủi</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ro</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cao</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cũng</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sẽ</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cao</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hơn</a:t>
            </a:r>
            <a:r>
              <a:rPr lang="en-US" sz="1400" i="1"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sz="1400" i="1" dirty="0" err="1">
                <a:latin typeface="Arial" panose="020B0604020202020204" pitchFamily="34" charset="0"/>
                <a:cs typeface="Arial" panose="020B0604020202020204" pitchFamily="34" charset="0"/>
              </a:rPr>
              <a:t>Bắt</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buộc</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có</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ký</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quỹ</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theo</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từng</a:t>
            </a:r>
            <a:r>
              <a:rPr lang="en-US" sz="1400" i="1" dirty="0">
                <a:latin typeface="Arial" panose="020B0604020202020204" pitchFamily="34" charset="0"/>
                <a:cs typeface="Arial" panose="020B0604020202020204" pitchFamily="34" charset="0"/>
              </a:rPr>
              <a:t> </a:t>
            </a:r>
            <a:r>
              <a:rPr lang="en-US" sz="1400" i="1" dirty="0" err="1">
                <a:latin typeface="Arial" panose="020B0604020202020204" pitchFamily="34" charset="0"/>
                <a:cs typeface="Arial" panose="020B0604020202020204" pitchFamily="34" charset="0"/>
              </a:rPr>
              <a:t>loại</a:t>
            </a:r>
            <a:r>
              <a:rPr lang="en-US" sz="1400" i="1" dirty="0">
                <a:latin typeface="Arial" panose="020B0604020202020204" pitchFamily="34" charset="0"/>
                <a:cs typeface="Arial" panose="020B0604020202020204" pitchFamily="34" charset="0"/>
              </a:rPr>
              <a:t> BL</a:t>
            </a:r>
          </a:p>
        </p:txBody>
      </p:sp>
    </p:spTree>
    <p:extLst>
      <p:ext uri="{BB962C8B-B14F-4D97-AF65-F5344CB8AC3E}">
        <p14:creationId xmlns:p14="http://schemas.microsoft.com/office/powerpoint/2010/main" val="4204244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784080" cy="561703"/>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Các</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loại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Bảo</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lãnh</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03918" y="777651"/>
            <a:ext cx="11827625" cy="5433467"/>
          </a:xfrm>
        </p:spPr>
        <p:txBody>
          <a:bodyPr>
            <a:noAutofit/>
          </a:bodyPr>
          <a:lstStyle/>
          <a:p>
            <a:pPr marL="0" indent="0">
              <a:buNone/>
            </a:pPr>
            <a:r>
              <a:rPr lang="vi-VN" sz="1200" b="1" cap="all" dirty="0">
                <a:latin typeface="+mn-lt"/>
              </a:rPr>
              <a:t>BẢO LÃNH THỰC HIỆN HỢP ĐỒNG</a:t>
            </a:r>
          </a:p>
          <a:p>
            <a:r>
              <a:rPr lang="vi-VN" sz="1200" dirty="0">
                <a:latin typeface="+mn-lt"/>
              </a:rPr>
              <a:t>Là một bảo lãnh ngân hàng do tổ chức tín dụng phát hành cho bên nhận bảo lãnh bảo đảm việc thực hiện đúng; đầy đủ các nghĩa vụ của khách hàng với bên nhận bảo lãnh theo hợp đồng đã ký kết. Trong trường hợp khách hàng không thực hiện đúng và đầy đủ các nghĩa vụ trong hợp đồng; tổ chức tín dụng thực hiện nghĩa vụ bảo lãnh đã cam kết.</a:t>
            </a:r>
          </a:p>
          <a:p>
            <a:r>
              <a:rPr lang="vi-VN" sz="1200" dirty="0">
                <a:latin typeface="+mn-lt"/>
              </a:rPr>
              <a:t>Đây là loại bảo lãnh được dùng phổ biến nhất; và có thể không phải yêu cầu một loại bảo lãnh nào khác ngoài nó trong quá trình mua bán hàng hoá; hoặc dự thầu xây dựng.</a:t>
            </a:r>
            <a:br>
              <a:rPr lang="vi-VN" sz="1200" dirty="0">
                <a:latin typeface="+mn-lt"/>
              </a:rPr>
            </a:br>
            <a:endParaRPr lang="vi-VN" sz="1200" dirty="0">
              <a:latin typeface="+mn-lt"/>
            </a:endParaRPr>
          </a:p>
          <a:p>
            <a:pPr marL="0" indent="0">
              <a:buNone/>
            </a:pPr>
            <a:r>
              <a:rPr lang="vi-VN" sz="1200" b="1" cap="all" dirty="0">
                <a:latin typeface="+mn-lt"/>
              </a:rPr>
              <a:t>BẢO LÃNH DỰ THẦU</a:t>
            </a:r>
          </a:p>
          <a:p>
            <a:r>
              <a:rPr lang="vi-VN" sz="1200" dirty="0">
                <a:latin typeface="+mn-lt"/>
              </a:rPr>
              <a:t>Là cam kết của ngân hàng với bên mời thầu bảo đảm nghĩa vụ tham gia dự thầu của khách hàng. Trong trường hợp khách hàng bị phạt do vi phạm quy định dự thầu mà không nộp; hoặc nộp không đủ tiền phạt cho bên mời thầu; thì tổ chức tín dụng thực hiện nghĩa vụ đã cam kết. Thực chất mục đích của bảo lãnh dự thầu là bảo đảm việc người dự thầu không rút lui; không ký hợp đồng; hoặc thay đổi ý định khi đã trúng thầu.</a:t>
            </a:r>
            <a:br>
              <a:rPr lang="vi-VN" sz="1200" dirty="0">
                <a:latin typeface="+mn-lt"/>
              </a:rPr>
            </a:br>
            <a:endParaRPr lang="vi-VN" sz="1200" dirty="0">
              <a:latin typeface="+mn-lt"/>
            </a:endParaRPr>
          </a:p>
          <a:p>
            <a:pPr marL="0" indent="0">
              <a:buNone/>
            </a:pPr>
            <a:r>
              <a:rPr lang="vi-VN" sz="1200" b="1" cap="all" dirty="0">
                <a:latin typeface="+mn-lt"/>
              </a:rPr>
              <a:t>BẢO LÃNH THANH TOÁN</a:t>
            </a:r>
          </a:p>
          <a:p>
            <a:r>
              <a:rPr lang="vi-VN" sz="1200" dirty="0">
                <a:latin typeface="+mn-lt"/>
              </a:rPr>
              <a:t>Được sử dụng trong các hợp đồng mua bán thiết bị hàng hoá trả chậm. Quan hệ giữa người bán và người mua thực chất là quan hệ tín dụng thương mại; theo đó người mua chấp nhận trả tiền hàng hoá theo kỳ hạn nợ cụ thể. Trong trường hợp người mua không thanh toán; hoặc thanh toán không đủ số tiền theo hợp đồng; thì ngân hàng bảo lãnh chịu trách nhiệm trả thay cho người mua như đã cam kết.</a:t>
            </a:r>
            <a:br>
              <a:rPr lang="vi-VN" sz="1200" dirty="0">
                <a:latin typeface="+mn-lt"/>
              </a:rPr>
            </a:br>
            <a:endParaRPr lang="vi-VN" sz="1200" dirty="0">
              <a:latin typeface="+mn-lt"/>
            </a:endParaRPr>
          </a:p>
          <a:p>
            <a:pPr marL="0" indent="0">
              <a:buNone/>
            </a:pPr>
            <a:r>
              <a:rPr lang="vi-VN" sz="1200" b="1" cap="all" dirty="0">
                <a:latin typeface="+mn-lt"/>
              </a:rPr>
              <a:t>BẢO LÃNH BẢO ĐẢM CHẤT LƯỢNG SẢN PHẨM THEO HỢP ĐỒNG</a:t>
            </a:r>
          </a:p>
          <a:p>
            <a:r>
              <a:rPr lang="vi-VN" sz="1200" dirty="0">
                <a:latin typeface="+mn-lt"/>
              </a:rPr>
              <a:t>Loại bảo lãnh được sử dụng như trong lĩnh vực xây lắp để bảo hành cho các công trình; hoặc các hợp đồng nhận thiết bị toàn bộ để bảo hành chất lượng máy móc thiết bị. Ngân hàng phát hành cho bên nhận bảo lãnh bảo đảm khách hàng thực hiện đúng các khoản thoả thuận về chất lượng của sản phẩm theo hợp đồng đã ký kết với bên nhận bảo lãnh. Trong trường hợp khách hàng bị phạt do không thực hiện đúng các thoả thuận trong hợp đồng về chất lượng sản phẩm theo hợp đồng đã ký kết với bên nhận bảo lãnh mà không nộp hoặc nộp không đầy đủ tiền phạt cho bên nhận bảo lãnh, tổ chức tín dụng thực hiện nghĩa vụ bảo lãnh đã cam kết.</a:t>
            </a:r>
            <a:br>
              <a:rPr lang="vi-VN" sz="1200" dirty="0">
                <a:latin typeface="+mn-lt"/>
              </a:rPr>
            </a:br>
            <a:endParaRPr lang="vi-VN" sz="1200" dirty="0">
              <a:latin typeface="+mn-lt"/>
            </a:endParaRPr>
          </a:p>
          <a:p>
            <a:pPr marL="0" indent="0">
              <a:buNone/>
            </a:pPr>
            <a:r>
              <a:rPr lang="vi-VN" sz="1200" b="1" cap="all" dirty="0">
                <a:latin typeface="+mn-lt"/>
              </a:rPr>
              <a:t>BẢO LÃNH HOÀN LẠI THANH TOÁN</a:t>
            </a:r>
          </a:p>
          <a:p>
            <a:r>
              <a:rPr lang="vi-VN" sz="1200" dirty="0">
                <a:latin typeface="+mn-lt"/>
              </a:rPr>
              <a:t>Là do tổ chức tín dụng phát hành cho bên nhận bảo lãnh vê việc bảo đảm nghĩa vụ hoàn trả tiền ứng trước của khách hàng theo hợp đồng đã ký với bên nhận bảo lãnh. Trong trường hợp khách hàng vi phạm các cam kết với bên nhận bảo lãnh; và phải hoàn trả số tiền cung ứng trước cho bên nhận bảo lãnh; thì tổ chức tín dụng sẽ hoàn trả số tiền ứng trước cho bên nhận bảo lãnh.</a:t>
            </a:r>
          </a:p>
          <a:p>
            <a:endParaRPr lang="en-US" sz="1200" dirty="0">
              <a:latin typeface="+mn-lt"/>
            </a:endParaRPr>
          </a:p>
        </p:txBody>
      </p:sp>
    </p:spTree>
    <p:extLst>
      <p:ext uri="{BB962C8B-B14F-4D97-AF65-F5344CB8AC3E}">
        <p14:creationId xmlns:p14="http://schemas.microsoft.com/office/powerpoint/2010/main" val="4214780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8847"/>
            <a:ext cx="9757954" cy="510244"/>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Sản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phẩm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Tài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trợ</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Thương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mại</a:t>
            </a:r>
            <a:endParaRPr lang="en-US" sz="2800" b="1" dirty="0">
              <a:solidFill>
                <a:schemeClr val="bg1"/>
              </a:solidFill>
              <a:latin typeface="Arial" panose="020B0604020202020204" pitchFamily="34" charset="0"/>
              <a:cs typeface="Arial" panose="020B0604020202020204" pitchFamily="34" charset="0"/>
            </a:endParaRPr>
          </a:p>
        </p:txBody>
      </p:sp>
      <p:sp>
        <p:nvSpPr>
          <p:cNvPr id="5" name="Freeform 2"/>
          <p:cNvSpPr>
            <a:spLocks/>
          </p:cNvSpPr>
          <p:nvPr/>
        </p:nvSpPr>
        <p:spPr bwMode="blackWhite">
          <a:xfrm rot="2963345">
            <a:off x="4086325" y="4482223"/>
            <a:ext cx="1101427" cy="1192132"/>
          </a:xfrm>
          <a:custGeom>
            <a:avLst/>
            <a:gdLst>
              <a:gd name="T0" fmla="*/ 304 w 553"/>
              <a:gd name="T1" fmla="*/ 615 h 616"/>
              <a:gd name="T2" fmla="*/ 240 w 553"/>
              <a:gd name="T3" fmla="*/ 615 h 616"/>
              <a:gd name="T4" fmla="*/ 240 w 553"/>
              <a:gd name="T5" fmla="*/ 119 h 616"/>
              <a:gd name="T6" fmla="*/ 40 w 553"/>
              <a:gd name="T7" fmla="*/ 311 h 616"/>
              <a:gd name="T8" fmla="*/ 0 w 553"/>
              <a:gd name="T9" fmla="*/ 279 h 616"/>
              <a:gd name="T10" fmla="*/ 288 w 553"/>
              <a:gd name="T11" fmla="*/ 0 h 616"/>
              <a:gd name="T12" fmla="*/ 552 w 553"/>
              <a:gd name="T13" fmla="*/ 271 h 616"/>
              <a:gd name="T14" fmla="*/ 512 w 553"/>
              <a:gd name="T15" fmla="*/ 311 h 616"/>
              <a:gd name="T16" fmla="*/ 304 w 553"/>
              <a:gd name="T17" fmla="*/ 119 h 616"/>
              <a:gd name="T18" fmla="*/ 304 w 553"/>
              <a:gd name="T19" fmla="*/ 615 h 6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3"/>
              <a:gd name="T31" fmla="*/ 0 h 616"/>
              <a:gd name="T32" fmla="*/ 553 w 553"/>
              <a:gd name="T33" fmla="*/ 616 h 6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3" h="616">
                <a:moveTo>
                  <a:pt x="304" y="615"/>
                </a:moveTo>
                <a:lnTo>
                  <a:pt x="240" y="615"/>
                </a:lnTo>
                <a:lnTo>
                  <a:pt x="240" y="119"/>
                </a:lnTo>
                <a:lnTo>
                  <a:pt x="40" y="311"/>
                </a:lnTo>
                <a:lnTo>
                  <a:pt x="0" y="279"/>
                </a:lnTo>
                <a:lnTo>
                  <a:pt x="288" y="0"/>
                </a:lnTo>
                <a:lnTo>
                  <a:pt x="552" y="271"/>
                </a:lnTo>
                <a:lnTo>
                  <a:pt x="512" y="311"/>
                </a:lnTo>
                <a:lnTo>
                  <a:pt x="304" y="119"/>
                </a:lnTo>
                <a:lnTo>
                  <a:pt x="304" y="615"/>
                </a:lnTo>
              </a:path>
            </a:pathLst>
          </a:custGeom>
          <a:solidFill>
            <a:schemeClr val="accent2"/>
          </a:solidFill>
          <a:ln w="12700" cap="rnd" cmpd="sng">
            <a:solidFill>
              <a:schemeClr val="tx1"/>
            </a:solidFill>
            <a:prstDash val="solid"/>
            <a:round/>
            <a:headEnd/>
            <a:tailEnd/>
          </a:ln>
        </p:spPr>
        <p:txBody>
          <a:bodyPr/>
          <a:lstStyle/>
          <a:p>
            <a:endParaRPr lang="en-US" sz="1837"/>
          </a:p>
        </p:txBody>
      </p:sp>
      <p:sp>
        <p:nvSpPr>
          <p:cNvPr id="6" name="Oval 3"/>
          <p:cNvSpPr>
            <a:spLocks noChangeArrowheads="1"/>
          </p:cNvSpPr>
          <p:nvPr/>
        </p:nvSpPr>
        <p:spPr bwMode="blackWhite">
          <a:xfrm>
            <a:off x="5097187" y="2654195"/>
            <a:ext cx="2072864" cy="1874262"/>
          </a:xfrm>
          <a:prstGeom prst="ellipse">
            <a:avLst/>
          </a:prstGeom>
          <a:blipFill>
            <a:blip r:embed="rId2"/>
            <a:stretch>
              <a:fillRect/>
            </a:stretch>
          </a:blipFill>
          <a:ln w="12700">
            <a:solidFill>
              <a:schemeClr val="tx1"/>
            </a:solidFill>
            <a:round/>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algn="ctr" eaLnBrk="1" hangingPunct="1"/>
            <a:endParaRPr lang="zh-CN" altLang="en-US" sz="1632">
              <a:ea typeface="宋体" panose="02010600030101010101" pitchFamily="2" charset="-122"/>
            </a:endParaRPr>
          </a:p>
        </p:txBody>
      </p:sp>
      <p:sp>
        <p:nvSpPr>
          <p:cNvPr id="12" name="Freeform 9"/>
          <p:cNvSpPr>
            <a:spLocks/>
          </p:cNvSpPr>
          <p:nvPr/>
        </p:nvSpPr>
        <p:spPr bwMode="blackWhite">
          <a:xfrm rot="1847158">
            <a:off x="3833224" y="2051776"/>
            <a:ext cx="1227767" cy="1072271"/>
          </a:xfrm>
          <a:custGeom>
            <a:avLst/>
            <a:gdLst>
              <a:gd name="T0" fmla="*/ 0 w 616"/>
              <a:gd name="T1" fmla="*/ 232 h 553"/>
              <a:gd name="T2" fmla="*/ 0 w 616"/>
              <a:gd name="T3" fmla="*/ 304 h 553"/>
              <a:gd name="T4" fmla="*/ 496 w 616"/>
              <a:gd name="T5" fmla="*/ 304 h 553"/>
              <a:gd name="T6" fmla="*/ 304 w 616"/>
              <a:gd name="T7" fmla="*/ 512 h 553"/>
              <a:gd name="T8" fmla="*/ 328 w 616"/>
              <a:gd name="T9" fmla="*/ 552 h 553"/>
              <a:gd name="T10" fmla="*/ 615 w 616"/>
              <a:gd name="T11" fmla="*/ 256 h 553"/>
              <a:gd name="T12" fmla="*/ 344 w 616"/>
              <a:gd name="T13" fmla="*/ 0 h 553"/>
              <a:gd name="T14" fmla="*/ 304 w 616"/>
              <a:gd name="T15" fmla="*/ 40 h 553"/>
              <a:gd name="T16" fmla="*/ 496 w 616"/>
              <a:gd name="T17" fmla="*/ 232 h 553"/>
              <a:gd name="T18" fmla="*/ 0 w 616"/>
              <a:gd name="T19" fmla="*/ 232 h 5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6"/>
              <a:gd name="T31" fmla="*/ 0 h 553"/>
              <a:gd name="T32" fmla="*/ 616 w 616"/>
              <a:gd name="T33" fmla="*/ 553 h 5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6" h="553">
                <a:moveTo>
                  <a:pt x="0" y="232"/>
                </a:moveTo>
                <a:lnTo>
                  <a:pt x="0" y="304"/>
                </a:lnTo>
                <a:lnTo>
                  <a:pt x="496" y="304"/>
                </a:lnTo>
                <a:lnTo>
                  <a:pt x="304" y="512"/>
                </a:lnTo>
                <a:lnTo>
                  <a:pt x="328" y="552"/>
                </a:lnTo>
                <a:lnTo>
                  <a:pt x="615" y="256"/>
                </a:lnTo>
                <a:lnTo>
                  <a:pt x="344" y="0"/>
                </a:lnTo>
                <a:lnTo>
                  <a:pt x="304" y="40"/>
                </a:lnTo>
                <a:lnTo>
                  <a:pt x="496" y="232"/>
                </a:lnTo>
                <a:lnTo>
                  <a:pt x="0" y="232"/>
                </a:lnTo>
              </a:path>
            </a:pathLst>
          </a:custGeom>
          <a:solidFill>
            <a:schemeClr val="accent2"/>
          </a:solidFill>
          <a:ln w="12700" cap="rnd" cmpd="sng">
            <a:solidFill>
              <a:schemeClr val="tx1"/>
            </a:solidFill>
            <a:prstDash val="solid"/>
            <a:round/>
            <a:headEnd/>
            <a:tailEnd/>
          </a:ln>
        </p:spPr>
        <p:txBody>
          <a:bodyPr/>
          <a:lstStyle/>
          <a:p>
            <a:endParaRPr lang="en-US" sz="1837"/>
          </a:p>
        </p:txBody>
      </p:sp>
      <p:sp>
        <p:nvSpPr>
          <p:cNvPr id="13" name="Freeform 10"/>
          <p:cNvSpPr>
            <a:spLocks/>
          </p:cNvSpPr>
          <p:nvPr/>
        </p:nvSpPr>
        <p:spPr bwMode="blackWhite">
          <a:xfrm rot="19035130">
            <a:off x="7059088" y="1704811"/>
            <a:ext cx="1227767" cy="1057693"/>
          </a:xfrm>
          <a:custGeom>
            <a:avLst/>
            <a:gdLst>
              <a:gd name="T0" fmla="*/ 615 w 616"/>
              <a:gd name="T1" fmla="*/ 240 h 545"/>
              <a:gd name="T2" fmla="*/ 615 w 616"/>
              <a:gd name="T3" fmla="*/ 304 h 545"/>
              <a:gd name="T4" fmla="*/ 119 w 616"/>
              <a:gd name="T5" fmla="*/ 304 h 545"/>
              <a:gd name="T6" fmla="*/ 311 w 616"/>
              <a:gd name="T7" fmla="*/ 504 h 545"/>
              <a:gd name="T8" fmla="*/ 279 w 616"/>
              <a:gd name="T9" fmla="*/ 544 h 545"/>
              <a:gd name="T10" fmla="*/ 0 w 616"/>
              <a:gd name="T11" fmla="*/ 256 h 545"/>
              <a:gd name="T12" fmla="*/ 271 w 616"/>
              <a:gd name="T13" fmla="*/ 0 h 545"/>
              <a:gd name="T14" fmla="*/ 311 w 616"/>
              <a:gd name="T15" fmla="*/ 40 h 545"/>
              <a:gd name="T16" fmla="*/ 119 w 616"/>
              <a:gd name="T17" fmla="*/ 240 h 545"/>
              <a:gd name="T18" fmla="*/ 615 w 616"/>
              <a:gd name="T19" fmla="*/ 240 h 5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6"/>
              <a:gd name="T31" fmla="*/ 0 h 545"/>
              <a:gd name="T32" fmla="*/ 616 w 616"/>
              <a:gd name="T33" fmla="*/ 545 h 5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6" h="545">
                <a:moveTo>
                  <a:pt x="615" y="240"/>
                </a:moveTo>
                <a:lnTo>
                  <a:pt x="615" y="304"/>
                </a:lnTo>
                <a:lnTo>
                  <a:pt x="119" y="304"/>
                </a:lnTo>
                <a:lnTo>
                  <a:pt x="311" y="504"/>
                </a:lnTo>
                <a:lnTo>
                  <a:pt x="279" y="544"/>
                </a:lnTo>
                <a:lnTo>
                  <a:pt x="0" y="256"/>
                </a:lnTo>
                <a:lnTo>
                  <a:pt x="271" y="0"/>
                </a:lnTo>
                <a:lnTo>
                  <a:pt x="311" y="40"/>
                </a:lnTo>
                <a:lnTo>
                  <a:pt x="119" y="240"/>
                </a:lnTo>
                <a:lnTo>
                  <a:pt x="615" y="240"/>
                </a:lnTo>
              </a:path>
            </a:pathLst>
          </a:custGeom>
          <a:solidFill>
            <a:schemeClr val="accent2"/>
          </a:solidFill>
          <a:ln w="12700" cap="rnd" cmpd="sng">
            <a:solidFill>
              <a:schemeClr val="tx1"/>
            </a:solidFill>
            <a:prstDash val="solid"/>
            <a:round/>
            <a:headEnd/>
            <a:tailEnd/>
          </a:ln>
        </p:spPr>
        <p:txBody>
          <a:bodyPr/>
          <a:lstStyle/>
          <a:p>
            <a:endParaRPr lang="en-US" sz="1837"/>
          </a:p>
        </p:txBody>
      </p:sp>
      <p:sp>
        <p:nvSpPr>
          <p:cNvPr id="14" name="Freeform 2"/>
          <p:cNvSpPr>
            <a:spLocks/>
          </p:cNvSpPr>
          <p:nvPr/>
        </p:nvSpPr>
        <p:spPr bwMode="blackWhite">
          <a:xfrm rot="18513006">
            <a:off x="7121853" y="4174093"/>
            <a:ext cx="1101427" cy="1192132"/>
          </a:xfrm>
          <a:custGeom>
            <a:avLst/>
            <a:gdLst>
              <a:gd name="T0" fmla="*/ 304 w 553"/>
              <a:gd name="T1" fmla="*/ 615 h 616"/>
              <a:gd name="T2" fmla="*/ 240 w 553"/>
              <a:gd name="T3" fmla="*/ 615 h 616"/>
              <a:gd name="T4" fmla="*/ 240 w 553"/>
              <a:gd name="T5" fmla="*/ 119 h 616"/>
              <a:gd name="T6" fmla="*/ 40 w 553"/>
              <a:gd name="T7" fmla="*/ 311 h 616"/>
              <a:gd name="T8" fmla="*/ 0 w 553"/>
              <a:gd name="T9" fmla="*/ 279 h 616"/>
              <a:gd name="T10" fmla="*/ 288 w 553"/>
              <a:gd name="T11" fmla="*/ 0 h 616"/>
              <a:gd name="T12" fmla="*/ 552 w 553"/>
              <a:gd name="T13" fmla="*/ 271 h 616"/>
              <a:gd name="T14" fmla="*/ 512 w 553"/>
              <a:gd name="T15" fmla="*/ 311 h 616"/>
              <a:gd name="T16" fmla="*/ 304 w 553"/>
              <a:gd name="T17" fmla="*/ 119 h 616"/>
              <a:gd name="T18" fmla="*/ 304 w 553"/>
              <a:gd name="T19" fmla="*/ 615 h 6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3"/>
              <a:gd name="T31" fmla="*/ 0 h 616"/>
              <a:gd name="T32" fmla="*/ 553 w 553"/>
              <a:gd name="T33" fmla="*/ 616 h 6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3" h="616">
                <a:moveTo>
                  <a:pt x="304" y="615"/>
                </a:moveTo>
                <a:lnTo>
                  <a:pt x="240" y="615"/>
                </a:lnTo>
                <a:lnTo>
                  <a:pt x="240" y="119"/>
                </a:lnTo>
                <a:lnTo>
                  <a:pt x="40" y="311"/>
                </a:lnTo>
                <a:lnTo>
                  <a:pt x="0" y="279"/>
                </a:lnTo>
                <a:lnTo>
                  <a:pt x="288" y="0"/>
                </a:lnTo>
                <a:lnTo>
                  <a:pt x="552" y="271"/>
                </a:lnTo>
                <a:lnTo>
                  <a:pt x="512" y="311"/>
                </a:lnTo>
                <a:lnTo>
                  <a:pt x="304" y="119"/>
                </a:lnTo>
                <a:lnTo>
                  <a:pt x="304" y="615"/>
                </a:lnTo>
              </a:path>
            </a:pathLst>
          </a:custGeom>
          <a:solidFill>
            <a:schemeClr val="accent2"/>
          </a:solidFill>
          <a:ln w="12700" cap="rnd" cmpd="sng">
            <a:solidFill>
              <a:schemeClr val="tx1"/>
            </a:solidFill>
            <a:prstDash val="solid"/>
            <a:round/>
            <a:headEnd/>
            <a:tailEnd/>
          </a:ln>
        </p:spPr>
        <p:txBody>
          <a:bodyPr/>
          <a:lstStyle/>
          <a:p>
            <a:endParaRPr lang="en-US" sz="1837"/>
          </a:p>
        </p:txBody>
      </p:sp>
      <p:pic>
        <p:nvPicPr>
          <p:cNvPr id="18" name="Picture 17"/>
          <p:cNvPicPr>
            <a:picLocks noChangeAspect="1"/>
          </p:cNvPicPr>
          <p:nvPr/>
        </p:nvPicPr>
        <p:blipFill>
          <a:blip r:embed="rId3"/>
          <a:stretch>
            <a:fillRect/>
          </a:stretch>
        </p:blipFill>
        <p:spPr>
          <a:xfrm>
            <a:off x="494199" y="1239360"/>
            <a:ext cx="3290296" cy="1982811"/>
          </a:xfrm>
          <a:prstGeom prst="rect">
            <a:avLst/>
          </a:prstGeom>
        </p:spPr>
      </p:pic>
      <p:sp>
        <p:nvSpPr>
          <p:cNvPr id="19" name="AutoShape 2" descr="UPAS Letter of Credit: Definition, Uses, Cost &amp; Difference of UPAS and Usance  LC. - Accountant Skil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p:cNvPicPr>
            <a:picLocks noChangeAspect="1"/>
          </p:cNvPicPr>
          <p:nvPr/>
        </p:nvPicPr>
        <p:blipFill>
          <a:blip r:embed="rId4"/>
          <a:stretch>
            <a:fillRect/>
          </a:stretch>
        </p:blipFill>
        <p:spPr>
          <a:xfrm>
            <a:off x="550757" y="4319502"/>
            <a:ext cx="3414315" cy="2134835"/>
          </a:xfrm>
          <a:prstGeom prst="rect">
            <a:avLst/>
          </a:prstGeom>
        </p:spPr>
      </p:pic>
      <p:pic>
        <p:nvPicPr>
          <p:cNvPr id="21" name="Picture 20"/>
          <p:cNvPicPr>
            <a:picLocks noChangeAspect="1"/>
          </p:cNvPicPr>
          <p:nvPr/>
        </p:nvPicPr>
        <p:blipFill>
          <a:blip r:embed="rId5"/>
          <a:stretch>
            <a:fillRect/>
          </a:stretch>
        </p:blipFill>
        <p:spPr>
          <a:xfrm>
            <a:off x="8302166" y="1221741"/>
            <a:ext cx="3339997" cy="1816962"/>
          </a:xfrm>
          <a:prstGeom prst="rect">
            <a:avLst/>
          </a:prstGeom>
        </p:spPr>
      </p:pic>
      <p:pic>
        <p:nvPicPr>
          <p:cNvPr id="22" name="Picture 21"/>
          <p:cNvPicPr>
            <a:picLocks noChangeAspect="1"/>
          </p:cNvPicPr>
          <p:nvPr/>
        </p:nvPicPr>
        <p:blipFill>
          <a:blip r:embed="rId6"/>
          <a:stretch>
            <a:fillRect/>
          </a:stretch>
        </p:blipFill>
        <p:spPr>
          <a:xfrm>
            <a:off x="8171537" y="4272225"/>
            <a:ext cx="3470625" cy="2229390"/>
          </a:xfrm>
          <a:prstGeom prst="rect">
            <a:avLst/>
          </a:prstGeom>
        </p:spPr>
      </p:pic>
    </p:spTree>
    <p:extLst>
      <p:ext uri="{BB962C8B-B14F-4D97-AF65-F5344CB8AC3E}">
        <p14:creationId xmlns:p14="http://schemas.microsoft.com/office/powerpoint/2010/main" val="2799159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9771017" cy="556718"/>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Sản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phẩm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về</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Tài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trợ</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Thương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mại</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426857" y="1004681"/>
            <a:ext cx="7604687" cy="5433467"/>
          </a:xfrm>
        </p:spPr>
        <p:txBody>
          <a:bodyPr>
            <a:normAutofit/>
          </a:bodyPr>
          <a:lstStyle/>
          <a:p>
            <a:pPr algn="just"/>
            <a:endParaRPr lang="en-US" sz="1800">
              <a:latin typeface="Arial" panose="020B0604020202020204" pitchFamily="34" charset="0"/>
              <a:cs typeface="Arial" panose="020B0604020202020204" pitchFamily="34" charset="0"/>
            </a:endParaRPr>
          </a:p>
          <a:p>
            <a:pPr algn="just"/>
            <a:endParaRPr lang="en-US" sz="2000">
              <a:latin typeface="Arial" panose="020B0604020202020204" pitchFamily="34" charset="0"/>
              <a:cs typeface="Arial" panose="020B0604020202020204" pitchFamily="34" charset="0"/>
            </a:endParaRPr>
          </a:p>
          <a:p>
            <a:pPr algn="just"/>
            <a:r>
              <a:rPr lang="en-US" sz="2000">
                <a:latin typeface="Arial" panose="020B0604020202020204" pitchFamily="34" charset="0"/>
                <a:cs typeface="Arial" panose="020B0604020202020204" pitchFamily="34" charset="0"/>
              </a:rPr>
              <a:t>LC</a:t>
            </a: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Ngân hàng phát hành theo yêu cầu của khách hàng (người  nhập khẩu), cam kết thanh toán một số tiền nhất định cho người hưởng lợi (người xuất khẩu) hoặc chấp nhận hối phiếu do người hưởng lợi ký phát khi nhận được bộ chứng từ xuất trình phù hợp với quy định của thư tín dụng (L/C).</a:t>
            </a:r>
            <a:endParaRPr lang="en-US" sz="2000" dirty="0">
              <a:latin typeface="Arial" panose="020B0604020202020204" pitchFamily="34" charset="0"/>
              <a:cs typeface="Arial" panose="020B0604020202020204" pitchFamily="34" charset="0"/>
            </a:endParaRPr>
          </a:p>
          <a:p>
            <a:pPr algn="just"/>
            <a:endParaRPr lang="en-US" sz="1800">
              <a:latin typeface="Arial" panose="020B0604020202020204" pitchFamily="34" charset="0"/>
              <a:cs typeface="Arial" panose="020B0604020202020204" pitchFamily="34" charset="0"/>
            </a:endParaRPr>
          </a:p>
          <a:p>
            <a:pPr marL="0" indent="0" algn="just">
              <a:buNone/>
            </a:pPr>
            <a:endParaRPr lang="en-GB" sz="1800">
              <a:latin typeface="Arial" panose="020B0604020202020204" pitchFamily="34" charset="0"/>
              <a:cs typeface="Arial" panose="020B0604020202020204" pitchFamily="34" charset="0"/>
            </a:endParaRPr>
          </a:p>
          <a:p>
            <a:pPr marL="0" indent="0" algn="just">
              <a:buNone/>
            </a:pPr>
            <a:endParaRPr lang="en-US" sz="2000">
              <a:latin typeface="Arial" panose="020B0604020202020204" pitchFamily="34" charset="0"/>
              <a:cs typeface="Arial" panose="020B0604020202020204" pitchFamily="34" charset="0"/>
            </a:endParaRPr>
          </a:p>
          <a:p>
            <a:pPr algn="just"/>
            <a:r>
              <a:rPr lang="en-US" sz="2000">
                <a:latin typeface="Arial" panose="020B0604020202020204" pitchFamily="34" charset="0"/>
                <a:cs typeface="Arial" panose="020B0604020202020204" pitchFamily="34" charset="0"/>
              </a:rPr>
              <a:t>UPAS </a:t>
            </a:r>
            <a:r>
              <a:rPr lang="en-US" sz="2000" dirty="0">
                <a:latin typeface="Arial" panose="020B0604020202020204" pitchFamily="34" charset="0"/>
                <a:cs typeface="Arial" panose="020B0604020202020204" pitchFamily="34" charset="0"/>
              </a:rPr>
              <a:t>LC: </a:t>
            </a:r>
            <a:r>
              <a:rPr lang="vi-VN" sz="2000" dirty="0">
                <a:latin typeface="Arial" panose="020B0604020202020204" pitchFamily="34" charset="0"/>
                <a:cs typeface="Arial" panose="020B0604020202020204" pitchFamily="34" charset="0"/>
              </a:rPr>
              <a:t>phát hành thư tín dụng/nhờ thu trả chậm có điều khoản thanh toán trả ngay/trước hạn dựa trên nguồn vốn tài trợ giá cạnh tranh của ngân hàng đại lý. Khách hàng được mua hàng trả chậm, trong khi người bán nhận tiền thanh toán trả ngay, trước hạn.</a:t>
            </a:r>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94197" y="1547534"/>
            <a:ext cx="3470873" cy="1982811"/>
          </a:xfrm>
          <a:prstGeom prst="rect">
            <a:avLst/>
          </a:prstGeom>
        </p:spPr>
      </p:pic>
      <p:pic>
        <p:nvPicPr>
          <p:cNvPr id="5" name="Picture 4"/>
          <p:cNvPicPr>
            <a:picLocks noChangeAspect="1"/>
          </p:cNvPicPr>
          <p:nvPr/>
        </p:nvPicPr>
        <p:blipFill>
          <a:blip r:embed="rId3"/>
          <a:stretch>
            <a:fillRect/>
          </a:stretch>
        </p:blipFill>
        <p:spPr>
          <a:xfrm>
            <a:off x="522475" y="3978308"/>
            <a:ext cx="3414315" cy="2134835"/>
          </a:xfrm>
          <a:prstGeom prst="rect">
            <a:avLst/>
          </a:prstGeom>
        </p:spPr>
      </p:pic>
    </p:spTree>
    <p:extLst>
      <p:ext uri="{BB962C8B-B14F-4D97-AF65-F5344CB8AC3E}">
        <p14:creationId xmlns:p14="http://schemas.microsoft.com/office/powerpoint/2010/main" val="698326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6235" y="-302944"/>
            <a:ext cx="5954768" cy="1303211"/>
          </a:xfrm>
        </p:spPr>
        <p:txBody>
          <a:bodyPr>
            <a:normAutofit/>
          </a:bodyPr>
          <a:lstStyle/>
          <a:p>
            <a:pPr algn="ctr"/>
            <a:r>
              <a:rPr lang="en-US" sz="2800" b="1" dirty="0">
                <a:solidFill>
                  <a:schemeClr val="bg1"/>
                </a:solidFill>
                <a:latin typeface="Arial" panose="020B0604020202020204" pitchFamily="34" charset="0"/>
                <a:cs typeface="Arial" panose="020B0604020202020204" pitchFamily="34" charset="0"/>
              </a:rPr>
              <a:t>Game- </a:t>
            </a:r>
            <a:r>
              <a:rPr lang="en-US" sz="2800" b="1" dirty="0" err="1">
                <a:solidFill>
                  <a:schemeClr val="bg1"/>
                </a:solidFill>
                <a:latin typeface="Arial" panose="020B0604020202020204" pitchFamily="34" charset="0"/>
                <a:cs typeface="Arial" panose="020B0604020202020204" pitchFamily="34" charset="0"/>
              </a:rPr>
              <a:t>Khởi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động</a:t>
            </a:r>
            <a:endParaRPr lang="en-US" sz="2800" b="1"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1524000" y="1941322"/>
            <a:ext cx="9144000" cy="4067175"/>
          </a:xfrm>
          <a:prstGeom prst="rect">
            <a:avLst/>
          </a:prstGeom>
        </p:spPr>
      </p:pic>
    </p:spTree>
    <p:extLst>
      <p:ext uri="{BB962C8B-B14F-4D97-AF65-F5344CB8AC3E}">
        <p14:creationId xmlns:p14="http://schemas.microsoft.com/office/powerpoint/2010/main" val="2941369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170"/>
            <a:ext cx="9757954" cy="579935"/>
          </a:xfrm>
        </p:spPr>
        <p:txBody>
          <a:bodyPr>
            <a:noAutofit/>
          </a:bodyPr>
          <a:lstStyle/>
          <a:p>
            <a:r>
              <a:rPr lang="en-US" sz="2800" b="1" dirty="0" err="1">
                <a:solidFill>
                  <a:schemeClr val="bg1"/>
                </a:solidFill>
                <a:latin typeface="Arial" panose="020B0604020202020204" pitchFamily="34" charset="0"/>
                <a:cs typeface="Arial" panose="020B0604020202020204" pitchFamily="34" charset="0"/>
              </a:rPr>
              <a:t>Tài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trợ</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Hợp</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đồng</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Xuất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khẩu</a:t>
            </a:r>
            <a:r>
              <a:rPr lang="en-US" sz="2800" b="1" dirty="0">
                <a:solidFill>
                  <a:schemeClr val="bg1"/>
                </a:solidFill>
                <a:latin typeface="Arial" panose="020B0604020202020204" pitchFamily="34" charset="0"/>
                <a:cs typeface="Arial" panose="020B0604020202020204" pitchFamily="34" charset="0"/>
              </a:rPr>
              <a:t>/</a:t>
            </a:r>
            <a:r>
              <a:rPr lang="en-US" sz="2800" b="1" dirty="0" err="1">
                <a:solidFill>
                  <a:schemeClr val="bg1"/>
                </a:solidFill>
                <a:latin typeface="Arial" panose="020B0604020202020204" pitchFamily="34" charset="0"/>
                <a:cs typeface="Arial" panose="020B0604020202020204" pitchFamily="34" charset="0"/>
              </a:rPr>
              <a:t>Xuất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khẩu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trước</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giao</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hàng</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03918" y="922795"/>
            <a:ext cx="11886481" cy="3837892"/>
          </a:xfrm>
        </p:spPr>
        <p:txBody>
          <a:bodyPr>
            <a:normAutofit/>
          </a:bodyPr>
          <a:lstStyle/>
          <a:p>
            <a:pPr algn="just"/>
            <a:r>
              <a:rPr lang="vi-VN" sz="2000" dirty="0">
                <a:latin typeface="+mn-lt"/>
              </a:rPr>
              <a:t>Là hình thức tài trợ vốn lưu động cho Doanh nghiệp xuất khẩu để thu mua hàng hóa, nguyên vật liệu, thanh toán các chi phí sản xuất, …phục vụ các hợp đồng xuất khẩu đã ký kết.</a:t>
            </a:r>
            <a:endParaRPr lang="en-US" sz="2000" dirty="0">
              <a:latin typeface="+mn-lt"/>
            </a:endParaRPr>
          </a:p>
          <a:p>
            <a:pPr algn="just" fontAlgn="base"/>
            <a:r>
              <a:rPr lang="vi-VN" sz="2000" b="1" dirty="0">
                <a:latin typeface="+mn-lt"/>
              </a:rPr>
              <a:t>Đối tượng khách hàng:</a:t>
            </a:r>
            <a:r>
              <a:rPr lang="vi-VN" sz="2000" dirty="0">
                <a:latin typeface="+mn-lt"/>
              </a:rPr>
              <a:t>Khách hàng doanh nghiệp có nhu cầu được tài trợ vốn lưu động để thực hiện hợp đồng xuất khẩu đã ký kết theo phương thức thanh toán L/C, D/P, D/A, T/T.</a:t>
            </a:r>
            <a:endParaRPr lang="en-US" sz="2000" dirty="0">
              <a:latin typeface="+mn-lt"/>
            </a:endParaRPr>
          </a:p>
          <a:p>
            <a:pPr algn="just" fontAlgn="base"/>
            <a:r>
              <a:rPr lang="en-US" sz="2000" b="1" dirty="0" err="1">
                <a:latin typeface="+mn-lt"/>
              </a:rPr>
              <a:t>Đặc</a:t>
            </a:r>
            <a:r>
              <a:rPr lang="en-US" sz="2000" b="1" dirty="0">
                <a:latin typeface="+mn-lt"/>
              </a:rPr>
              <a:t> </a:t>
            </a:r>
            <a:r>
              <a:rPr lang="en-US" sz="2000" b="1" dirty="0" err="1">
                <a:latin typeface="+mn-lt"/>
              </a:rPr>
              <a:t>tính</a:t>
            </a:r>
            <a:r>
              <a:rPr lang="en-US" sz="2000" b="1" dirty="0">
                <a:latin typeface="+mn-lt"/>
              </a:rPr>
              <a:t> SP:</a:t>
            </a:r>
          </a:p>
          <a:p>
            <a:pPr lvl="1" algn="just" fontAlgn="base"/>
            <a:r>
              <a:rPr lang="vi-VN" sz="2000" dirty="0">
                <a:latin typeface="+mn-lt"/>
              </a:rPr>
              <a:t> Khách hàng được tài trợ từ khi có Thư tín dụng/hợp đồng/đơn hàng xuất khẩu</a:t>
            </a:r>
            <a:endParaRPr lang="en-US" sz="2000" dirty="0">
              <a:latin typeface="+mn-lt"/>
            </a:endParaRPr>
          </a:p>
          <a:p>
            <a:pPr lvl="1" algn="just" fontAlgn="base">
              <a:lnSpc>
                <a:spcPct val="100000"/>
              </a:lnSpc>
            </a:pPr>
            <a:r>
              <a:rPr lang="vi-VN" sz="2000" dirty="0">
                <a:latin typeface="+mn-lt"/>
              </a:rPr>
              <a:t>Thời hạn tài trợ từ khi thu mua nguyên vật liệu đến khi nhận được tiền thanh toán của đối tác, tối đa lên đến 12 tháng</a:t>
            </a:r>
            <a:endParaRPr lang="en-US" sz="2000" dirty="0">
              <a:latin typeface="+mn-lt"/>
            </a:endParaRPr>
          </a:p>
          <a:p>
            <a:pPr lvl="1" algn="just" fontAlgn="base">
              <a:lnSpc>
                <a:spcPct val="100000"/>
              </a:lnSpc>
            </a:pPr>
            <a:r>
              <a:rPr lang="vi-VN" sz="2000" dirty="0">
                <a:latin typeface="+mn-lt"/>
              </a:rPr>
              <a:t>Tỷ lệ tài trợ lên đến 90% trị giá hợp đồng/L/C</a:t>
            </a:r>
            <a:endParaRPr lang="en-US" sz="2000" dirty="0">
              <a:latin typeface="+mn-lt"/>
            </a:endParaRPr>
          </a:p>
          <a:p>
            <a:pPr lvl="1" algn="just" fontAlgn="base">
              <a:lnSpc>
                <a:spcPct val="100000"/>
              </a:lnSpc>
            </a:pPr>
            <a:r>
              <a:rPr lang="vi-VN" sz="2000" dirty="0">
                <a:latin typeface="+mn-lt"/>
              </a:rPr>
              <a:t>Loại tiền: VND hoặc ngoại t</a:t>
            </a:r>
            <a:r>
              <a:rPr lang="en-US" sz="2000" dirty="0">
                <a:latin typeface="+mn-lt"/>
              </a:rPr>
              <a:t>ệ</a:t>
            </a:r>
          </a:p>
          <a:p>
            <a:pPr lvl="1" algn="just" fontAlgn="base">
              <a:lnSpc>
                <a:spcPct val="100000"/>
              </a:lnSpc>
            </a:pPr>
            <a:r>
              <a:rPr lang="vi-VN" sz="2000" dirty="0">
                <a:latin typeface="+mn-lt"/>
              </a:rPr>
              <a:t>Không cần có TSBĐ nếu đáp ứng điều kiện sản phẩm</a:t>
            </a:r>
          </a:p>
          <a:p>
            <a:pPr algn="just"/>
            <a:endParaRPr lang="en-US" sz="2400" dirty="0">
              <a:latin typeface="+mn-lt"/>
            </a:endParaRPr>
          </a:p>
        </p:txBody>
      </p:sp>
      <p:pic>
        <p:nvPicPr>
          <p:cNvPr id="11266" name="Picture 2" descr="Nhân viên xuất nhập khẩu là gì? Mức lương của nhân viên xuất nhập khẩ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58106"/>
            <a:ext cx="12192000" cy="184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418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
            <a:ext cx="9797144" cy="666205"/>
          </a:xfrm>
        </p:spPr>
        <p:txBody>
          <a:bodyPr>
            <a:noAutofit/>
          </a:bodyPr>
          <a:lstStyle/>
          <a:p>
            <a:r>
              <a:rPr lang="vi-VN" sz="2400" b="1" cap="all" dirty="0">
                <a:solidFill>
                  <a:schemeClr val="bg1"/>
                </a:solidFill>
                <a:latin typeface="+mn-lt"/>
              </a:rPr>
              <a:t>CHIẾT KHẤU HỐI PHIẾU/ TÀI TRỢ BỘ CHỨNG TỪ XUẤT KHẨU THEO PHƯƠNG THỨC L/C</a:t>
            </a:r>
            <a:endParaRPr lang="en-US" sz="2400" dirty="0">
              <a:solidFill>
                <a:schemeClr val="bg1"/>
              </a:solidFill>
              <a:latin typeface="+mn-lt"/>
            </a:endParaRPr>
          </a:p>
        </p:txBody>
      </p:sp>
      <p:sp>
        <p:nvSpPr>
          <p:cNvPr id="3" name="Content Placeholder 2"/>
          <p:cNvSpPr>
            <a:spLocks noGrp="1"/>
          </p:cNvSpPr>
          <p:nvPr>
            <p:ph idx="1"/>
          </p:nvPr>
        </p:nvSpPr>
        <p:spPr>
          <a:xfrm>
            <a:off x="176621" y="1644739"/>
            <a:ext cx="11827625" cy="5213261"/>
          </a:xfrm>
        </p:spPr>
        <p:txBody>
          <a:bodyPr>
            <a:normAutofit/>
          </a:bodyPr>
          <a:lstStyle/>
          <a:p>
            <a:r>
              <a:rPr lang="vi-VN" sz="2000" dirty="0">
                <a:latin typeface="+mn-lt"/>
              </a:rPr>
              <a:t>Là hình thức </a:t>
            </a:r>
            <a:r>
              <a:rPr lang="en-US" sz="2000" dirty="0" err="1">
                <a:latin typeface="Arial" panose="020B0604020202020204" pitchFamily="34" charset="0"/>
                <a:cs typeface="Arial" panose="020B0604020202020204" pitchFamily="34" charset="0"/>
              </a:rPr>
              <a:t>Ngân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hàng</a:t>
            </a:r>
            <a:r>
              <a:rPr lang="vi-VN" sz="2000" dirty="0">
                <a:latin typeface="Arial" panose="020B0604020202020204" pitchFamily="34" charset="0"/>
                <a:cs typeface="Arial" panose="020B0604020202020204" pitchFamily="34" charset="0"/>
              </a:rPr>
              <a:t> </a:t>
            </a:r>
            <a:r>
              <a:rPr lang="vi-VN" sz="2000" dirty="0">
                <a:latin typeface="+mn-lt"/>
              </a:rPr>
              <a:t>chiết khấu/ ứng trước cho Doanh nghiệp xuất khẩu một khoản tiền căn cứ trên hối phiếu/ bộ chứng từ xuất khẩu xuất trình theo phương thức L/C có bảo lưu quyền truy </a:t>
            </a:r>
            <a:r>
              <a:rPr lang="vi-VN" sz="2000">
                <a:latin typeface="+mn-lt"/>
              </a:rPr>
              <a:t>đòi.</a:t>
            </a:r>
            <a:endParaRPr lang="en-US" sz="2000">
              <a:latin typeface="+mn-lt"/>
            </a:endParaRPr>
          </a:p>
          <a:p>
            <a:endParaRPr lang="en-US" sz="2000" dirty="0">
              <a:latin typeface="+mn-lt"/>
            </a:endParaRPr>
          </a:p>
          <a:p>
            <a:r>
              <a:rPr lang="vi-VN" sz="2000" b="1" dirty="0">
                <a:latin typeface="+mn-lt"/>
              </a:rPr>
              <a:t>Đối tượng khách hàng:</a:t>
            </a:r>
            <a:br>
              <a:rPr lang="vi-VN" sz="2000" dirty="0">
                <a:latin typeface="+mn-lt"/>
              </a:rPr>
            </a:br>
            <a:r>
              <a:rPr lang="vi-VN" sz="2000" dirty="0">
                <a:latin typeface="+mn-lt"/>
              </a:rPr>
              <a:t>Nhà xuất khẩu đã thực hiện việc giao hàng và có bộ chứng từ xuất khẩu kèm/không kèm hối phiếu thanh toán theo phương thức </a:t>
            </a:r>
            <a:r>
              <a:rPr lang="vi-VN" sz="2000">
                <a:latin typeface="+mn-lt"/>
              </a:rPr>
              <a:t>L/C.</a:t>
            </a:r>
            <a:endParaRPr lang="en-US" sz="2000">
              <a:latin typeface="+mn-lt"/>
            </a:endParaRPr>
          </a:p>
          <a:p>
            <a:endParaRPr lang="en-US" sz="2000" dirty="0">
              <a:latin typeface="+mn-lt"/>
            </a:endParaRPr>
          </a:p>
          <a:p>
            <a:r>
              <a:rPr lang="en-US" sz="2000" b="1" dirty="0" err="1">
                <a:latin typeface="+mn-lt"/>
              </a:rPr>
              <a:t>Đặc</a:t>
            </a:r>
            <a:r>
              <a:rPr lang="en-US" sz="2000" b="1" dirty="0">
                <a:latin typeface="+mn-lt"/>
              </a:rPr>
              <a:t> </a:t>
            </a:r>
            <a:r>
              <a:rPr lang="en-US" sz="2000" b="1" dirty="0" err="1">
                <a:latin typeface="+mn-lt"/>
              </a:rPr>
              <a:t>điểm</a:t>
            </a:r>
            <a:r>
              <a:rPr lang="en-US" sz="2000" b="1" dirty="0">
                <a:latin typeface="+mn-lt"/>
              </a:rPr>
              <a:t>:</a:t>
            </a:r>
          </a:p>
          <a:p>
            <a:pPr marL="457200" lvl="1" indent="0">
              <a:buNone/>
            </a:pPr>
            <a:r>
              <a:rPr lang="vi-VN" sz="2000" dirty="0">
                <a:latin typeface="+mn-lt"/>
              </a:rPr>
              <a:t>•    Ứng trước tiền hàng cho nhà xuất khẩu dựa trên hối phiếu/ bộ chứng từ xuất khẩu sau khi giao hàng nhằm mục đích bổ sung vốn lưu động</a:t>
            </a:r>
            <a:br>
              <a:rPr lang="vi-VN" sz="2000" dirty="0">
                <a:latin typeface="+mn-lt"/>
              </a:rPr>
            </a:br>
            <a:r>
              <a:rPr lang="vi-VN" sz="2000" dirty="0">
                <a:latin typeface="+mn-lt"/>
              </a:rPr>
              <a:t>•    Thời hạn tài trợ lên đến 180 ngày</a:t>
            </a:r>
            <a:br>
              <a:rPr lang="vi-VN" sz="2000" dirty="0">
                <a:latin typeface="+mn-lt"/>
              </a:rPr>
            </a:br>
            <a:r>
              <a:rPr lang="vi-VN" sz="2000" dirty="0">
                <a:latin typeface="+mn-lt"/>
              </a:rPr>
              <a:t>•    Tỷ lệ tài trợ lên đến 100% trị giá hối phiếu/ bộ chứng từ xuất khẩu</a:t>
            </a:r>
            <a:br>
              <a:rPr lang="vi-VN" sz="2000" dirty="0">
                <a:latin typeface="+mn-lt"/>
              </a:rPr>
            </a:br>
            <a:r>
              <a:rPr lang="vi-VN" sz="2000" dirty="0">
                <a:latin typeface="+mn-lt"/>
              </a:rPr>
              <a:t>•    Loại tiền: VND hoặc ngoại tệ</a:t>
            </a:r>
            <a:br>
              <a:rPr lang="vi-VN" sz="2600" dirty="0">
                <a:latin typeface="+mn-lt"/>
              </a:rPr>
            </a:br>
            <a:endParaRPr lang="en-US" sz="2600" dirty="0">
              <a:latin typeface="+mn-lt"/>
            </a:endParaRPr>
          </a:p>
        </p:txBody>
      </p:sp>
    </p:spTree>
    <p:extLst>
      <p:ext uri="{BB962C8B-B14F-4D97-AF65-F5344CB8AC3E}">
        <p14:creationId xmlns:p14="http://schemas.microsoft.com/office/powerpoint/2010/main" val="3728133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B3C20647-18E7-46FC-A154-6E39259DFE09}"/>
              </a:ext>
            </a:extLst>
          </p:cNvPr>
          <p:cNvSpPr>
            <a:spLocks noGrp="1"/>
          </p:cNvSpPr>
          <p:nvPr>
            <p:ph type="title" idx="4294967295"/>
          </p:nvPr>
        </p:nvSpPr>
        <p:spPr>
          <a:xfrm>
            <a:off x="-6350" y="0"/>
            <a:ext cx="10137913" cy="654050"/>
          </a:xfrm>
          <a:prstGeom prst="rect">
            <a:avLst/>
          </a:prstGeom>
          <a:ln>
            <a:noFill/>
          </a:ln>
          <a:effectLst>
            <a:outerShdw blurRad="330200" dist="38100" dir="2700000" sx="101000" sy="101000" algn="tl" rotWithShape="0">
              <a:prstClr val="black">
                <a:alpha val="40000"/>
              </a:prstClr>
            </a:outerShdw>
          </a:effectLst>
        </p:spPr>
        <p:txBody>
          <a:bodyPr wrap="square">
            <a:noAutofit/>
          </a:bodyPr>
          <a:lstStyle/>
          <a:p>
            <a:pPr marL="108000"/>
            <a:r>
              <a:rPr lang="en-US" sz="2700" b="1" dirty="0">
                <a:solidFill>
                  <a:schemeClr val="bg1"/>
                </a:solidFill>
                <a:latin typeface="Arial" panose="020B0604020202020204" pitchFamily="34" charset="0"/>
                <a:cs typeface="Arial" panose="020B0604020202020204" pitchFamily="34" charset="0"/>
              </a:rPr>
              <a:t>Agenda</a:t>
            </a:r>
          </a:p>
        </p:txBody>
      </p:sp>
      <p:pic>
        <p:nvPicPr>
          <p:cNvPr id="4" name="Picture 3" descr="j0439393"/>
          <p:cNvPicPr>
            <a:picLocks noChangeAspect="1" noChangeArrowheads="1"/>
          </p:cNvPicPr>
          <p:nvPr>
            <p:custDataLst>
              <p:tags r:id="rId1"/>
            </p:custDataLst>
          </p:nvPr>
        </p:nvPicPr>
        <p:blipFill>
          <a:blip r:embed="rId15" cstate="print"/>
          <a:srcRect b="5235"/>
          <a:stretch>
            <a:fillRect/>
          </a:stretch>
        </p:blipFill>
        <p:spPr bwMode="gray">
          <a:xfrm>
            <a:off x="-6350" y="1271588"/>
            <a:ext cx="3383743" cy="4800024"/>
          </a:xfrm>
          <a:prstGeom prst="rect">
            <a:avLst/>
          </a:prstGeom>
          <a:noFill/>
        </p:spPr>
      </p:pic>
      <p:sp>
        <p:nvSpPr>
          <p:cNvPr id="6" name="AgendaText"/>
          <p:cNvSpPr>
            <a:spLocks noChangeArrowheads="1"/>
          </p:cNvSpPr>
          <p:nvPr>
            <p:custDataLst>
              <p:tags r:id="rId2"/>
            </p:custDataLst>
          </p:nvPr>
        </p:nvSpPr>
        <p:spPr bwMode="gray">
          <a:xfrm>
            <a:off x="3322802" y="993775"/>
            <a:ext cx="6466456" cy="557213"/>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Đánh</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giá</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Sức</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khỏe</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Doanh</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nghiệp</a:t>
            </a: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Oval 8"/>
          <p:cNvSpPr>
            <a:spLocks noChangeArrowheads="1"/>
          </p:cNvSpPr>
          <p:nvPr>
            <p:custDataLst>
              <p:tags r:id="rId3"/>
            </p:custDataLst>
          </p:nvPr>
        </p:nvSpPr>
        <p:spPr bwMode="gray">
          <a:xfrm>
            <a:off x="3138985" y="1109663"/>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8" name="AgendaText"/>
          <p:cNvSpPr>
            <a:spLocks noChangeArrowheads="1"/>
          </p:cNvSpPr>
          <p:nvPr>
            <p:custDataLst>
              <p:tags r:id="rId4"/>
            </p:custDataLst>
          </p:nvPr>
        </p:nvSpPr>
        <p:spPr bwMode="gray">
          <a:xfrm>
            <a:off x="3318990" y="1655763"/>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de-DE"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Nguồn vốn tín dụng phù hợp với Doanh nghiệp Vừa và Nhỏ</a:t>
            </a: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val 11"/>
          <p:cNvSpPr>
            <a:spLocks noChangeArrowheads="1"/>
          </p:cNvSpPr>
          <p:nvPr>
            <p:custDataLst>
              <p:tags r:id="rId5"/>
            </p:custDataLst>
          </p:nvPr>
        </p:nvSpPr>
        <p:spPr bwMode="gray">
          <a:xfrm>
            <a:off x="3193577" y="1771650"/>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10" name="AgendaText"/>
          <p:cNvSpPr>
            <a:spLocks noChangeArrowheads="1"/>
          </p:cNvSpPr>
          <p:nvPr>
            <p:custDataLst>
              <p:tags r:id="rId6"/>
            </p:custDataLst>
          </p:nvPr>
        </p:nvSpPr>
        <p:spPr bwMode="gray">
          <a:xfrm>
            <a:off x="3318990" y="2319338"/>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Các</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Sản</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phẩm</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tài</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chính</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cho</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Doanh</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nghiệp</a:t>
            </a: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val 14"/>
          <p:cNvSpPr>
            <a:spLocks noChangeArrowheads="1"/>
          </p:cNvSpPr>
          <p:nvPr>
            <p:custDataLst>
              <p:tags r:id="rId7"/>
            </p:custDataLst>
          </p:nvPr>
        </p:nvSpPr>
        <p:spPr bwMode="gray">
          <a:xfrm>
            <a:off x="3193577" y="2435225"/>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3</a:t>
            </a:r>
          </a:p>
        </p:txBody>
      </p:sp>
      <p:sp>
        <p:nvSpPr>
          <p:cNvPr id="12" name="AgendaText"/>
          <p:cNvSpPr>
            <a:spLocks noChangeArrowheads="1"/>
          </p:cNvSpPr>
          <p:nvPr/>
        </p:nvSpPr>
        <p:spPr bwMode="gray">
          <a:xfrm>
            <a:off x="3318990" y="2982913"/>
            <a:ext cx="6466455" cy="557212"/>
          </a:xfrm>
          <a:prstGeom prst="rect">
            <a:avLst/>
          </a:prstGeom>
          <a:solidFill>
            <a:srgbClr val="C00000"/>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Hồ</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sơ</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cấp</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và</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thẩm</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định</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tín</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dụng</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tại</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Ngân</a:t>
            </a:r>
            <a:r>
              <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hàng</a:t>
            </a:r>
            <a:endParaRPr kumimoji="0" lang="en-US"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Oval 17"/>
          <p:cNvSpPr>
            <a:spLocks noChangeArrowheads="1"/>
          </p:cNvSpPr>
          <p:nvPr/>
        </p:nvSpPr>
        <p:spPr bwMode="gray">
          <a:xfrm>
            <a:off x="3193577" y="3098800"/>
            <a:ext cx="378742" cy="323850"/>
          </a:xfrm>
          <a:prstGeom prst="ellipse">
            <a:avLst/>
          </a:prstGeom>
          <a:solidFill>
            <a:srgbClr val="C00000"/>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4</a:t>
            </a:r>
          </a:p>
        </p:txBody>
      </p:sp>
      <p:sp>
        <p:nvSpPr>
          <p:cNvPr id="14" name="AgendaText"/>
          <p:cNvSpPr>
            <a:spLocks noChangeArrowheads="1"/>
          </p:cNvSpPr>
          <p:nvPr>
            <p:custDataLst>
              <p:tags r:id="rId8"/>
            </p:custDataLst>
          </p:nvPr>
        </p:nvSpPr>
        <p:spPr bwMode="gray">
          <a:xfrm>
            <a:off x="3318990" y="3646488"/>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de-DE"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Chuẩn bị Hồ sơ và Phương án Vay vốn</a:t>
            </a: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Oval 20"/>
          <p:cNvSpPr>
            <a:spLocks noChangeArrowheads="1"/>
          </p:cNvSpPr>
          <p:nvPr>
            <p:custDataLst>
              <p:tags r:id="rId9"/>
            </p:custDataLst>
          </p:nvPr>
        </p:nvSpPr>
        <p:spPr bwMode="gray">
          <a:xfrm>
            <a:off x="3193577" y="3762375"/>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AgendaText"/>
          <p:cNvSpPr>
            <a:spLocks noChangeArrowheads="1"/>
          </p:cNvSpPr>
          <p:nvPr>
            <p:custDataLst>
              <p:tags r:id="rId10"/>
            </p:custDataLst>
          </p:nvPr>
        </p:nvSpPr>
        <p:spPr bwMode="gray">
          <a:xfrm>
            <a:off x="3307614" y="4305714"/>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de-DE"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Các bước Thẩm định Tín dụng của Ngân hàng</a:t>
            </a: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Oval 11"/>
          <p:cNvSpPr>
            <a:spLocks noChangeArrowheads="1"/>
          </p:cNvSpPr>
          <p:nvPr>
            <p:custDataLst>
              <p:tags r:id="rId11"/>
            </p:custDataLst>
          </p:nvPr>
        </p:nvSpPr>
        <p:spPr bwMode="gray">
          <a:xfrm>
            <a:off x="3182201" y="4421601"/>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a:t>
            </a:r>
          </a:p>
        </p:txBody>
      </p:sp>
      <p:sp>
        <p:nvSpPr>
          <p:cNvPr id="19" name="AgendaText"/>
          <p:cNvSpPr>
            <a:spLocks noChangeArrowheads="1"/>
          </p:cNvSpPr>
          <p:nvPr>
            <p:custDataLst>
              <p:tags r:id="rId12"/>
            </p:custDataLst>
          </p:nvPr>
        </p:nvSpPr>
        <p:spPr bwMode="gray">
          <a:xfrm>
            <a:off x="3307614" y="4969289"/>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Loại</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hình</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Tài</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sản</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Bảo</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đảm</a:t>
            </a:r>
            <a:endPar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Oval 14"/>
          <p:cNvSpPr>
            <a:spLocks noChangeArrowheads="1"/>
          </p:cNvSpPr>
          <p:nvPr>
            <p:custDataLst>
              <p:tags r:id="rId13"/>
            </p:custDataLst>
          </p:nvPr>
        </p:nvSpPr>
        <p:spPr bwMode="gray">
          <a:xfrm>
            <a:off x="3182201" y="5085176"/>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a:t>
            </a:r>
          </a:p>
        </p:txBody>
      </p:sp>
      <p:sp>
        <p:nvSpPr>
          <p:cNvPr id="21" name="AgendaText"/>
          <p:cNvSpPr>
            <a:spLocks noChangeArrowheads="1"/>
          </p:cNvSpPr>
          <p:nvPr/>
        </p:nvSpPr>
        <p:spPr bwMode="gray">
          <a:xfrm>
            <a:off x="3307614" y="5632864"/>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Quản</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lý</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rủi</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ro</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Kiểm</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soát</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sau</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vay</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22" name="Oval 17"/>
          <p:cNvSpPr>
            <a:spLocks noChangeArrowheads="1"/>
          </p:cNvSpPr>
          <p:nvPr/>
        </p:nvSpPr>
        <p:spPr bwMode="gray">
          <a:xfrm>
            <a:off x="3182201" y="5748751"/>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a:t>
            </a:r>
          </a:p>
        </p:txBody>
      </p:sp>
    </p:spTree>
    <p:extLst>
      <p:ext uri="{BB962C8B-B14F-4D97-AF65-F5344CB8AC3E}">
        <p14:creationId xmlns:p14="http://schemas.microsoft.com/office/powerpoint/2010/main" val="59748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322069" y="769258"/>
            <a:ext cx="5876523" cy="5190652"/>
            <a:chOff x="4113640" y="1005432"/>
            <a:chExt cx="3649662" cy="3436938"/>
          </a:xfrm>
        </p:grpSpPr>
        <p:grpSp>
          <p:nvGrpSpPr>
            <p:cNvPr id="6" name="Group 4"/>
            <p:cNvGrpSpPr>
              <a:grpSpLocks/>
            </p:cNvGrpSpPr>
            <p:nvPr/>
          </p:nvGrpSpPr>
          <p:grpSpPr bwMode="auto">
            <a:xfrm>
              <a:off x="4113640" y="1005432"/>
              <a:ext cx="3649662" cy="3436938"/>
              <a:chOff x="2157" y="1779"/>
              <a:chExt cx="1944" cy="1885"/>
            </a:xfrm>
          </p:grpSpPr>
          <p:sp>
            <p:nvSpPr>
              <p:cNvPr id="12" name="Freeform 5"/>
              <p:cNvSpPr>
                <a:spLocks/>
              </p:cNvSpPr>
              <p:nvPr/>
            </p:nvSpPr>
            <p:spPr bwMode="blackWhite">
              <a:xfrm>
                <a:off x="2355" y="1779"/>
                <a:ext cx="973" cy="805"/>
              </a:xfrm>
              <a:custGeom>
                <a:avLst/>
                <a:gdLst>
                  <a:gd name="T0" fmla="*/ 402 w 973"/>
                  <a:gd name="T1" fmla="*/ 804 h 805"/>
                  <a:gd name="T2" fmla="*/ 424 w 973"/>
                  <a:gd name="T3" fmla="*/ 765 h 805"/>
                  <a:gd name="T4" fmla="*/ 450 w 973"/>
                  <a:gd name="T5" fmla="*/ 730 h 805"/>
                  <a:gd name="T6" fmla="*/ 479 w 973"/>
                  <a:gd name="T7" fmla="*/ 698 h 805"/>
                  <a:gd name="T8" fmla="*/ 512 w 973"/>
                  <a:gd name="T9" fmla="*/ 668 h 805"/>
                  <a:gd name="T10" fmla="*/ 548 w 973"/>
                  <a:gd name="T11" fmla="*/ 642 h 805"/>
                  <a:gd name="T12" fmla="*/ 583 w 973"/>
                  <a:gd name="T13" fmla="*/ 621 h 805"/>
                  <a:gd name="T14" fmla="*/ 620 w 973"/>
                  <a:gd name="T15" fmla="*/ 603 h 805"/>
                  <a:gd name="T16" fmla="*/ 660 w 973"/>
                  <a:gd name="T17" fmla="*/ 589 h 805"/>
                  <a:gd name="T18" fmla="*/ 699 w 973"/>
                  <a:gd name="T19" fmla="*/ 579 h 805"/>
                  <a:gd name="T20" fmla="*/ 740 w 973"/>
                  <a:gd name="T21" fmla="*/ 572 h 805"/>
                  <a:gd name="T22" fmla="*/ 752 w 973"/>
                  <a:gd name="T23" fmla="*/ 722 h 805"/>
                  <a:gd name="T24" fmla="*/ 972 w 973"/>
                  <a:gd name="T25" fmla="*/ 356 h 805"/>
                  <a:gd name="T26" fmla="*/ 712 w 973"/>
                  <a:gd name="T27" fmla="*/ 0 h 805"/>
                  <a:gd name="T28" fmla="*/ 713 w 973"/>
                  <a:gd name="T29" fmla="*/ 134 h 805"/>
                  <a:gd name="T30" fmla="*/ 651 w 973"/>
                  <a:gd name="T31" fmla="*/ 142 h 805"/>
                  <a:gd name="T32" fmla="*/ 590 w 973"/>
                  <a:gd name="T33" fmla="*/ 154 h 805"/>
                  <a:gd name="T34" fmla="*/ 530 w 973"/>
                  <a:gd name="T35" fmla="*/ 170 h 805"/>
                  <a:gd name="T36" fmla="*/ 471 w 973"/>
                  <a:gd name="T37" fmla="*/ 191 h 805"/>
                  <a:gd name="T38" fmla="*/ 414 w 973"/>
                  <a:gd name="T39" fmla="*/ 216 h 805"/>
                  <a:gd name="T40" fmla="*/ 359 w 973"/>
                  <a:gd name="T41" fmla="*/ 245 h 805"/>
                  <a:gd name="T42" fmla="*/ 305 w 973"/>
                  <a:gd name="T43" fmla="*/ 278 h 805"/>
                  <a:gd name="T44" fmla="*/ 257 w 973"/>
                  <a:gd name="T45" fmla="*/ 312 h 805"/>
                  <a:gd name="T46" fmla="*/ 212 w 973"/>
                  <a:gd name="T47" fmla="*/ 349 h 805"/>
                  <a:gd name="T48" fmla="*/ 170 w 973"/>
                  <a:gd name="T49" fmla="*/ 390 h 805"/>
                  <a:gd name="T50" fmla="*/ 129 w 973"/>
                  <a:gd name="T51" fmla="*/ 432 h 805"/>
                  <a:gd name="T52" fmla="*/ 92 w 973"/>
                  <a:gd name="T53" fmla="*/ 478 h 805"/>
                  <a:gd name="T54" fmla="*/ 58 w 973"/>
                  <a:gd name="T55" fmla="*/ 526 h 805"/>
                  <a:gd name="T56" fmla="*/ 27 w 973"/>
                  <a:gd name="T57" fmla="*/ 576 h 805"/>
                  <a:gd name="T58" fmla="*/ 0 w 973"/>
                  <a:gd name="T59" fmla="*/ 628 h 805"/>
                  <a:gd name="T60" fmla="*/ 264 w 973"/>
                  <a:gd name="T61" fmla="*/ 607 h 805"/>
                  <a:gd name="T62" fmla="*/ 402 w 973"/>
                  <a:gd name="T63" fmla="*/ 804 h 8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73" h="805">
                    <a:moveTo>
                      <a:pt x="402" y="804"/>
                    </a:moveTo>
                    <a:lnTo>
                      <a:pt x="424" y="765"/>
                    </a:lnTo>
                    <a:lnTo>
                      <a:pt x="450" y="730"/>
                    </a:lnTo>
                    <a:lnTo>
                      <a:pt x="479" y="698"/>
                    </a:lnTo>
                    <a:lnTo>
                      <a:pt x="512" y="668"/>
                    </a:lnTo>
                    <a:lnTo>
                      <a:pt x="548" y="642"/>
                    </a:lnTo>
                    <a:lnTo>
                      <a:pt x="583" y="621"/>
                    </a:lnTo>
                    <a:lnTo>
                      <a:pt x="620" y="603"/>
                    </a:lnTo>
                    <a:lnTo>
                      <a:pt x="660" y="589"/>
                    </a:lnTo>
                    <a:lnTo>
                      <a:pt x="699" y="579"/>
                    </a:lnTo>
                    <a:lnTo>
                      <a:pt x="740" y="572"/>
                    </a:lnTo>
                    <a:lnTo>
                      <a:pt x="752" y="722"/>
                    </a:lnTo>
                    <a:lnTo>
                      <a:pt x="972" y="356"/>
                    </a:lnTo>
                    <a:lnTo>
                      <a:pt x="712" y="0"/>
                    </a:lnTo>
                    <a:lnTo>
                      <a:pt x="713" y="134"/>
                    </a:lnTo>
                    <a:lnTo>
                      <a:pt x="651" y="142"/>
                    </a:lnTo>
                    <a:lnTo>
                      <a:pt x="590" y="154"/>
                    </a:lnTo>
                    <a:lnTo>
                      <a:pt x="530" y="170"/>
                    </a:lnTo>
                    <a:lnTo>
                      <a:pt x="471" y="191"/>
                    </a:lnTo>
                    <a:lnTo>
                      <a:pt x="414" y="216"/>
                    </a:lnTo>
                    <a:lnTo>
                      <a:pt x="359" y="245"/>
                    </a:lnTo>
                    <a:lnTo>
                      <a:pt x="305" y="278"/>
                    </a:lnTo>
                    <a:lnTo>
                      <a:pt x="257" y="312"/>
                    </a:lnTo>
                    <a:lnTo>
                      <a:pt x="212" y="349"/>
                    </a:lnTo>
                    <a:lnTo>
                      <a:pt x="170" y="390"/>
                    </a:lnTo>
                    <a:lnTo>
                      <a:pt x="129" y="432"/>
                    </a:lnTo>
                    <a:lnTo>
                      <a:pt x="92" y="478"/>
                    </a:lnTo>
                    <a:lnTo>
                      <a:pt x="58" y="526"/>
                    </a:lnTo>
                    <a:lnTo>
                      <a:pt x="27" y="576"/>
                    </a:lnTo>
                    <a:lnTo>
                      <a:pt x="0" y="628"/>
                    </a:lnTo>
                    <a:lnTo>
                      <a:pt x="264" y="607"/>
                    </a:lnTo>
                    <a:lnTo>
                      <a:pt x="402" y="804"/>
                    </a:lnTo>
                  </a:path>
                </a:pathLst>
              </a:custGeom>
              <a:solidFill>
                <a:schemeClr val="accent1"/>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Freeform 6"/>
              <p:cNvSpPr>
                <a:spLocks/>
              </p:cNvSpPr>
              <p:nvPr/>
            </p:nvSpPr>
            <p:spPr bwMode="blackWhite">
              <a:xfrm>
                <a:off x="3220" y="1913"/>
                <a:ext cx="881" cy="819"/>
              </a:xfrm>
              <a:custGeom>
                <a:avLst/>
                <a:gdLst>
                  <a:gd name="T0" fmla="*/ 583 w 881"/>
                  <a:gd name="T1" fmla="*/ 818 h 819"/>
                  <a:gd name="T2" fmla="*/ 685 w 881"/>
                  <a:gd name="T3" fmla="*/ 715 h 819"/>
                  <a:gd name="T4" fmla="*/ 784 w 881"/>
                  <a:gd name="T5" fmla="*/ 609 h 819"/>
                  <a:gd name="T6" fmla="*/ 880 w 881"/>
                  <a:gd name="T7" fmla="*/ 502 h 819"/>
                  <a:gd name="T8" fmla="*/ 734 w 881"/>
                  <a:gd name="T9" fmla="*/ 542 h 819"/>
                  <a:gd name="T10" fmla="*/ 709 w 881"/>
                  <a:gd name="T11" fmla="*/ 487 h 819"/>
                  <a:gd name="T12" fmla="*/ 681 w 881"/>
                  <a:gd name="T13" fmla="*/ 433 h 819"/>
                  <a:gd name="T14" fmla="*/ 650 w 881"/>
                  <a:gd name="T15" fmla="*/ 383 h 819"/>
                  <a:gd name="T16" fmla="*/ 615 w 881"/>
                  <a:gd name="T17" fmla="*/ 334 h 819"/>
                  <a:gd name="T18" fmla="*/ 576 w 881"/>
                  <a:gd name="T19" fmla="*/ 288 h 819"/>
                  <a:gd name="T20" fmla="*/ 534 w 881"/>
                  <a:gd name="T21" fmla="*/ 245 h 819"/>
                  <a:gd name="T22" fmla="*/ 490 w 881"/>
                  <a:gd name="T23" fmla="*/ 204 h 819"/>
                  <a:gd name="T24" fmla="*/ 443 w 881"/>
                  <a:gd name="T25" fmla="*/ 168 h 819"/>
                  <a:gd name="T26" fmla="*/ 393 w 881"/>
                  <a:gd name="T27" fmla="*/ 133 h 819"/>
                  <a:gd name="T28" fmla="*/ 342 w 881"/>
                  <a:gd name="T29" fmla="*/ 103 h 819"/>
                  <a:gd name="T30" fmla="*/ 288 w 881"/>
                  <a:gd name="T31" fmla="*/ 76 h 819"/>
                  <a:gd name="T32" fmla="*/ 233 w 881"/>
                  <a:gd name="T33" fmla="*/ 54 h 819"/>
                  <a:gd name="T34" fmla="*/ 176 w 881"/>
                  <a:gd name="T35" fmla="*/ 34 h 819"/>
                  <a:gd name="T36" fmla="*/ 118 w 881"/>
                  <a:gd name="T37" fmla="*/ 19 h 819"/>
                  <a:gd name="T38" fmla="*/ 60 w 881"/>
                  <a:gd name="T39" fmla="*/ 8 h 819"/>
                  <a:gd name="T40" fmla="*/ 0 w 881"/>
                  <a:gd name="T41" fmla="*/ 0 h 819"/>
                  <a:gd name="T42" fmla="*/ 147 w 881"/>
                  <a:gd name="T43" fmla="*/ 218 h 819"/>
                  <a:gd name="T44" fmla="*/ 27 w 881"/>
                  <a:gd name="T45" fmla="*/ 444 h 819"/>
                  <a:gd name="T46" fmla="*/ 70 w 881"/>
                  <a:gd name="T47" fmla="*/ 456 h 819"/>
                  <a:gd name="T48" fmla="*/ 111 w 881"/>
                  <a:gd name="T49" fmla="*/ 474 h 819"/>
                  <a:gd name="T50" fmla="*/ 149 w 881"/>
                  <a:gd name="T51" fmla="*/ 496 h 819"/>
                  <a:gd name="T52" fmla="*/ 187 w 881"/>
                  <a:gd name="T53" fmla="*/ 522 h 819"/>
                  <a:gd name="T54" fmla="*/ 220 w 881"/>
                  <a:gd name="T55" fmla="*/ 551 h 819"/>
                  <a:gd name="T56" fmla="*/ 252 w 881"/>
                  <a:gd name="T57" fmla="*/ 584 h 819"/>
                  <a:gd name="T58" fmla="*/ 279 w 881"/>
                  <a:gd name="T59" fmla="*/ 618 h 819"/>
                  <a:gd name="T60" fmla="*/ 302 w 881"/>
                  <a:gd name="T61" fmla="*/ 657 h 819"/>
                  <a:gd name="T62" fmla="*/ 146 w 881"/>
                  <a:gd name="T63" fmla="*/ 699 h 819"/>
                  <a:gd name="T64" fmla="*/ 583 w 881"/>
                  <a:gd name="T65" fmla="*/ 818 h 8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81" h="819">
                    <a:moveTo>
                      <a:pt x="583" y="818"/>
                    </a:moveTo>
                    <a:lnTo>
                      <a:pt x="685" y="715"/>
                    </a:lnTo>
                    <a:lnTo>
                      <a:pt x="784" y="609"/>
                    </a:lnTo>
                    <a:lnTo>
                      <a:pt x="880" y="502"/>
                    </a:lnTo>
                    <a:lnTo>
                      <a:pt x="734" y="542"/>
                    </a:lnTo>
                    <a:lnTo>
                      <a:pt x="709" y="487"/>
                    </a:lnTo>
                    <a:lnTo>
                      <a:pt x="681" y="433"/>
                    </a:lnTo>
                    <a:lnTo>
                      <a:pt x="650" y="383"/>
                    </a:lnTo>
                    <a:lnTo>
                      <a:pt x="615" y="334"/>
                    </a:lnTo>
                    <a:lnTo>
                      <a:pt x="576" y="288"/>
                    </a:lnTo>
                    <a:lnTo>
                      <a:pt x="534" y="245"/>
                    </a:lnTo>
                    <a:lnTo>
                      <a:pt x="490" y="204"/>
                    </a:lnTo>
                    <a:lnTo>
                      <a:pt x="443" y="168"/>
                    </a:lnTo>
                    <a:lnTo>
                      <a:pt x="393" y="133"/>
                    </a:lnTo>
                    <a:lnTo>
                      <a:pt x="342" y="103"/>
                    </a:lnTo>
                    <a:lnTo>
                      <a:pt x="288" y="76"/>
                    </a:lnTo>
                    <a:lnTo>
                      <a:pt x="233" y="54"/>
                    </a:lnTo>
                    <a:lnTo>
                      <a:pt x="176" y="34"/>
                    </a:lnTo>
                    <a:lnTo>
                      <a:pt x="118" y="19"/>
                    </a:lnTo>
                    <a:lnTo>
                      <a:pt x="60" y="8"/>
                    </a:lnTo>
                    <a:lnTo>
                      <a:pt x="0" y="0"/>
                    </a:lnTo>
                    <a:lnTo>
                      <a:pt x="147" y="218"/>
                    </a:lnTo>
                    <a:lnTo>
                      <a:pt x="27" y="444"/>
                    </a:lnTo>
                    <a:lnTo>
                      <a:pt x="70" y="456"/>
                    </a:lnTo>
                    <a:lnTo>
                      <a:pt x="111" y="474"/>
                    </a:lnTo>
                    <a:lnTo>
                      <a:pt x="149" y="496"/>
                    </a:lnTo>
                    <a:lnTo>
                      <a:pt x="187" y="522"/>
                    </a:lnTo>
                    <a:lnTo>
                      <a:pt x="220" y="551"/>
                    </a:lnTo>
                    <a:lnTo>
                      <a:pt x="252" y="584"/>
                    </a:lnTo>
                    <a:lnTo>
                      <a:pt x="279" y="618"/>
                    </a:lnTo>
                    <a:lnTo>
                      <a:pt x="302" y="657"/>
                    </a:lnTo>
                    <a:lnTo>
                      <a:pt x="146" y="699"/>
                    </a:lnTo>
                    <a:lnTo>
                      <a:pt x="583" y="818"/>
                    </a:lnTo>
                  </a:path>
                </a:pathLst>
              </a:custGeom>
              <a:solidFill>
                <a:srgbClr val="FB5105"/>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Freeform 7"/>
              <p:cNvSpPr>
                <a:spLocks/>
              </p:cNvSpPr>
              <p:nvPr/>
            </p:nvSpPr>
            <p:spPr bwMode="blackWhite">
              <a:xfrm>
                <a:off x="3354" y="2584"/>
                <a:ext cx="665" cy="1033"/>
              </a:xfrm>
              <a:custGeom>
                <a:avLst/>
                <a:gdLst>
                  <a:gd name="T0" fmla="*/ 217 w 666"/>
                  <a:gd name="T1" fmla="*/ 121 h 1033"/>
                  <a:gd name="T2" fmla="*/ 223 w 666"/>
                  <a:gd name="T3" fmla="*/ 164 h 1033"/>
                  <a:gd name="T4" fmla="*/ 224 w 666"/>
                  <a:gd name="T5" fmla="*/ 209 h 1033"/>
                  <a:gd name="T6" fmla="*/ 222 w 666"/>
                  <a:gd name="T7" fmla="*/ 253 h 1033"/>
                  <a:gd name="T8" fmla="*/ 214 w 666"/>
                  <a:gd name="T9" fmla="*/ 296 h 1033"/>
                  <a:gd name="T10" fmla="*/ 202 w 666"/>
                  <a:gd name="T11" fmla="*/ 339 h 1033"/>
                  <a:gd name="T12" fmla="*/ 187 w 666"/>
                  <a:gd name="T13" fmla="*/ 380 h 1033"/>
                  <a:gd name="T14" fmla="*/ 166 w 666"/>
                  <a:gd name="T15" fmla="*/ 420 h 1033"/>
                  <a:gd name="T16" fmla="*/ 142 w 666"/>
                  <a:gd name="T17" fmla="*/ 457 h 1033"/>
                  <a:gd name="T18" fmla="*/ 114 w 666"/>
                  <a:gd name="T19" fmla="*/ 492 h 1033"/>
                  <a:gd name="T20" fmla="*/ 84 w 666"/>
                  <a:gd name="T21" fmla="*/ 524 h 1033"/>
                  <a:gd name="T22" fmla="*/ 0 w 666"/>
                  <a:gd name="T23" fmla="*/ 371 h 1033"/>
                  <a:gd name="T24" fmla="*/ 0 w 666"/>
                  <a:gd name="T25" fmla="*/ 819 h 1033"/>
                  <a:gd name="T26" fmla="*/ 378 w 666"/>
                  <a:gd name="T27" fmla="*/ 1032 h 1033"/>
                  <a:gd name="T28" fmla="*/ 306 w 666"/>
                  <a:gd name="T29" fmla="*/ 909 h 1033"/>
                  <a:gd name="T30" fmla="*/ 354 w 666"/>
                  <a:gd name="T31" fmla="*/ 871 h 1033"/>
                  <a:gd name="T32" fmla="*/ 398 w 666"/>
                  <a:gd name="T33" fmla="*/ 831 h 1033"/>
                  <a:gd name="T34" fmla="*/ 440 w 666"/>
                  <a:gd name="T35" fmla="*/ 787 h 1033"/>
                  <a:gd name="T36" fmla="*/ 480 w 666"/>
                  <a:gd name="T37" fmla="*/ 741 h 1033"/>
                  <a:gd name="T38" fmla="*/ 515 w 666"/>
                  <a:gd name="T39" fmla="*/ 692 h 1033"/>
                  <a:gd name="T40" fmla="*/ 547 w 666"/>
                  <a:gd name="T41" fmla="*/ 641 h 1033"/>
                  <a:gd name="T42" fmla="*/ 575 w 666"/>
                  <a:gd name="T43" fmla="*/ 588 h 1033"/>
                  <a:gd name="T44" fmla="*/ 600 w 666"/>
                  <a:gd name="T45" fmla="*/ 533 h 1033"/>
                  <a:gd name="T46" fmla="*/ 621 w 666"/>
                  <a:gd name="T47" fmla="*/ 476 h 1033"/>
                  <a:gd name="T48" fmla="*/ 638 w 666"/>
                  <a:gd name="T49" fmla="*/ 419 h 1033"/>
                  <a:gd name="T50" fmla="*/ 651 w 666"/>
                  <a:gd name="T51" fmla="*/ 359 h 1033"/>
                  <a:gd name="T52" fmla="*/ 659 w 666"/>
                  <a:gd name="T53" fmla="*/ 300 h 1033"/>
                  <a:gd name="T54" fmla="*/ 664 w 666"/>
                  <a:gd name="T55" fmla="*/ 239 h 1033"/>
                  <a:gd name="T56" fmla="*/ 665 w 666"/>
                  <a:gd name="T57" fmla="*/ 180 h 1033"/>
                  <a:gd name="T58" fmla="*/ 662 w 666"/>
                  <a:gd name="T59" fmla="*/ 119 h 1033"/>
                  <a:gd name="T60" fmla="*/ 654 w 666"/>
                  <a:gd name="T61" fmla="*/ 59 h 1033"/>
                  <a:gd name="T62" fmla="*/ 642 w 666"/>
                  <a:gd name="T63" fmla="*/ 0 h 1033"/>
                  <a:gd name="T64" fmla="*/ 454 w 666"/>
                  <a:gd name="T65" fmla="*/ 190 h 1033"/>
                  <a:gd name="T66" fmla="*/ 217 w 666"/>
                  <a:gd name="T67" fmla="*/ 121 h 10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66" h="1033">
                    <a:moveTo>
                      <a:pt x="217" y="121"/>
                    </a:moveTo>
                    <a:lnTo>
                      <a:pt x="223" y="164"/>
                    </a:lnTo>
                    <a:lnTo>
                      <a:pt x="224" y="209"/>
                    </a:lnTo>
                    <a:lnTo>
                      <a:pt x="222" y="253"/>
                    </a:lnTo>
                    <a:lnTo>
                      <a:pt x="214" y="296"/>
                    </a:lnTo>
                    <a:lnTo>
                      <a:pt x="202" y="339"/>
                    </a:lnTo>
                    <a:lnTo>
                      <a:pt x="187" y="380"/>
                    </a:lnTo>
                    <a:lnTo>
                      <a:pt x="166" y="420"/>
                    </a:lnTo>
                    <a:lnTo>
                      <a:pt x="142" y="457"/>
                    </a:lnTo>
                    <a:lnTo>
                      <a:pt x="114" y="492"/>
                    </a:lnTo>
                    <a:lnTo>
                      <a:pt x="84" y="524"/>
                    </a:lnTo>
                    <a:lnTo>
                      <a:pt x="0" y="371"/>
                    </a:lnTo>
                    <a:lnTo>
                      <a:pt x="0" y="819"/>
                    </a:lnTo>
                    <a:lnTo>
                      <a:pt x="378" y="1032"/>
                    </a:lnTo>
                    <a:lnTo>
                      <a:pt x="306" y="909"/>
                    </a:lnTo>
                    <a:lnTo>
                      <a:pt x="354" y="871"/>
                    </a:lnTo>
                    <a:lnTo>
                      <a:pt x="398" y="831"/>
                    </a:lnTo>
                    <a:lnTo>
                      <a:pt x="440" y="787"/>
                    </a:lnTo>
                    <a:lnTo>
                      <a:pt x="480" y="741"/>
                    </a:lnTo>
                    <a:lnTo>
                      <a:pt x="515" y="692"/>
                    </a:lnTo>
                    <a:lnTo>
                      <a:pt x="547" y="641"/>
                    </a:lnTo>
                    <a:lnTo>
                      <a:pt x="575" y="588"/>
                    </a:lnTo>
                    <a:lnTo>
                      <a:pt x="600" y="533"/>
                    </a:lnTo>
                    <a:lnTo>
                      <a:pt x="621" y="476"/>
                    </a:lnTo>
                    <a:lnTo>
                      <a:pt x="638" y="419"/>
                    </a:lnTo>
                    <a:lnTo>
                      <a:pt x="651" y="359"/>
                    </a:lnTo>
                    <a:lnTo>
                      <a:pt x="659" y="300"/>
                    </a:lnTo>
                    <a:lnTo>
                      <a:pt x="664" y="239"/>
                    </a:lnTo>
                    <a:lnTo>
                      <a:pt x="665" y="180"/>
                    </a:lnTo>
                    <a:lnTo>
                      <a:pt x="662" y="119"/>
                    </a:lnTo>
                    <a:lnTo>
                      <a:pt x="654" y="59"/>
                    </a:lnTo>
                    <a:lnTo>
                      <a:pt x="642" y="0"/>
                    </a:lnTo>
                    <a:lnTo>
                      <a:pt x="454" y="190"/>
                    </a:lnTo>
                    <a:lnTo>
                      <a:pt x="217" y="121"/>
                    </a:lnTo>
                  </a:path>
                </a:pathLst>
              </a:custGeom>
              <a:solidFill>
                <a:srgbClr val="92D050"/>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Freeform 8"/>
              <p:cNvSpPr>
                <a:spLocks/>
              </p:cNvSpPr>
              <p:nvPr/>
            </p:nvSpPr>
            <p:spPr bwMode="blackWhite">
              <a:xfrm>
                <a:off x="2522" y="3027"/>
                <a:ext cx="1030" cy="637"/>
              </a:xfrm>
              <a:custGeom>
                <a:avLst/>
                <a:gdLst>
                  <a:gd name="T0" fmla="*/ 792 w 1030"/>
                  <a:gd name="T1" fmla="*/ 161 h 637"/>
                  <a:gd name="T2" fmla="*/ 753 w 1030"/>
                  <a:gd name="T3" fmla="*/ 175 h 637"/>
                  <a:gd name="T4" fmla="*/ 712 w 1030"/>
                  <a:gd name="T5" fmla="*/ 187 h 637"/>
                  <a:gd name="T6" fmla="*/ 670 w 1030"/>
                  <a:gd name="T7" fmla="*/ 193 h 637"/>
                  <a:gd name="T8" fmla="*/ 628 w 1030"/>
                  <a:gd name="T9" fmla="*/ 196 h 637"/>
                  <a:gd name="T10" fmla="*/ 586 w 1030"/>
                  <a:gd name="T11" fmla="*/ 194 h 637"/>
                  <a:gd name="T12" fmla="*/ 544 w 1030"/>
                  <a:gd name="T13" fmla="*/ 188 h 637"/>
                  <a:gd name="T14" fmla="*/ 502 w 1030"/>
                  <a:gd name="T15" fmla="*/ 179 h 637"/>
                  <a:gd name="T16" fmla="*/ 462 w 1030"/>
                  <a:gd name="T17" fmla="*/ 166 h 637"/>
                  <a:gd name="T18" fmla="*/ 424 w 1030"/>
                  <a:gd name="T19" fmla="*/ 148 h 637"/>
                  <a:gd name="T20" fmla="*/ 388 w 1030"/>
                  <a:gd name="T21" fmla="*/ 127 h 637"/>
                  <a:gd name="T22" fmla="*/ 493 w 1030"/>
                  <a:gd name="T23" fmla="*/ 0 h 637"/>
                  <a:gd name="T24" fmla="*/ 73 w 1030"/>
                  <a:gd name="T25" fmla="*/ 152 h 637"/>
                  <a:gd name="T26" fmla="*/ 31 w 1030"/>
                  <a:gd name="T27" fmla="*/ 403 h 637"/>
                  <a:gd name="T28" fmla="*/ 33 w 1030"/>
                  <a:gd name="T29" fmla="*/ 405 h 637"/>
                  <a:gd name="T30" fmla="*/ 0 w 1030"/>
                  <a:gd name="T31" fmla="*/ 588 h 637"/>
                  <a:gd name="T32" fmla="*/ 104 w 1030"/>
                  <a:gd name="T33" fmla="*/ 463 h 637"/>
                  <a:gd name="T34" fmla="*/ 155 w 1030"/>
                  <a:gd name="T35" fmla="*/ 498 h 637"/>
                  <a:gd name="T36" fmla="*/ 208 w 1030"/>
                  <a:gd name="T37" fmla="*/ 530 h 637"/>
                  <a:gd name="T38" fmla="*/ 262 w 1030"/>
                  <a:gd name="T39" fmla="*/ 557 h 637"/>
                  <a:gd name="T40" fmla="*/ 319 w 1030"/>
                  <a:gd name="T41" fmla="*/ 580 h 637"/>
                  <a:gd name="T42" fmla="*/ 377 w 1030"/>
                  <a:gd name="T43" fmla="*/ 600 h 637"/>
                  <a:gd name="T44" fmla="*/ 435 w 1030"/>
                  <a:gd name="T45" fmla="*/ 615 h 637"/>
                  <a:gd name="T46" fmla="*/ 496 w 1030"/>
                  <a:gd name="T47" fmla="*/ 627 h 637"/>
                  <a:gd name="T48" fmla="*/ 557 w 1030"/>
                  <a:gd name="T49" fmla="*/ 634 h 637"/>
                  <a:gd name="T50" fmla="*/ 618 w 1030"/>
                  <a:gd name="T51" fmla="*/ 636 h 637"/>
                  <a:gd name="T52" fmla="*/ 679 w 1030"/>
                  <a:gd name="T53" fmla="*/ 634 h 637"/>
                  <a:gd name="T54" fmla="*/ 740 w 1030"/>
                  <a:gd name="T55" fmla="*/ 628 h 637"/>
                  <a:gd name="T56" fmla="*/ 801 w 1030"/>
                  <a:gd name="T57" fmla="*/ 617 h 637"/>
                  <a:gd name="T58" fmla="*/ 859 w 1030"/>
                  <a:gd name="T59" fmla="*/ 603 h 637"/>
                  <a:gd name="T60" fmla="*/ 917 w 1030"/>
                  <a:gd name="T61" fmla="*/ 585 h 637"/>
                  <a:gd name="T62" fmla="*/ 974 w 1030"/>
                  <a:gd name="T63" fmla="*/ 561 h 637"/>
                  <a:gd name="T64" fmla="*/ 1029 w 1030"/>
                  <a:gd name="T65" fmla="*/ 534 h 637"/>
                  <a:gd name="T66" fmla="*/ 795 w 1030"/>
                  <a:gd name="T67" fmla="*/ 398 h 637"/>
                  <a:gd name="T68" fmla="*/ 792 w 1030"/>
                  <a:gd name="T69" fmla="*/ 161 h 6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30" h="637">
                    <a:moveTo>
                      <a:pt x="792" y="161"/>
                    </a:moveTo>
                    <a:lnTo>
                      <a:pt x="753" y="175"/>
                    </a:lnTo>
                    <a:lnTo>
                      <a:pt x="712" y="187"/>
                    </a:lnTo>
                    <a:lnTo>
                      <a:pt x="670" y="193"/>
                    </a:lnTo>
                    <a:lnTo>
                      <a:pt x="628" y="196"/>
                    </a:lnTo>
                    <a:lnTo>
                      <a:pt x="586" y="194"/>
                    </a:lnTo>
                    <a:lnTo>
                      <a:pt x="544" y="188"/>
                    </a:lnTo>
                    <a:lnTo>
                      <a:pt x="502" y="179"/>
                    </a:lnTo>
                    <a:lnTo>
                      <a:pt x="462" y="166"/>
                    </a:lnTo>
                    <a:lnTo>
                      <a:pt x="424" y="148"/>
                    </a:lnTo>
                    <a:lnTo>
                      <a:pt x="388" y="127"/>
                    </a:lnTo>
                    <a:lnTo>
                      <a:pt x="493" y="0"/>
                    </a:lnTo>
                    <a:lnTo>
                      <a:pt x="73" y="152"/>
                    </a:lnTo>
                    <a:lnTo>
                      <a:pt x="31" y="403"/>
                    </a:lnTo>
                    <a:lnTo>
                      <a:pt x="33" y="405"/>
                    </a:lnTo>
                    <a:lnTo>
                      <a:pt x="0" y="588"/>
                    </a:lnTo>
                    <a:lnTo>
                      <a:pt x="104" y="463"/>
                    </a:lnTo>
                    <a:lnTo>
                      <a:pt x="155" y="498"/>
                    </a:lnTo>
                    <a:lnTo>
                      <a:pt x="208" y="530"/>
                    </a:lnTo>
                    <a:lnTo>
                      <a:pt x="262" y="557"/>
                    </a:lnTo>
                    <a:lnTo>
                      <a:pt x="319" y="580"/>
                    </a:lnTo>
                    <a:lnTo>
                      <a:pt x="377" y="600"/>
                    </a:lnTo>
                    <a:lnTo>
                      <a:pt x="435" y="615"/>
                    </a:lnTo>
                    <a:lnTo>
                      <a:pt x="496" y="627"/>
                    </a:lnTo>
                    <a:lnTo>
                      <a:pt x="557" y="634"/>
                    </a:lnTo>
                    <a:lnTo>
                      <a:pt x="618" y="636"/>
                    </a:lnTo>
                    <a:lnTo>
                      <a:pt x="679" y="634"/>
                    </a:lnTo>
                    <a:lnTo>
                      <a:pt x="740" y="628"/>
                    </a:lnTo>
                    <a:lnTo>
                      <a:pt x="801" y="617"/>
                    </a:lnTo>
                    <a:lnTo>
                      <a:pt x="859" y="603"/>
                    </a:lnTo>
                    <a:lnTo>
                      <a:pt x="917" y="585"/>
                    </a:lnTo>
                    <a:lnTo>
                      <a:pt x="974" y="561"/>
                    </a:lnTo>
                    <a:lnTo>
                      <a:pt x="1029" y="534"/>
                    </a:lnTo>
                    <a:lnTo>
                      <a:pt x="795" y="398"/>
                    </a:lnTo>
                    <a:lnTo>
                      <a:pt x="792" y="161"/>
                    </a:lnTo>
                  </a:path>
                </a:pathLst>
              </a:custGeom>
              <a:solidFill>
                <a:schemeClr val="accent1"/>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Freeform 9"/>
              <p:cNvSpPr>
                <a:spLocks/>
              </p:cNvSpPr>
              <p:nvPr/>
            </p:nvSpPr>
            <p:spPr bwMode="blackWhite">
              <a:xfrm>
                <a:off x="2157" y="2422"/>
                <a:ext cx="697" cy="971"/>
              </a:xfrm>
              <a:custGeom>
                <a:avLst/>
                <a:gdLst>
                  <a:gd name="T0" fmla="*/ 648 w 697"/>
                  <a:gd name="T1" fmla="*/ 639 h 971"/>
                  <a:gd name="T2" fmla="*/ 621 w 697"/>
                  <a:gd name="T3" fmla="*/ 603 h 971"/>
                  <a:gd name="T4" fmla="*/ 599 w 697"/>
                  <a:gd name="T5" fmla="*/ 563 h 971"/>
                  <a:gd name="T6" fmla="*/ 580 w 697"/>
                  <a:gd name="T7" fmla="*/ 522 h 971"/>
                  <a:gd name="T8" fmla="*/ 566 w 697"/>
                  <a:gd name="T9" fmla="*/ 480 h 971"/>
                  <a:gd name="T10" fmla="*/ 556 w 697"/>
                  <a:gd name="T11" fmla="*/ 436 h 971"/>
                  <a:gd name="T12" fmla="*/ 551 w 697"/>
                  <a:gd name="T13" fmla="*/ 392 h 971"/>
                  <a:gd name="T14" fmla="*/ 550 w 697"/>
                  <a:gd name="T15" fmla="*/ 347 h 971"/>
                  <a:gd name="T16" fmla="*/ 554 w 697"/>
                  <a:gd name="T17" fmla="*/ 302 h 971"/>
                  <a:gd name="T18" fmla="*/ 696 w 697"/>
                  <a:gd name="T19" fmla="*/ 368 h 971"/>
                  <a:gd name="T20" fmla="*/ 445 w 697"/>
                  <a:gd name="T21" fmla="*/ 0 h 971"/>
                  <a:gd name="T22" fmla="*/ 0 w 697"/>
                  <a:gd name="T23" fmla="*/ 44 h 971"/>
                  <a:gd name="T24" fmla="*/ 148 w 697"/>
                  <a:gd name="T25" fmla="*/ 113 h 971"/>
                  <a:gd name="T26" fmla="*/ 133 w 697"/>
                  <a:gd name="T27" fmla="*/ 173 h 971"/>
                  <a:gd name="T28" fmla="*/ 121 w 697"/>
                  <a:gd name="T29" fmla="*/ 233 h 971"/>
                  <a:gd name="T30" fmla="*/ 116 w 697"/>
                  <a:gd name="T31" fmla="*/ 295 h 971"/>
                  <a:gd name="T32" fmla="*/ 112 w 697"/>
                  <a:gd name="T33" fmla="*/ 357 h 971"/>
                  <a:gd name="T34" fmla="*/ 114 w 697"/>
                  <a:gd name="T35" fmla="*/ 418 h 971"/>
                  <a:gd name="T36" fmla="*/ 120 w 697"/>
                  <a:gd name="T37" fmla="*/ 479 h 971"/>
                  <a:gd name="T38" fmla="*/ 131 w 697"/>
                  <a:gd name="T39" fmla="*/ 540 h 971"/>
                  <a:gd name="T40" fmla="*/ 145 w 697"/>
                  <a:gd name="T41" fmla="*/ 599 h 971"/>
                  <a:gd name="T42" fmla="*/ 163 w 697"/>
                  <a:gd name="T43" fmla="*/ 659 h 971"/>
                  <a:gd name="T44" fmla="*/ 187 w 697"/>
                  <a:gd name="T45" fmla="*/ 716 h 971"/>
                  <a:gd name="T46" fmla="*/ 214 w 697"/>
                  <a:gd name="T47" fmla="*/ 771 h 971"/>
                  <a:gd name="T48" fmla="*/ 244 w 697"/>
                  <a:gd name="T49" fmla="*/ 825 h 971"/>
                  <a:gd name="T50" fmla="*/ 278 w 697"/>
                  <a:gd name="T51" fmla="*/ 876 h 971"/>
                  <a:gd name="T52" fmla="*/ 316 w 697"/>
                  <a:gd name="T53" fmla="*/ 925 h 971"/>
                  <a:gd name="T54" fmla="*/ 357 w 697"/>
                  <a:gd name="T55" fmla="*/ 970 h 971"/>
                  <a:gd name="T56" fmla="*/ 399 w 697"/>
                  <a:gd name="T57" fmla="*/ 730 h 971"/>
                  <a:gd name="T58" fmla="*/ 648 w 697"/>
                  <a:gd name="T59" fmla="*/ 639 h 9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97" h="971">
                    <a:moveTo>
                      <a:pt x="648" y="639"/>
                    </a:moveTo>
                    <a:lnTo>
                      <a:pt x="621" y="603"/>
                    </a:lnTo>
                    <a:lnTo>
                      <a:pt x="599" y="563"/>
                    </a:lnTo>
                    <a:lnTo>
                      <a:pt x="580" y="522"/>
                    </a:lnTo>
                    <a:lnTo>
                      <a:pt x="566" y="480"/>
                    </a:lnTo>
                    <a:lnTo>
                      <a:pt x="556" y="436"/>
                    </a:lnTo>
                    <a:lnTo>
                      <a:pt x="551" y="392"/>
                    </a:lnTo>
                    <a:lnTo>
                      <a:pt x="550" y="347"/>
                    </a:lnTo>
                    <a:lnTo>
                      <a:pt x="554" y="302"/>
                    </a:lnTo>
                    <a:lnTo>
                      <a:pt x="696" y="368"/>
                    </a:lnTo>
                    <a:lnTo>
                      <a:pt x="445" y="0"/>
                    </a:lnTo>
                    <a:lnTo>
                      <a:pt x="0" y="44"/>
                    </a:lnTo>
                    <a:lnTo>
                      <a:pt x="148" y="113"/>
                    </a:lnTo>
                    <a:lnTo>
                      <a:pt x="133" y="173"/>
                    </a:lnTo>
                    <a:lnTo>
                      <a:pt x="121" y="233"/>
                    </a:lnTo>
                    <a:lnTo>
                      <a:pt x="116" y="295"/>
                    </a:lnTo>
                    <a:lnTo>
                      <a:pt x="112" y="357"/>
                    </a:lnTo>
                    <a:lnTo>
                      <a:pt x="114" y="418"/>
                    </a:lnTo>
                    <a:lnTo>
                      <a:pt x="120" y="479"/>
                    </a:lnTo>
                    <a:lnTo>
                      <a:pt x="131" y="540"/>
                    </a:lnTo>
                    <a:lnTo>
                      <a:pt x="145" y="599"/>
                    </a:lnTo>
                    <a:lnTo>
                      <a:pt x="163" y="659"/>
                    </a:lnTo>
                    <a:lnTo>
                      <a:pt x="187" y="716"/>
                    </a:lnTo>
                    <a:lnTo>
                      <a:pt x="214" y="771"/>
                    </a:lnTo>
                    <a:lnTo>
                      <a:pt x="244" y="825"/>
                    </a:lnTo>
                    <a:lnTo>
                      <a:pt x="278" y="876"/>
                    </a:lnTo>
                    <a:lnTo>
                      <a:pt x="316" y="925"/>
                    </a:lnTo>
                    <a:lnTo>
                      <a:pt x="357" y="970"/>
                    </a:lnTo>
                    <a:lnTo>
                      <a:pt x="399" y="730"/>
                    </a:lnTo>
                    <a:lnTo>
                      <a:pt x="648" y="639"/>
                    </a:lnTo>
                  </a:path>
                </a:pathLst>
              </a:custGeom>
              <a:solidFill>
                <a:srgbClr val="FB5105"/>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7" name="Rectangle 10"/>
            <p:cNvSpPr>
              <a:spLocks noChangeArrowheads="1"/>
            </p:cNvSpPr>
            <p:nvPr/>
          </p:nvSpPr>
          <p:spPr bwMode="blackWhite">
            <a:xfrm>
              <a:off x="4409525" y="2695016"/>
              <a:ext cx="678278" cy="57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787400" eaLnBrk="0" hangingPunct="0">
                <a:defRPr sz="1600">
                  <a:solidFill>
                    <a:schemeClr val="tx1"/>
                  </a:solidFill>
                  <a:latin typeface="Arial" panose="020B0604020202020204" pitchFamily="34" charset="0"/>
                  <a:ea typeface="-윤고딕130" pitchFamily="18" charset="-127"/>
                </a:defRPr>
              </a:lvl1pPr>
              <a:lvl2pPr marL="742950" indent="-285750" defTabSz="787400" eaLnBrk="0" hangingPunct="0">
                <a:defRPr sz="1600">
                  <a:solidFill>
                    <a:schemeClr val="tx1"/>
                  </a:solidFill>
                  <a:latin typeface="Arial" panose="020B0604020202020204" pitchFamily="34" charset="0"/>
                  <a:ea typeface="-윤고딕130" pitchFamily="18" charset="-127"/>
                </a:defRPr>
              </a:lvl2pPr>
              <a:lvl3pPr marL="1143000" indent="-228600" defTabSz="787400" eaLnBrk="0" hangingPunct="0">
                <a:defRPr sz="1600">
                  <a:solidFill>
                    <a:schemeClr val="tx1"/>
                  </a:solidFill>
                  <a:latin typeface="Arial" panose="020B0604020202020204" pitchFamily="34" charset="0"/>
                  <a:ea typeface="-윤고딕130" pitchFamily="18" charset="-127"/>
                </a:defRPr>
              </a:lvl3pPr>
              <a:lvl4pPr marL="1600200" indent="-228600" defTabSz="787400" eaLnBrk="0" hangingPunct="0">
                <a:defRPr sz="1600">
                  <a:solidFill>
                    <a:schemeClr val="tx1"/>
                  </a:solidFill>
                  <a:latin typeface="Arial" panose="020B0604020202020204" pitchFamily="34" charset="0"/>
                  <a:ea typeface="-윤고딕130" pitchFamily="18" charset="-127"/>
                </a:defRPr>
              </a:lvl4pPr>
              <a:lvl5pPr marL="2057400" indent="-228600" defTabSz="787400" eaLnBrk="0" hangingPunct="0">
                <a:defRPr sz="1600">
                  <a:solidFill>
                    <a:schemeClr val="tx1"/>
                  </a:solidFill>
                  <a:latin typeface="Arial" panose="020B0604020202020204" pitchFamily="34" charset="0"/>
                  <a:ea typeface="-윤고딕130" pitchFamily="18" charset="-127"/>
                </a:defRPr>
              </a:lvl5pPr>
              <a:lvl6pPr marL="25146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787400" rtl="0" eaLnBrk="1" fontAlgn="auto" latinLnBrk="0" hangingPunct="1">
                <a:lnSpc>
                  <a:spcPct val="100000"/>
                </a:lnSpc>
                <a:spcBef>
                  <a:spcPts val="0"/>
                </a:spcBef>
                <a:spcAft>
                  <a:spcPts val="0"/>
                </a:spcAft>
                <a:buClrTx/>
                <a:buSzPct val="120000"/>
                <a:buFontTx/>
                <a:buNone/>
                <a:tabLst/>
                <a:defRPr/>
              </a:pP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Lãi</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suất</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áp</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dụng</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theo</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TSBD/TC/</a:t>
              </a:r>
            </a:p>
            <a:p>
              <a:pPr marL="0" marR="0" lvl="0" indent="0" algn="ctr" defTabSz="787400" rtl="0" eaLnBrk="1" fontAlgn="auto" latinLnBrk="0" hangingPunct="1">
                <a:lnSpc>
                  <a:spcPct val="100000"/>
                </a:lnSpc>
                <a:spcBef>
                  <a:spcPts val="0"/>
                </a:spcBef>
                <a:spcAft>
                  <a:spcPts val="0"/>
                </a:spcAft>
                <a:buClrTx/>
                <a:buSzPct val="120000"/>
                <a:buFontTx/>
                <a:buNone/>
                <a:tabLst/>
                <a:defRPr/>
              </a:pP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Loại</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SP….. </a:t>
              </a:r>
            </a:p>
          </p:txBody>
        </p:sp>
        <p:sp>
          <p:nvSpPr>
            <p:cNvPr id="8" name="Rectangle 11"/>
            <p:cNvSpPr>
              <a:spLocks noChangeArrowheads="1"/>
            </p:cNvSpPr>
            <p:nvPr/>
          </p:nvSpPr>
          <p:spPr bwMode="blackWhite">
            <a:xfrm>
              <a:off x="5087803" y="1596660"/>
              <a:ext cx="986490" cy="28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defTabSz="787400" eaLnBrk="0" hangingPunct="0">
                <a:defRPr sz="1600">
                  <a:solidFill>
                    <a:schemeClr val="tx1"/>
                  </a:solidFill>
                  <a:latin typeface="Arial" panose="020B0604020202020204" pitchFamily="34" charset="0"/>
                  <a:ea typeface="-윤고딕130" pitchFamily="18" charset="-127"/>
                </a:defRPr>
              </a:lvl1pPr>
              <a:lvl2pPr marL="742950" indent="-285750" defTabSz="787400" eaLnBrk="0" hangingPunct="0">
                <a:defRPr sz="1600">
                  <a:solidFill>
                    <a:schemeClr val="tx1"/>
                  </a:solidFill>
                  <a:latin typeface="Arial" panose="020B0604020202020204" pitchFamily="34" charset="0"/>
                  <a:ea typeface="-윤고딕130" pitchFamily="18" charset="-127"/>
                </a:defRPr>
              </a:lvl2pPr>
              <a:lvl3pPr marL="1143000" indent="-228600" defTabSz="787400" eaLnBrk="0" hangingPunct="0">
                <a:defRPr sz="1600">
                  <a:solidFill>
                    <a:schemeClr val="tx1"/>
                  </a:solidFill>
                  <a:latin typeface="Arial" panose="020B0604020202020204" pitchFamily="34" charset="0"/>
                  <a:ea typeface="-윤고딕130" pitchFamily="18" charset="-127"/>
                </a:defRPr>
              </a:lvl3pPr>
              <a:lvl4pPr marL="1600200" indent="-228600" defTabSz="787400" eaLnBrk="0" hangingPunct="0">
                <a:defRPr sz="1600">
                  <a:solidFill>
                    <a:schemeClr val="tx1"/>
                  </a:solidFill>
                  <a:latin typeface="Arial" panose="020B0604020202020204" pitchFamily="34" charset="0"/>
                  <a:ea typeface="-윤고딕130" pitchFamily="18" charset="-127"/>
                </a:defRPr>
              </a:lvl4pPr>
              <a:lvl5pPr marL="2057400" indent="-228600" defTabSz="787400" eaLnBrk="0" hangingPunct="0">
                <a:defRPr sz="1600">
                  <a:solidFill>
                    <a:schemeClr val="tx1"/>
                  </a:solidFill>
                  <a:latin typeface="Arial" panose="020B0604020202020204" pitchFamily="34" charset="0"/>
                  <a:ea typeface="-윤고딕130" pitchFamily="18" charset="-127"/>
                </a:defRPr>
              </a:lvl5pPr>
              <a:lvl6pPr marL="25146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787400" rtl="0" eaLnBrk="1" fontAlgn="auto" latinLnBrk="0" hangingPunct="1">
                <a:lnSpc>
                  <a:spcPct val="100000"/>
                </a:lnSpc>
                <a:spcBef>
                  <a:spcPts val="0"/>
                </a:spcBef>
                <a:spcAft>
                  <a:spcPts val="0"/>
                </a:spcAft>
                <a:buClrTx/>
                <a:buSzPct val="120000"/>
                <a:buFontTx/>
                <a:buNone/>
                <a:tabLst/>
                <a:defRPr/>
              </a:pP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Sức</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khỏe</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Tài</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chính</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của</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DN</a:t>
              </a:r>
            </a:p>
          </p:txBody>
        </p:sp>
        <p:sp>
          <p:nvSpPr>
            <p:cNvPr id="9" name="Rectangle 12"/>
            <p:cNvSpPr>
              <a:spLocks noChangeArrowheads="1"/>
            </p:cNvSpPr>
            <p:nvPr/>
          </p:nvSpPr>
          <p:spPr bwMode="blackWhite">
            <a:xfrm>
              <a:off x="6476956" y="1862763"/>
              <a:ext cx="677024" cy="28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787400" eaLnBrk="0" hangingPunct="0">
                <a:defRPr sz="1600">
                  <a:solidFill>
                    <a:schemeClr val="tx1"/>
                  </a:solidFill>
                  <a:latin typeface="Arial" panose="020B0604020202020204" pitchFamily="34" charset="0"/>
                  <a:ea typeface="-윤고딕130" pitchFamily="18" charset="-127"/>
                </a:defRPr>
              </a:lvl1pPr>
              <a:lvl2pPr marL="742950" indent="-285750" defTabSz="787400" eaLnBrk="0" hangingPunct="0">
                <a:defRPr sz="1600">
                  <a:solidFill>
                    <a:schemeClr val="tx1"/>
                  </a:solidFill>
                  <a:latin typeface="Arial" panose="020B0604020202020204" pitchFamily="34" charset="0"/>
                  <a:ea typeface="-윤고딕130" pitchFamily="18" charset="-127"/>
                </a:defRPr>
              </a:lvl2pPr>
              <a:lvl3pPr marL="1143000" indent="-228600" defTabSz="787400" eaLnBrk="0" hangingPunct="0">
                <a:defRPr sz="1600">
                  <a:solidFill>
                    <a:schemeClr val="tx1"/>
                  </a:solidFill>
                  <a:latin typeface="Arial" panose="020B0604020202020204" pitchFamily="34" charset="0"/>
                  <a:ea typeface="-윤고딕130" pitchFamily="18" charset="-127"/>
                </a:defRPr>
              </a:lvl3pPr>
              <a:lvl4pPr marL="1600200" indent="-228600" defTabSz="787400" eaLnBrk="0" hangingPunct="0">
                <a:defRPr sz="1600">
                  <a:solidFill>
                    <a:schemeClr val="tx1"/>
                  </a:solidFill>
                  <a:latin typeface="Arial" panose="020B0604020202020204" pitchFamily="34" charset="0"/>
                  <a:ea typeface="-윤고딕130" pitchFamily="18" charset="-127"/>
                </a:defRPr>
              </a:lvl4pPr>
              <a:lvl5pPr marL="2057400" indent="-228600" defTabSz="787400" eaLnBrk="0" hangingPunct="0">
                <a:defRPr sz="1600">
                  <a:solidFill>
                    <a:schemeClr val="tx1"/>
                  </a:solidFill>
                  <a:latin typeface="Arial" panose="020B0604020202020204" pitchFamily="34" charset="0"/>
                  <a:ea typeface="-윤고딕130" pitchFamily="18" charset="-127"/>
                </a:defRPr>
              </a:lvl5pPr>
              <a:lvl6pPr marL="25146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787400" rtl="0" eaLnBrk="1" fontAlgn="auto" latinLnBrk="0" hangingPunct="1">
                <a:lnSpc>
                  <a:spcPct val="100000"/>
                </a:lnSpc>
                <a:spcBef>
                  <a:spcPts val="0"/>
                </a:spcBef>
                <a:spcAft>
                  <a:spcPts val="0"/>
                </a:spcAft>
                <a:buClrTx/>
                <a:buSzPct val="120000"/>
                <a:buFontTx/>
                <a:buNone/>
                <a:tabLst/>
                <a:defRPr/>
              </a:pP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mn-cs"/>
                </a:rPr>
                <a:t>Tài</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mn-cs"/>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mn-cs"/>
                </a:rPr>
                <a:t>sản</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mn-cs"/>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mn-cs"/>
                </a:rPr>
                <a:t>Bảo</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mn-cs"/>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mn-cs"/>
                </a:rPr>
                <a:t>đảm</a:t>
              </a:r>
              <a:endPar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mn-cs"/>
              </a:endParaRPr>
            </a:p>
          </p:txBody>
        </p:sp>
        <p:sp>
          <p:nvSpPr>
            <p:cNvPr id="10" name="Rectangle 13"/>
            <p:cNvSpPr>
              <a:spLocks noChangeArrowheads="1"/>
            </p:cNvSpPr>
            <p:nvPr/>
          </p:nvSpPr>
          <p:spPr bwMode="blackWhite">
            <a:xfrm rot="287349">
              <a:off x="6679641" y="3112802"/>
              <a:ext cx="756569" cy="713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defTabSz="787400" eaLnBrk="0" hangingPunct="0">
                <a:defRPr sz="1600">
                  <a:solidFill>
                    <a:schemeClr val="tx1"/>
                  </a:solidFill>
                  <a:latin typeface="Arial" panose="020B0604020202020204" pitchFamily="34" charset="0"/>
                  <a:ea typeface="-윤고딕130" pitchFamily="18" charset="-127"/>
                </a:defRPr>
              </a:lvl1pPr>
              <a:lvl2pPr marL="742950" indent="-285750" defTabSz="787400" eaLnBrk="0" hangingPunct="0">
                <a:defRPr sz="1600">
                  <a:solidFill>
                    <a:schemeClr val="tx1"/>
                  </a:solidFill>
                  <a:latin typeface="Arial" panose="020B0604020202020204" pitchFamily="34" charset="0"/>
                  <a:ea typeface="-윤고딕130" pitchFamily="18" charset="-127"/>
                </a:defRPr>
              </a:lvl2pPr>
              <a:lvl3pPr marL="1143000" indent="-228600" defTabSz="787400" eaLnBrk="0" hangingPunct="0">
                <a:defRPr sz="1600">
                  <a:solidFill>
                    <a:schemeClr val="tx1"/>
                  </a:solidFill>
                  <a:latin typeface="Arial" panose="020B0604020202020204" pitchFamily="34" charset="0"/>
                  <a:ea typeface="-윤고딕130" pitchFamily="18" charset="-127"/>
                </a:defRPr>
              </a:lvl3pPr>
              <a:lvl4pPr marL="1600200" indent="-228600" defTabSz="787400" eaLnBrk="0" hangingPunct="0">
                <a:defRPr sz="1600">
                  <a:solidFill>
                    <a:schemeClr val="tx1"/>
                  </a:solidFill>
                  <a:latin typeface="Arial" panose="020B0604020202020204" pitchFamily="34" charset="0"/>
                  <a:ea typeface="-윤고딕130" pitchFamily="18" charset="-127"/>
                </a:defRPr>
              </a:lvl4pPr>
              <a:lvl5pPr marL="2057400" indent="-228600" defTabSz="787400" eaLnBrk="0" hangingPunct="0">
                <a:defRPr sz="1600">
                  <a:solidFill>
                    <a:schemeClr val="tx1"/>
                  </a:solidFill>
                  <a:latin typeface="Arial" panose="020B0604020202020204" pitchFamily="34" charset="0"/>
                  <a:ea typeface="-윤고딕130" pitchFamily="18" charset="-127"/>
                </a:defRPr>
              </a:lvl5pPr>
              <a:lvl6pPr marL="25146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787400" rtl="0" eaLnBrk="1" fontAlgn="auto" latinLnBrk="0" hangingPunct="1">
                <a:lnSpc>
                  <a:spcPct val="100000"/>
                </a:lnSpc>
                <a:spcBef>
                  <a:spcPts val="0"/>
                </a:spcBef>
                <a:spcAft>
                  <a:spcPts val="0"/>
                </a:spcAft>
                <a:buClrTx/>
                <a:buSzPct val="120000"/>
                <a:buFontTx/>
                <a:buNone/>
                <a:tabLst/>
                <a:defRPr/>
              </a:pP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Hạn</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mức</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Tín</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dụng</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theo</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Chính</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sách</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từng</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ngành</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nghề</a:t>
              </a:r>
              <a:endPar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endParaRPr>
            </a:p>
          </p:txBody>
        </p:sp>
        <p:sp>
          <p:nvSpPr>
            <p:cNvPr id="11" name="Rectangle 14"/>
            <p:cNvSpPr>
              <a:spLocks noChangeArrowheads="1"/>
            </p:cNvSpPr>
            <p:nvPr/>
          </p:nvSpPr>
          <p:spPr bwMode="blackWhite">
            <a:xfrm>
              <a:off x="5382434" y="3779494"/>
              <a:ext cx="679532" cy="42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defTabSz="787400" eaLnBrk="0" hangingPunct="0">
                <a:defRPr sz="1600">
                  <a:solidFill>
                    <a:schemeClr val="tx1"/>
                  </a:solidFill>
                  <a:latin typeface="Arial" panose="020B0604020202020204" pitchFamily="34" charset="0"/>
                  <a:ea typeface="-윤고딕130" pitchFamily="18" charset="-127"/>
                </a:defRPr>
              </a:lvl1pPr>
              <a:lvl2pPr marL="742950" indent="-285750" defTabSz="787400" eaLnBrk="0" hangingPunct="0">
                <a:defRPr sz="1600">
                  <a:solidFill>
                    <a:schemeClr val="tx1"/>
                  </a:solidFill>
                  <a:latin typeface="Arial" panose="020B0604020202020204" pitchFamily="34" charset="0"/>
                  <a:ea typeface="-윤고딕130" pitchFamily="18" charset="-127"/>
                </a:defRPr>
              </a:lvl2pPr>
              <a:lvl3pPr marL="1143000" indent="-228600" defTabSz="787400" eaLnBrk="0" hangingPunct="0">
                <a:defRPr sz="1600">
                  <a:solidFill>
                    <a:schemeClr val="tx1"/>
                  </a:solidFill>
                  <a:latin typeface="Arial" panose="020B0604020202020204" pitchFamily="34" charset="0"/>
                  <a:ea typeface="-윤고딕130" pitchFamily="18" charset="-127"/>
                </a:defRPr>
              </a:lvl3pPr>
              <a:lvl4pPr marL="1600200" indent="-228600" defTabSz="787400" eaLnBrk="0" hangingPunct="0">
                <a:defRPr sz="1600">
                  <a:solidFill>
                    <a:schemeClr val="tx1"/>
                  </a:solidFill>
                  <a:latin typeface="Arial" panose="020B0604020202020204" pitchFamily="34" charset="0"/>
                  <a:ea typeface="-윤고딕130" pitchFamily="18" charset="-127"/>
                </a:defRPr>
              </a:lvl4pPr>
              <a:lvl5pPr marL="2057400" indent="-228600" defTabSz="787400" eaLnBrk="0" hangingPunct="0">
                <a:defRPr sz="1600">
                  <a:solidFill>
                    <a:schemeClr val="tx1"/>
                  </a:solidFill>
                  <a:latin typeface="Arial" panose="020B0604020202020204" pitchFamily="34" charset="0"/>
                  <a:ea typeface="-윤고딕130" pitchFamily="18" charset="-127"/>
                </a:defRPr>
              </a:lvl5pPr>
              <a:lvl6pPr marL="25146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7874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787400" rtl="0" eaLnBrk="1" fontAlgn="auto" latinLnBrk="0" hangingPunct="1">
                <a:lnSpc>
                  <a:spcPct val="100000"/>
                </a:lnSpc>
                <a:spcBef>
                  <a:spcPts val="0"/>
                </a:spcBef>
                <a:spcAft>
                  <a:spcPts val="0"/>
                </a:spcAft>
                <a:buClrTx/>
                <a:buSzPct val="120000"/>
                <a:buFontTx/>
                <a:buNone/>
                <a:tabLst/>
                <a:defRPr/>
              </a:pP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Tín</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chấp</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trên</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cơ</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a:t>
              </a:r>
              <a:r>
                <a:rPr kumimoji="0" lang="en-US" altLang="en-US" sz="1400" b="1" i="0" u="none" strike="noStrike" kern="1200" cap="none" spc="0" normalizeH="0" baseline="0" noProof="0" dirty="0" err="1">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cở</a:t>
              </a: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윤고딕130" pitchFamily="18" charset="-127"/>
                  <a:cs typeface="Arial" panose="020B0604020202020204" pitchFamily="34" charset="0"/>
                </a:rPr>
                <a:t> TSBĐ</a:t>
              </a:r>
            </a:p>
          </p:txBody>
        </p:sp>
      </p:grpSp>
      <p:sp>
        <p:nvSpPr>
          <p:cNvPr id="19" name="Freeform: Shape 18">
            <a:extLst>
              <a:ext uri="{FF2B5EF4-FFF2-40B4-BE49-F238E27FC236}">
                <a16:creationId xmlns:a16="http://schemas.microsoft.com/office/drawing/2014/main" id="{087C007E-2F02-4A60-860E-05017A272D7B}"/>
              </a:ext>
            </a:extLst>
          </p:cNvPr>
          <p:cNvSpPr txBox="1">
            <a:spLocks/>
          </p:cNvSpPr>
          <p:nvPr/>
        </p:nvSpPr>
        <p:spPr>
          <a:xfrm>
            <a:off x="-113019" y="0"/>
            <a:ext cx="10007284" cy="691436"/>
          </a:xfrm>
          <a:prstGeom prst="rect">
            <a:avLst/>
          </a:prstGeom>
          <a:ln>
            <a:noFill/>
          </a:ln>
          <a:effectLst>
            <a:outerShdw blurRad="330200" dist="38100" dir="2700000" sx="101000" sy="101000" algn="tl" rotWithShape="0">
              <a:prstClr val="black">
                <a:alpha val="40000"/>
              </a:prstClr>
            </a:outerShdw>
          </a:effectLst>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8000" marR="0" lvl="0" indent="0" algn="l" defTabSz="914400"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rPr>
              <a:t>Nguyên tắc Cấp tín dụng của Bank</a:t>
            </a:r>
            <a:endParaRPr kumimoji="0" lang="en-US" sz="27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931282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18">
            <a:extLst>
              <a:ext uri="{FF2B5EF4-FFF2-40B4-BE49-F238E27FC236}">
                <a16:creationId xmlns:a16="http://schemas.microsoft.com/office/drawing/2014/main" id="{3E6B4B5E-3081-4BBF-AB7D-45E0ED7A3310}"/>
              </a:ext>
            </a:extLst>
          </p:cNvPr>
          <p:cNvSpPr txBox="1">
            <a:spLocks/>
          </p:cNvSpPr>
          <p:nvPr/>
        </p:nvSpPr>
        <p:spPr>
          <a:xfrm>
            <a:off x="-126927" y="-8530"/>
            <a:ext cx="9981159" cy="657088"/>
          </a:xfrm>
          <a:prstGeom prst="rect">
            <a:avLst/>
          </a:prstGeom>
          <a:ln>
            <a:noFill/>
          </a:ln>
          <a:effectLst>
            <a:outerShdw blurRad="330200" dist="38100" dir="2700000" sx="101000" sy="101000" algn="tl" rotWithShape="0">
              <a:prstClr val="black">
                <a:alpha val="40000"/>
              </a:prstClr>
            </a:outerShdw>
          </a:effectLst>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8000" marR="0" lvl="0" indent="0" algn="l" defTabSz="914400"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rPr>
              <a:t>Nguyên tắc Cấp tín dụng của Bank</a:t>
            </a:r>
            <a:endParaRPr kumimoji="0" lang="en-US" sz="27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grpSp>
        <p:nvGrpSpPr>
          <p:cNvPr id="22" name="Group 21"/>
          <p:cNvGrpSpPr/>
          <p:nvPr/>
        </p:nvGrpSpPr>
        <p:grpSpPr>
          <a:xfrm>
            <a:off x="2159521" y="996027"/>
            <a:ext cx="7994413" cy="5350182"/>
            <a:chOff x="2255056" y="968731"/>
            <a:chExt cx="7156450" cy="4765675"/>
          </a:xfrm>
        </p:grpSpPr>
        <p:grpSp>
          <p:nvGrpSpPr>
            <p:cNvPr id="7" name="Group 2"/>
            <p:cNvGrpSpPr>
              <a:grpSpLocks/>
            </p:cNvGrpSpPr>
            <p:nvPr/>
          </p:nvGrpSpPr>
          <p:grpSpPr bwMode="auto">
            <a:xfrm>
              <a:off x="3115481" y="2433993"/>
              <a:ext cx="5438775" cy="2554288"/>
              <a:chOff x="1123" y="1602"/>
              <a:chExt cx="2517" cy="1609"/>
            </a:xfrm>
          </p:grpSpPr>
          <p:sp>
            <p:nvSpPr>
              <p:cNvPr id="8" name="Rectangle 3"/>
              <p:cNvSpPr>
                <a:spLocks noChangeArrowheads="1"/>
              </p:cNvSpPr>
              <p:nvPr/>
            </p:nvSpPr>
            <p:spPr bwMode="auto">
              <a:xfrm>
                <a:off x="1123" y="1602"/>
                <a:ext cx="711" cy="1609"/>
              </a:xfrm>
              <a:prstGeom prst="rect">
                <a:avLst/>
              </a:prstGeom>
              <a:solidFill>
                <a:srgbClr val="FB5105"/>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sp>
            <p:nvSpPr>
              <p:cNvPr id="9" name="Rectangle 4"/>
              <p:cNvSpPr>
                <a:spLocks noChangeArrowheads="1"/>
              </p:cNvSpPr>
              <p:nvPr/>
            </p:nvSpPr>
            <p:spPr bwMode="auto">
              <a:xfrm>
                <a:off x="2026" y="1602"/>
                <a:ext cx="711" cy="1609"/>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sp>
            <p:nvSpPr>
              <p:cNvPr id="10" name="Rectangle 5"/>
              <p:cNvSpPr>
                <a:spLocks noChangeArrowheads="1"/>
              </p:cNvSpPr>
              <p:nvPr/>
            </p:nvSpPr>
            <p:spPr bwMode="auto">
              <a:xfrm>
                <a:off x="2929" y="1602"/>
                <a:ext cx="711" cy="1609"/>
              </a:xfrm>
              <a:prstGeom prst="rect">
                <a:avLst/>
              </a:prstGeom>
              <a:solidFill>
                <a:srgbClr val="92D050"/>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sp>
            <p:nvSpPr>
              <p:cNvPr id="11" name="Rectangle 6"/>
              <p:cNvSpPr>
                <a:spLocks noChangeArrowheads="1"/>
              </p:cNvSpPr>
              <p:nvPr/>
            </p:nvSpPr>
            <p:spPr bwMode="auto">
              <a:xfrm>
                <a:off x="1209" y="2134"/>
                <a:ext cx="538"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600">
                    <a:solidFill>
                      <a:schemeClr val="tx1"/>
                    </a:solidFill>
                    <a:latin typeface="Arial" panose="020B0604020202020204" pitchFamily="34" charset="0"/>
                    <a:ea typeface="-윤고딕130" pitchFamily="18" charset="-127"/>
                  </a:defRPr>
                </a:lvl1pPr>
                <a:lvl2pPr marL="144463" indent="-142875" defTabSz="895350" eaLnBrk="0" hangingPunct="0">
                  <a:defRPr sz="1600">
                    <a:solidFill>
                      <a:schemeClr val="tx1"/>
                    </a:solidFill>
                    <a:latin typeface="Arial" panose="020B0604020202020204" pitchFamily="34" charset="0"/>
                    <a:ea typeface="-윤고딕130" pitchFamily="18" charset="-127"/>
                  </a:defRPr>
                </a:lvl2pPr>
                <a:lvl3pPr marL="1143000" indent="-228600" defTabSz="895350" eaLnBrk="0" hangingPunct="0">
                  <a:defRPr sz="1600">
                    <a:solidFill>
                      <a:schemeClr val="tx1"/>
                    </a:solidFill>
                    <a:latin typeface="Arial" panose="020B0604020202020204" pitchFamily="34" charset="0"/>
                    <a:ea typeface="-윤고딕130" pitchFamily="18" charset="-127"/>
                  </a:defRPr>
                </a:lvl3pPr>
                <a:lvl4pPr marL="1600200" indent="-228600" defTabSz="895350" eaLnBrk="0" hangingPunct="0">
                  <a:defRPr sz="1600">
                    <a:solidFill>
                      <a:schemeClr val="tx1"/>
                    </a:solidFill>
                    <a:latin typeface="Arial" panose="020B0604020202020204" pitchFamily="34" charset="0"/>
                    <a:ea typeface="-윤고딕130" pitchFamily="18" charset="-127"/>
                  </a:defRPr>
                </a:lvl4pPr>
                <a:lvl5pPr marL="2057400" indent="-228600" defTabSz="895350" eaLnBrk="0" hangingPunct="0">
                  <a:defRPr sz="1600">
                    <a:solidFill>
                      <a:schemeClr val="tx1"/>
                    </a:solidFill>
                    <a:latin typeface="Arial" panose="020B0604020202020204" pitchFamily="34" charset="0"/>
                    <a:ea typeface="-윤고딕130" pitchFamily="18" charset="-127"/>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0" lang="en-US" altLang="ko-KR" sz="1800" b="1" i="0" u="none" strike="noStrike" kern="1200" cap="none" spc="0" normalizeH="0" baseline="0" noProof="0">
                    <a:ln>
                      <a:noFill/>
                    </a:ln>
                    <a:solidFill>
                      <a:prstClr val="white"/>
                    </a:solidFill>
                    <a:effectLst/>
                    <a:uLnTx/>
                    <a:uFillTx/>
                    <a:latin typeface="Arial" panose="020B0604020202020204" pitchFamily="34" charset="0"/>
                    <a:ea typeface="Gulim" charset="-127"/>
                    <a:cs typeface="+mn-cs"/>
                  </a:rPr>
                  <a:t>Nguyên</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a:ln>
                      <a:noFill/>
                    </a:ln>
                    <a:solidFill>
                      <a:prstClr val="white"/>
                    </a:solidFill>
                    <a:effectLst/>
                    <a:uLnTx/>
                    <a:uFillTx/>
                    <a:latin typeface="Arial" panose="020B0604020202020204" pitchFamily="34" charset="0"/>
                    <a:ea typeface="Gulim" charset="-127"/>
                    <a:cs typeface="+mn-cs"/>
                  </a:rPr>
                  <a:t>tắc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Bình</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thông</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nhau</a:t>
                </a:r>
                <a:endPar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endParaRPr>
              </a:p>
            </p:txBody>
          </p:sp>
          <p:sp>
            <p:nvSpPr>
              <p:cNvPr id="12" name="Rectangle 7"/>
              <p:cNvSpPr>
                <a:spLocks noChangeArrowheads="1"/>
              </p:cNvSpPr>
              <p:nvPr/>
            </p:nvSpPr>
            <p:spPr bwMode="auto">
              <a:xfrm>
                <a:off x="2073" y="2163"/>
                <a:ext cx="61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defRPr sz="1600">
                    <a:solidFill>
                      <a:schemeClr val="tx1"/>
                    </a:solidFill>
                    <a:latin typeface="Arial" panose="020B0604020202020204" pitchFamily="34" charset="0"/>
                    <a:ea typeface="-윤고딕130" pitchFamily="18" charset="-127"/>
                  </a:defRPr>
                </a:lvl1pPr>
                <a:lvl2pPr marL="144463" indent="-142875" defTabSz="895350" eaLnBrk="0" hangingPunct="0">
                  <a:defRPr sz="1600">
                    <a:solidFill>
                      <a:schemeClr val="tx1"/>
                    </a:solidFill>
                    <a:latin typeface="Arial" panose="020B0604020202020204" pitchFamily="34" charset="0"/>
                    <a:ea typeface="-윤고딕130" pitchFamily="18" charset="-127"/>
                  </a:defRPr>
                </a:lvl2pPr>
                <a:lvl3pPr marL="1143000" indent="-228600" defTabSz="895350" eaLnBrk="0" hangingPunct="0">
                  <a:defRPr sz="1600">
                    <a:solidFill>
                      <a:schemeClr val="tx1"/>
                    </a:solidFill>
                    <a:latin typeface="Arial" panose="020B0604020202020204" pitchFamily="34" charset="0"/>
                    <a:ea typeface="-윤고딕130" pitchFamily="18" charset="-127"/>
                  </a:defRPr>
                </a:lvl3pPr>
                <a:lvl4pPr marL="1600200" indent="-228600" defTabSz="895350" eaLnBrk="0" hangingPunct="0">
                  <a:defRPr sz="1600">
                    <a:solidFill>
                      <a:schemeClr val="tx1"/>
                    </a:solidFill>
                    <a:latin typeface="Arial" panose="020B0604020202020204" pitchFamily="34" charset="0"/>
                    <a:ea typeface="-윤고딕130" pitchFamily="18" charset="-127"/>
                  </a:defRPr>
                </a:lvl4pPr>
                <a:lvl5pPr marL="2057400" indent="-228600" defTabSz="895350" eaLnBrk="0" hangingPunct="0">
                  <a:defRPr sz="1600">
                    <a:solidFill>
                      <a:schemeClr val="tx1"/>
                    </a:solidFill>
                    <a:latin typeface="Arial" panose="020B0604020202020204" pitchFamily="34" charset="0"/>
                    <a:ea typeface="-윤고딕130" pitchFamily="18" charset="-127"/>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Phân</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theo</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cấp</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độ</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rủi</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ro</a:t>
                </a:r>
                <a:endPar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endParaRPr>
              </a:p>
            </p:txBody>
          </p:sp>
          <p:sp>
            <p:nvSpPr>
              <p:cNvPr id="13" name="Rectangle 8"/>
              <p:cNvSpPr>
                <a:spLocks noChangeArrowheads="1"/>
              </p:cNvSpPr>
              <p:nvPr/>
            </p:nvSpPr>
            <p:spPr bwMode="auto">
              <a:xfrm>
                <a:off x="2977" y="2134"/>
                <a:ext cx="615" cy="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defRPr sz="1600">
                    <a:solidFill>
                      <a:schemeClr val="tx1"/>
                    </a:solidFill>
                    <a:latin typeface="Arial" panose="020B0604020202020204" pitchFamily="34" charset="0"/>
                    <a:ea typeface="-윤고딕130" pitchFamily="18" charset="-127"/>
                  </a:defRPr>
                </a:lvl1pPr>
                <a:lvl2pPr marL="144463" indent="-142875" defTabSz="895350" eaLnBrk="0" hangingPunct="0">
                  <a:defRPr sz="1600">
                    <a:solidFill>
                      <a:schemeClr val="tx1"/>
                    </a:solidFill>
                    <a:latin typeface="Arial" panose="020B0604020202020204" pitchFamily="34" charset="0"/>
                    <a:ea typeface="-윤고딕130" pitchFamily="18" charset="-127"/>
                  </a:defRPr>
                </a:lvl2pPr>
                <a:lvl3pPr marL="1143000" indent="-228600" defTabSz="895350" eaLnBrk="0" hangingPunct="0">
                  <a:defRPr sz="1600">
                    <a:solidFill>
                      <a:schemeClr val="tx1"/>
                    </a:solidFill>
                    <a:latin typeface="Arial" panose="020B0604020202020204" pitchFamily="34" charset="0"/>
                    <a:ea typeface="-윤고딕130" pitchFamily="18" charset="-127"/>
                  </a:defRPr>
                </a:lvl3pPr>
                <a:lvl4pPr marL="1600200" indent="-228600" defTabSz="895350" eaLnBrk="0" hangingPunct="0">
                  <a:defRPr sz="1600">
                    <a:solidFill>
                      <a:schemeClr val="tx1"/>
                    </a:solidFill>
                    <a:latin typeface="Arial" panose="020B0604020202020204" pitchFamily="34" charset="0"/>
                    <a:ea typeface="-윤고딕130" pitchFamily="18" charset="-127"/>
                  </a:defRPr>
                </a:lvl4pPr>
                <a:lvl5pPr marL="2057400" indent="-228600" defTabSz="895350" eaLnBrk="0" hangingPunct="0">
                  <a:defRPr sz="1600">
                    <a:solidFill>
                      <a:schemeClr val="tx1"/>
                    </a:solidFill>
                    <a:latin typeface="Arial" panose="020B0604020202020204" pitchFamily="34" charset="0"/>
                    <a:ea typeface="-윤고딕130" pitchFamily="18" charset="-127"/>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Lãi</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Phí</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khác</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nhau</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theo</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độ</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rủi</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ro</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loại</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SP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và</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kỳ</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hạn</a:t>
                </a:r>
                <a:r>
                  <a:rPr kumimoji="0" lang="en-US" altLang="ko-KR" sz="18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p>
              <a:p>
                <a:pPr marL="1588" marR="0" lvl="1" indent="0" algn="ctr" defTabSz="895350" rtl="0" eaLnBrk="1" fontAlgn="auto" latinLnBrk="0" hangingPunct="1">
                  <a:lnSpc>
                    <a:spcPct val="100000"/>
                  </a:lnSpc>
                  <a:spcBef>
                    <a:spcPts val="0"/>
                  </a:spcBef>
                  <a:spcAft>
                    <a:spcPts val="0"/>
                  </a:spcAft>
                  <a:buClrTx/>
                  <a:buSzPct val="120000"/>
                  <a:buFontTx/>
                  <a:buNone/>
                  <a:tabLst/>
                  <a:defRPr/>
                </a:pPr>
                <a:endParaRPr kumimoji="0" lang="en-US" altLang="ko-KR" sz="1800" b="0"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endParaRPr>
              </a:p>
            </p:txBody>
          </p:sp>
        </p:grpSp>
        <p:sp>
          <p:nvSpPr>
            <p:cNvPr id="14" name="Rectangle 12"/>
            <p:cNvSpPr>
              <a:spLocks noChangeArrowheads="1"/>
            </p:cNvSpPr>
            <p:nvPr/>
          </p:nvSpPr>
          <p:spPr bwMode="auto">
            <a:xfrm>
              <a:off x="2894819" y="1991081"/>
              <a:ext cx="5878512" cy="461962"/>
            </a:xfrm>
            <a:prstGeom prst="rect">
              <a:avLst/>
            </a:prstGeom>
            <a:solidFill>
              <a:schemeClr val="accent1"/>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sp>
          <p:nvSpPr>
            <p:cNvPr id="15" name="AutoShape 13"/>
            <p:cNvSpPr>
              <a:spLocks noChangeArrowheads="1"/>
            </p:cNvSpPr>
            <p:nvPr/>
          </p:nvSpPr>
          <p:spPr bwMode="auto">
            <a:xfrm>
              <a:off x="2255056" y="968731"/>
              <a:ext cx="7156450" cy="1106487"/>
            </a:xfrm>
            <a:prstGeom prst="triangle">
              <a:avLst>
                <a:gd name="adj" fmla="val 50000"/>
              </a:avLst>
            </a:prstGeom>
            <a:solidFill>
              <a:srgbClr val="FF0000"/>
            </a:solid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200" b="1" i="0" u="none" strike="noStrike" kern="1200" cap="none" spc="0" normalizeH="0" baseline="0" noProof="0">
                <a:ln>
                  <a:noFill/>
                </a:ln>
                <a:solidFill>
                  <a:prstClr val="white"/>
                </a:solidFill>
                <a:effectLst/>
                <a:uLnTx/>
                <a:uFillTx/>
                <a:latin typeface="Arial" panose="020B0604020202020204" pitchFamily="34" charset="0"/>
                <a:ea typeface="-윤고딕130" pitchFamily="18" charset="-127"/>
                <a:cs typeface="+mn-cs"/>
              </a:endParaRPr>
            </a:p>
          </p:txBody>
        </p:sp>
        <p:grpSp>
          <p:nvGrpSpPr>
            <p:cNvPr id="16" name="Group 14"/>
            <p:cNvGrpSpPr>
              <a:grpSpLocks/>
            </p:cNvGrpSpPr>
            <p:nvPr/>
          </p:nvGrpSpPr>
          <p:grpSpPr bwMode="auto">
            <a:xfrm>
              <a:off x="2421744" y="4956531"/>
              <a:ext cx="6823075" cy="777875"/>
              <a:chOff x="683" y="3191"/>
              <a:chExt cx="4298" cy="579"/>
            </a:xfrm>
          </p:grpSpPr>
          <p:sp>
            <p:nvSpPr>
              <p:cNvPr id="17" name="Rectangle 15"/>
              <p:cNvSpPr>
                <a:spLocks noChangeArrowheads="1"/>
              </p:cNvSpPr>
              <p:nvPr/>
            </p:nvSpPr>
            <p:spPr bwMode="auto">
              <a:xfrm>
                <a:off x="749" y="3191"/>
                <a:ext cx="4168" cy="291"/>
              </a:xfrm>
              <a:prstGeom prst="rect">
                <a:avLst/>
              </a:prstGeom>
              <a:blipFill>
                <a:blip r:embed="rId2"/>
                <a:tile tx="0" ty="0" sx="100000" sy="100000" flip="none" algn="tl"/>
              </a:blip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sp>
            <p:nvSpPr>
              <p:cNvPr id="18" name="Rectangle 16"/>
              <p:cNvSpPr>
                <a:spLocks noChangeArrowheads="1"/>
              </p:cNvSpPr>
              <p:nvPr/>
            </p:nvSpPr>
            <p:spPr bwMode="auto">
              <a:xfrm>
                <a:off x="683" y="3479"/>
                <a:ext cx="4298" cy="291"/>
              </a:xfrm>
              <a:prstGeom prst="rect">
                <a:avLst/>
              </a:prstGeom>
              <a:blipFill>
                <a:blip r:embed="rId3"/>
                <a:tile tx="0" ty="0" sx="100000" sy="100000" flip="none" algn="tl"/>
              </a:blipFill>
              <a:ln w="9525">
                <a:solidFill>
                  <a:schemeClr val="tx1"/>
                </a:solidFill>
                <a:miter lim="800000"/>
                <a:headEnd/>
                <a:tailEnd/>
              </a:ln>
              <a:effectLst>
                <a:outerShdw dist="35921" dir="2700000"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grpSp>
        <p:sp>
          <p:nvSpPr>
            <p:cNvPr id="19" name="Rectangle 17"/>
            <p:cNvSpPr>
              <a:spLocks noChangeArrowheads="1"/>
            </p:cNvSpPr>
            <p:nvPr/>
          </p:nvSpPr>
          <p:spPr bwMode="auto">
            <a:xfrm>
              <a:off x="4052106" y="1430693"/>
              <a:ext cx="3562350" cy="27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defRPr sz="1600">
                  <a:solidFill>
                    <a:schemeClr val="tx1"/>
                  </a:solidFill>
                  <a:latin typeface="Arial" panose="020B0604020202020204" pitchFamily="34" charset="0"/>
                  <a:ea typeface="-윤고딕130" pitchFamily="18" charset="-127"/>
                </a:defRPr>
              </a:lvl1pPr>
              <a:lvl2pPr marL="742950" indent="-285750" defTabSz="895350" eaLnBrk="0" hangingPunct="0">
                <a:defRPr sz="1600">
                  <a:solidFill>
                    <a:schemeClr val="tx1"/>
                  </a:solidFill>
                  <a:latin typeface="Arial" panose="020B0604020202020204" pitchFamily="34" charset="0"/>
                  <a:ea typeface="-윤고딕130" pitchFamily="18" charset="-127"/>
                </a:defRPr>
              </a:lvl2pPr>
              <a:lvl3pPr marL="1143000" indent="-228600" defTabSz="895350" eaLnBrk="0" hangingPunct="0">
                <a:defRPr sz="1600">
                  <a:solidFill>
                    <a:schemeClr val="tx1"/>
                  </a:solidFill>
                  <a:latin typeface="Arial" panose="020B0604020202020204" pitchFamily="34" charset="0"/>
                  <a:ea typeface="-윤고딕130" pitchFamily="18" charset="-127"/>
                </a:defRPr>
              </a:lvl3pPr>
              <a:lvl4pPr marL="1600200" indent="-228600" defTabSz="895350" eaLnBrk="0" hangingPunct="0">
                <a:defRPr sz="1600">
                  <a:solidFill>
                    <a:schemeClr val="tx1"/>
                  </a:solidFill>
                  <a:latin typeface="Arial" panose="020B0604020202020204" pitchFamily="34" charset="0"/>
                  <a:ea typeface="-윤고딕130" pitchFamily="18" charset="-127"/>
                </a:defRPr>
              </a:lvl4pPr>
              <a:lvl5pPr marL="2057400" indent="-228600" defTabSz="895350" eaLnBrk="0" hangingPunct="0">
                <a:defRPr sz="1600">
                  <a:solidFill>
                    <a:schemeClr val="tx1"/>
                  </a:solidFill>
                  <a:latin typeface="Arial" panose="020B0604020202020204" pitchFamily="34" charset="0"/>
                  <a:ea typeface="-윤고딕130" pitchFamily="18" charset="-127"/>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0" lang="en-US" altLang="ko-KR" sz="20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Hạn</a:t>
              </a:r>
              <a:r>
                <a:rPr kumimoji="0" lang="en-US" altLang="ko-KR" sz="20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20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mức</a:t>
              </a:r>
              <a:r>
                <a:rPr kumimoji="0" lang="en-US" altLang="ko-KR" sz="20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20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tín</a:t>
              </a:r>
              <a:r>
                <a:rPr kumimoji="0" lang="en-US" altLang="ko-KR" sz="20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r>
                <a:rPr kumimoji="0" lang="en-US" altLang="ko-KR" sz="2000" b="1" i="0" u="none" strike="noStrike" kern="1200" cap="none" spc="0" normalizeH="0" baseline="0" noProof="0" dirty="0" err="1">
                  <a:ln>
                    <a:noFill/>
                  </a:ln>
                  <a:solidFill>
                    <a:prstClr val="white"/>
                  </a:solidFill>
                  <a:effectLst/>
                  <a:uLnTx/>
                  <a:uFillTx/>
                  <a:latin typeface="Arial" panose="020B0604020202020204" pitchFamily="34" charset="0"/>
                  <a:ea typeface="Gulim" charset="-127"/>
                  <a:cs typeface="+mn-cs"/>
                </a:rPr>
                <a:t>dụng</a:t>
              </a:r>
              <a:r>
                <a:rPr kumimoji="0" lang="en-US" altLang="ko-KR" sz="2000" b="1" i="0" u="none" strike="noStrike" kern="1200" cap="none" spc="0" normalizeH="0" baseline="0" noProof="0" dirty="0">
                  <a:ln>
                    <a:noFill/>
                  </a:ln>
                  <a:solidFill>
                    <a:prstClr val="white"/>
                  </a:solidFill>
                  <a:effectLst/>
                  <a:uLnTx/>
                  <a:uFillTx/>
                  <a:latin typeface="Arial" panose="020B0604020202020204" pitchFamily="34" charset="0"/>
                  <a:ea typeface="Gulim" charset="-127"/>
                  <a:cs typeface="+mn-cs"/>
                </a:rPr>
                <a:t> </a:t>
              </a:r>
            </a:p>
          </p:txBody>
        </p:sp>
        <p:sp>
          <p:nvSpPr>
            <p:cNvPr id="20" name="Rectangle 18"/>
            <p:cNvSpPr>
              <a:spLocks noChangeArrowheads="1"/>
            </p:cNvSpPr>
            <p:nvPr/>
          </p:nvSpPr>
          <p:spPr bwMode="auto">
            <a:xfrm>
              <a:off x="2704319" y="5016856"/>
              <a:ext cx="6257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defRPr sz="1600">
                  <a:solidFill>
                    <a:schemeClr val="tx1"/>
                  </a:solidFill>
                  <a:latin typeface="Arial" panose="020B0604020202020204" pitchFamily="34" charset="0"/>
                  <a:ea typeface="-윤고딕130" pitchFamily="18" charset="-127"/>
                </a:defRPr>
              </a:lvl1pPr>
              <a:lvl2pPr marL="742950" indent="-285750" defTabSz="895350" eaLnBrk="0" hangingPunct="0">
                <a:defRPr sz="1600">
                  <a:solidFill>
                    <a:schemeClr val="tx1"/>
                  </a:solidFill>
                  <a:latin typeface="Arial" panose="020B0604020202020204" pitchFamily="34" charset="0"/>
                  <a:ea typeface="-윤고딕130" pitchFamily="18" charset="-127"/>
                </a:defRPr>
              </a:lvl2pPr>
              <a:lvl3pPr marL="1143000" indent="-228600" defTabSz="895350" eaLnBrk="0" hangingPunct="0">
                <a:defRPr sz="1600">
                  <a:solidFill>
                    <a:schemeClr val="tx1"/>
                  </a:solidFill>
                  <a:latin typeface="Arial" panose="020B0604020202020204" pitchFamily="34" charset="0"/>
                  <a:ea typeface="-윤고딕130" pitchFamily="18" charset="-127"/>
                </a:defRPr>
              </a:lvl3pPr>
              <a:lvl4pPr marL="1600200" indent="-228600" defTabSz="895350" eaLnBrk="0" hangingPunct="0">
                <a:defRPr sz="1600">
                  <a:solidFill>
                    <a:schemeClr val="tx1"/>
                  </a:solidFill>
                  <a:latin typeface="Arial" panose="020B0604020202020204" pitchFamily="34" charset="0"/>
                  <a:ea typeface="-윤고딕130" pitchFamily="18" charset="-127"/>
                </a:defRPr>
              </a:lvl4pPr>
              <a:lvl5pPr marL="2057400" indent="-228600" defTabSz="895350" eaLnBrk="0" hangingPunct="0">
                <a:defRPr sz="1600">
                  <a:solidFill>
                    <a:schemeClr val="tx1"/>
                  </a:solidFill>
                  <a:latin typeface="Arial" panose="020B0604020202020204" pitchFamily="34" charset="0"/>
                  <a:ea typeface="-윤고딕130" pitchFamily="18" charset="-127"/>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0" lang="en-US" altLang="ko-KR" sz="18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Tín</a:t>
              </a:r>
              <a:r>
                <a:rPr kumimoji="0" lang="en-US" altLang="ko-KR" sz="18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chấp</a:t>
              </a:r>
              <a:endParaRPr kumimoji="0" lang="en-US" altLang="ko-KR" sz="18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endParaRPr>
            </a:p>
          </p:txBody>
        </p:sp>
        <p:sp>
          <p:nvSpPr>
            <p:cNvPr id="21" name="Rectangle 19"/>
            <p:cNvSpPr>
              <a:spLocks noChangeArrowheads="1"/>
            </p:cNvSpPr>
            <p:nvPr/>
          </p:nvSpPr>
          <p:spPr bwMode="auto">
            <a:xfrm>
              <a:off x="2704319" y="5418493"/>
              <a:ext cx="6257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defRPr sz="1600">
                  <a:solidFill>
                    <a:schemeClr val="tx1"/>
                  </a:solidFill>
                  <a:latin typeface="Arial" panose="020B0604020202020204" pitchFamily="34" charset="0"/>
                  <a:ea typeface="-윤고딕130" pitchFamily="18" charset="-127"/>
                </a:defRPr>
              </a:lvl1pPr>
              <a:lvl2pPr marL="742950" indent="-285750" defTabSz="895350" eaLnBrk="0" hangingPunct="0">
                <a:defRPr sz="1600">
                  <a:solidFill>
                    <a:schemeClr val="tx1"/>
                  </a:solidFill>
                  <a:latin typeface="Arial" panose="020B0604020202020204" pitchFamily="34" charset="0"/>
                  <a:ea typeface="-윤고딕130" pitchFamily="18" charset="-127"/>
                </a:defRPr>
              </a:lvl2pPr>
              <a:lvl3pPr marL="1143000" indent="-228600" defTabSz="895350" eaLnBrk="0" hangingPunct="0">
                <a:defRPr sz="1600">
                  <a:solidFill>
                    <a:schemeClr val="tx1"/>
                  </a:solidFill>
                  <a:latin typeface="Arial" panose="020B0604020202020204" pitchFamily="34" charset="0"/>
                  <a:ea typeface="-윤고딕130" pitchFamily="18" charset="-127"/>
                </a:defRPr>
              </a:lvl3pPr>
              <a:lvl4pPr marL="1600200" indent="-228600" defTabSz="895350" eaLnBrk="0" hangingPunct="0">
                <a:defRPr sz="1600">
                  <a:solidFill>
                    <a:schemeClr val="tx1"/>
                  </a:solidFill>
                  <a:latin typeface="Arial" panose="020B0604020202020204" pitchFamily="34" charset="0"/>
                  <a:ea typeface="-윤고딕130" pitchFamily="18" charset="-127"/>
                </a:defRPr>
              </a:lvl4pPr>
              <a:lvl5pPr marL="2057400" indent="-228600" defTabSz="895350" eaLnBrk="0" hangingPunct="0">
                <a:defRPr sz="1600">
                  <a:solidFill>
                    <a:schemeClr val="tx1"/>
                  </a:solidFill>
                  <a:latin typeface="Arial" panose="020B0604020202020204" pitchFamily="34" charset="0"/>
                  <a:ea typeface="-윤고딕130" pitchFamily="18" charset="-127"/>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0" lang="en-US" altLang="ko-KR" sz="18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Tài</a:t>
              </a:r>
              <a:r>
                <a:rPr kumimoji="0" lang="en-US" altLang="ko-KR" sz="18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sản</a:t>
              </a:r>
              <a:r>
                <a:rPr kumimoji="0" lang="en-US" altLang="ko-KR" sz="18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bảo</a:t>
              </a:r>
              <a:r>
                <a:rPr kumimoji="0" lang="en-US" altLang="ko-KR" sz="18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rPr>
                <a:t> </a:t>
              </a:r>
              <a:r>
                <a:rPr kumimoji="0" lang="en-US" altLang="ko-KR" sz="18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đảm</a:t>
              </a:r>
              <a:endParaRPr kumimoji="0" lang="en-US" altLang="ko-KR" sz="18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endParaRPr>
            </a:p>
          </p:txBody>
        </p:sp>
      </p:grpSp>
    </p:spTree>
    <p:extLst>
      <p:ext uri="{BB962C8B-B14F-4D97-AF65-F5344CB8AC3E}">
        <p14:creationId xmlns:p14="http://schemas.microsoft.com/office/powerpoint/2010/main" val="3476909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9514484" y="2392919"/>
            <a:ext cx="2613799" cy="3061604"/>
          </a:xfrm>
          <a:prstGeom prst="rect">
            <a:avLst/>
          </a:prstGeom>
        </p:spPr>
      </p:pic>
      <p:sp>
        <p:nvSpPr>
          <p:cNvPr id="5" name="AutoShape 148"/>
          <p:cNvSpPr>
            <a:spLocks noChangeArrowheads="1"/>
          </p:cNvSpPr>
          <p:nvPr/>
        </p:nvSpPr>
        <p:spPr bwMode="auto">
          <a:xfrm>
            <a:off x="2486405" y="778272"/>
            <a:ext cx="5067334" cy="810139"/>
          </a:xfrm>
          <a:prstGeom prst="rightArrow">
            <a:avLst>
              <a:gd name="adj1" fmla="val 50000"/>
              <a:gd name="adj2" fmla="val 30769"/>
            </a:avLst>
          </a:prstGeom>
          <a:solidFill>
            <a:schemeClr val="accent2"/>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Lịch</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sử</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hình</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thành</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endParaRPr>
          </a:p>
        </p:txBody>
      </p:sp>
      <p:sp>
        <p:nvSpPr>
          <p:cNvPr id="6" name="AutoShape 149"/>
          <p:cNvSpPr>
            <a:spLocks noChangeArrowheads="1"/>
          </p:cNvSpPr>
          <p:nvPr/>
        </p:nvSpPr>
        <p:spPr bwMode="auto">
          <a:xfrm>
            <a:off x="2486849" y="2285936"/>
            <a:ext cx="5066889" cy="814572"/>
          </a:xfrm>
          <a:prstGeom prst="rightArrow">
            <a:avLst>
              <a:gd name="adj1" fmla="val 50000"/>
              <a:gd name="adj2" fmla="val 30769"/>
            </a:avLst>
          </a:prstGeom>
          <a:solidFill>
            <a:srgbClr val="00B0F0"/>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윤고딕130" pitchFamily="18" charset="-127"/>
                <a:cs typeface="+mn-cs"/>
              </a:rPr>
              <a:t>Phân tích tình hình Tài chính của DN</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endParaRPr>
          </a:p>
        </p:txBody>
      </p:sp>
      <p:sp>
        <p:nvSpPr>
          <p:cNvPr id="7" name="AutoShape 150"/>
          <p:cNvSpPr>
            <a:spLocks noChangeArrowheads="1"/>
          </p:cNvSpPr>
          <p:nvPr/>
        </p:nvSpPr>
        <p:spPr bwMode="auto">
          <a:xfrm>
            <a:off x="2484555" y="4502549"/>
            <a:ext cx="4661703" cy="783590"/>
          </a:xfrm>
          <a:prstGeom prst="rightArrow">
            <a:avLst>
              <a:gd name="adj1" fmla="val 50000"/>
              <a:gd name="adj2" fmla="val 30769"/>
            </a:avLst>
          </a:prstGeom>
          <a:solidFill>
            <a:srgbClr val="00B0F0"/>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Nhu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cầu</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và</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Phương</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án</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vay</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của</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DN</a:t>
            </a:r>
          </a:p>
        </p:txBody>
      </p:sp>
      <p:sp>
        <p:nvSpPr>
          <p:cNvPr id="8" name="AutoShape 151"/>
          <p:cNvSpPr>
            <a:spLocks noChangeArrowheads="1"/>
          </p:cNvSpPr>
          <p:nvPr/>
        </p:nvSpPr>
        <p:spPr bwMode="auto">
          <a:xfrm>
            <a:off x="2486404" y="1495578"/>
            <a:ext cx="4683021" cy="810139"/>
          </a:xfrm>
          <a:prstGeom prst="rightArrow">
            <a:avLst>
              <a:gd name="adj1" fmla="val 50000"/>
              <a:gd name="adj2" fmla="val 30769"/>
            </a:avLst>
          </a:prstGeom>
          <a:solidFill>
            <a:srgbClr val="FFC000"/>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Hoạt</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động</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quản</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lý</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DN</a:t>
            </a:r>
          </a:p>
        </p:txBody>
      </p:sp>
      <p:sp>
        <p:nvSpPr>
          <p:cNvPr id="9" name="AutoShape 152"/>
          <p:cNvSpPr>
            <a:spLocks noChangeArrowheads="1"/>
          </p:cNvSpPr>
          <p:nvPr/>
        </p:nvSpPr>
        <p:spPr bwMode="auto">
          <a:xfrm>
            <a:off x="2486405" y="3753728"/>
            <a:ext cx="5066888" cy="790405"/>
          </a:xfrm>
          <a:prstGeom prst="rightArrow">
            <a:avLst>
              <a:gd name="adj1" fmla="val 50000"/>
              <a:gd name="adj2" fmla="val 30769"/>
            </a:avLst>
          </a:prstGeom>
          <a:solidFill>
            <a:srgbClr val="FFC000"/>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윤고딕130" pitchFamily="18" charset="-127"/>
                <a:cs typeface="+mn-cs"/>
              </a:rPr>
              <a:t>Khách hàng Đầu vào, Đầu ra của DN</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endParaRPr>
          </a:p>
        </p:txBody>
      </p:sp>
      <p:sp>
        <p:nvSpPr>
          <p:cNvPr id="10" name="AutoShape 153"/>
          <p:cNvSpPr>
            <a:spLocks noChangeArrowheads="1"/>
          </p:cNvSpPr>
          <p:nvPr/>
        </p:nvSpPr>
        <p:spPr bwMode="auto">
          <a:xfrm>
            <a:off x="2484556" y="5921267"/>
            <a:ext cx="4661702" cy="711544"/>
          </a:xfrm>
          <a:prstGeom prst="rightArrow">
            <a:avLst>
              <a:gd name="adj1" fmla="val 50000"/>
              <a:gd name="adj2" fmla="val 30769"/>
            </a:avLst>
          </a:prstGeom>
          <a:solidFill>
            <a:srgbClr val="FFC000"/>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Đánh</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giá</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tổng</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thể</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Điều</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tra</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và</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Phân</a:t>
            </a:r>
            <a:r>
              <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rPr>
              <a:t> </a:t>
            </a:r>
            <a:r>
              <a:rPr kumimoji="0" lang="en-US" sz="1400" b="1" i="0" u="none" strike="noStrike" kern="1200" cap="none" spc="0" normalizeH="0" baseline="0" noProof="0" dirty="0" err="1">
                <a:ln>
                  <a:noFill/>
                </a:ln>
                <a:solidFill>
                  <a:prstClr val="white"/>
                </a:solidFill>
                <a:effectLst/>
                <a:uLnTx/>
                <a:uFillTx/>
                <a:latin typeface="Arial" panose="020B0604020202020204" pitchFamily="34" charset="0"/>
                <a:ea typeface="-윤고딕130" pitchFamily="18" charset="-127"/>
                <a:cs typeface="+mn-cs"/>
              </a:rPr>
              <a:t>tích</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endParaRPr>
          </a:p>
        </p:txBody>
      </p:sp>
      <p:sp>
        <p:nvSpPr>
          <p:cNvPr id="11" name="AutoShape 154"/>
          <p:cNvSpPr>
            <a:spLocks noChangeArrowheads="1"/>
          </p:cNvSpPr>
          <p:nvPr/>
        </p:nvSpPr>
        <p:spPr bwMode="auto">
          <a:xfrm>
            <a:off x="2484555" y="2982430"/>
            <a:ext cx="4661703" cy="815603"/>
          </a:xfrm>
          <a:prstGeom prst="rightArrow">
            <a:avLst>
              <a:gd name="adj1" fmla="val 50000"/>
              <a:gd name="adj2" fmla="val 30769"/>
            </a:avLst>
          </a:prstGeom>
          <a:solidFill>
            <a:schemeClr val="accent2"/>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윤고딕130" pitchFamily="18" charset="-127"/>
                <a:cs typeface="+mn-cs"/>
              </a:rPr>
              <a:t>Ngành nghề và Năng lực cạnh tranh của DN</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endParaRPr>
          </a:p>
        </p:txBody>
      </p:sp>
      <p:sp>
        <p:nvSpPr>
          <p:cNvPr id="12" name="AutoShape 155"/>
          <p:cNvSpPr>
            <a:spLocks noChangeArrowheads="1"/>
          </p:cNvSpPr>
          <p:nvPr/>
        </p:nvSpPr>
        <p:spPr bwMode="auto">
          <a:xfrm>
            <a:off x="2484556" y="5244554"/>
            <a:ext cx="5066887" cy="711543"/>
          </a:xfrm>
          <a:prstGeom prst="rightArrow">
            <a:avLst>
              <a:gd name="adj1" fmla="val 50000"/>
              <a:gd name="adj2" fmla="val 30769"/>
            </a:avLst>
          </a:prstGeom>
          <a:solidFill>
            <a:schemeClr val="accent2"/>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anose="020B0604020202020204" pitchFamily="34" charset="0"/>
                <a:ea typeface="-윤고딕130" pitchFamily="18" charset="-127"/>
                <a:cs typeface="+mn-cs"/>
              </a:rPr>
              <a:t>Tín dụng và Uy tín tín dụng DN và Chủ DN</a:t>
            </a:r>
            <a:endParaRPr kumimoji="0" lang="en-US" sz="1400" b="1" i="0" u="none" strike="noStrike" kern="1200" cap="none" spc="0" normalizeH="0" baseline="0" noProof="0" dirty="0">
              <a:ln>
                <a:noFill/>
              </a:ln>
              <a:solidFill>
                <a:prstClr val="white"/>
              </a:solidFill>
              <a:effectLst/>
              <a:uLnTx/>
              <a:uFillTx/>
              <a:latin typeface="Arial" panose="020B0604020202020204" pitchFamily="34" charset="0"/>
              <a:ea typeface="-윤고딕130" pitchFamily="18" charset="-127"/>
              <a:cs typeface="+mn-cs"/>
            </a:endParaRPr>
          </a:p>
        </p:txBody>
      </p:sp>
      <p:sp>
        <p:nvSpPr>
          <p:cNvPr id="13" name="Rectangle 156"/>
          <p:cNvSpPr>
            <a:spLocks noChangeArrowheads="1"/>
          </p:cNvSpPr>
          <p:nvPr/>
        </p:nvSpPr>
        <p:spPr bwMode="auto">
          <a:xfrm>
            <a:off x="8439471" y="936196"/>
            <a:ext cx="319126" cy="5696615"/>
          </a:xfrm>
          <a:prstGeom prst="rect">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sp>
        <p:nvSpPr>
          <p:cNvPr id="14" name="AutoShape 157"/>
          <p:cNvSpPr>
            <a:spLocks noChangeArrowheads="1"/>
          </p:cNvSpPr>
          <p:nvPr/>
        </p:nvSpPr>
        <p:spPr bwMode="auto">
          <a:xfrm>
            <a:off x="8867880" y="3272217"/>
            <a:ext cx="784744" cy="1270469"/>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sp>
        <p:nvSpPr>
          <p:cNvPr id="17" name="Freeform: Shape 18">
            <a:extLst>
              <a:ext uri="{FF2B5EF4-FFF2-40B4-BE49-F238E27FC236}">
                <a16:creationId xmlns:a16="http://schemas.microsoft.com/office/drawing/2014/main" id="{161FB3EE-6EFF-41E7-924D-CD1BDA4752F3}"/>
              </a:ext>
            </a:extLst>
          </p:cNvPr>
          <p:cNvSpPr txBox="1">
            <a:spLocks/>
          </p:cNvSpPr>
          <p:nvPr/>
        </p:nvSpPr>
        <p:spPr>
          <a:xfrm>
            <a:off x="-117566" y="-2421"/>
            <a:ext cx="9902685" cy="703208"/>
          </a:xfrm>
          <a:prstGeom prst="rect">
            <a:avLst/>
          </a:prstGeom>
          <a:ln>
            <a:noFill/>
          </a:ln>
          <a:effectLst>
            <a:outerShdw blurRad="330200" dist="38100" dir="2700000" sx="101000" sy="101000" algn="tl" rotWithShape="0">
              <a:prstClr val="black">
                <a:alpha val="40000"/>
              </a:prstClr>
            </a:outerShdw>
          </a:effectLst>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08000" marR="0" lvl="0" indent="0" algn="l" defTabSz="914400"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Arial" panose="020B0604020202020204" pitchFamily="34" charset="0"/>
                <a:ea typeface="+mj-ea"/>
                <a:cs typeface="Arial" panose="020B0604020202020204" pitchFamily="34" charset="0"/>
              </a:rPr>
              <a:t>Bank đánh giá DN những gì</a:t>
            </a:r>
            <a:endParaRPr kumimoji="0" lang="en-US" sz="27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507830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302" y="2384311"/>
            <a:ext cx="2776537" cy="2720182"/>
          </a:xfrm>
          <a:prstGeom prst="rect">
            <a:avLst/>
          </a:prstGeom>
        </p:spPr>
      </p:pic>
      <p:sp>
        <p:nvSpPr>
          <p:cNvPr id="2" name="Title 1"/>
          <p:cNvSpPr>
            <a:spLocks noGrp="1"/>
          </p:cNvSpPr>
          <p:nvPr>
            <p:ph type="title" idx="4294967295"/>
          </p:nvPr>
        </p:nvSpPr>
        <p:spPr>
          <a:xfrm>
            <a:off x="0" y="12258"/>
            <a:ext cx="10151165" cy="637029"/>
          </a:xfrm>
        </p:spPr>
        <p:txBody>
          <a:bodyPr>
            <a:normAutofit/>
          </a:bodyPr>
          <a:lstStyle/>
          <a:p>
            <a:r>
              <a:rPr lang="en-US" sz="2700" b="1" dirty="0" err="1">
                <a:solidFill>
                  <a:schemeClr val="bg1"/>
                </a:solidFill>
              </a:rPr>
              <a:t>Bộ</a:t>
            </a:r>
            <a:r>
              <a:rPr lang="en-US" sz="2700" b="1" dirty="0">
                <a:solidFill>
                  <a:schemeClr val="bg1"/>
                </a:solidFill>
              </a:rPr>
              <a:t> </a:t>
            </a:r>
            <a:r>
              <a:rPr lang="en-US" sz="2700" b="1" dirty="0" err="1">
                <a:solidFill>
                  <a:schemeClr val="bg1"/>
                </a:solidFill>
              </a:rPr>
              <a:t>hồ</a:t>
            </a:r>
            <a:r>
              <a:rPr lang="en-US" sz="2700" b="1" dirty="0">
                <a:solidFill>
                  <a:schemeClr val="bg1"/>
                </a:solidFill>
              </a:rPr>
              <a:t> </a:t>
            </a:r>
            <a:r>
              <a:rPr lang="en-US" sz="2700" b="1" dirty="0" err="1">
                <a:solidFill>
                  <a:schemeClr val="bg1"/>
                </a:solidFill>
              </a:rPr>
              <a:t>sơ</a:t>
            </a:r>
            <a:r>
              <a:rPr lang="en-US" sz="2700" b="1" dirty="0">
                <a:solidFill>
                  <a:schemeClr val="bg1"/>
                </a:solidFill>
              </a:rPr>
              <a:t> </a:t>
            </a:r>
            <a:r>
              <a:rPr lang="en-US" sz="2700" b="1" dirty="0" err="1">
                <a:solidFill>
                  <a:schemeClr val="bg1"/>
                </a:solidFill>
              </a:rPr>
              <a:t>tiêu</a:t>
            </a:r>
            <a:r>
              <a:rPr lang="en-US" sz="2700" b="1" dirty="0">
                <a:solidFill>
                  <a:schemeClr val="bg1"/>
                </a:solidFill>
              </a:rPr>
              <a:t> </a:t>
            </a:r>
            <a:r>
              <a:rPr lang="en-US" sz="2700" b="1" dirty="0" err="1">
                <a:solidFill>
                  <a:schemeClr val="bg1"/>
                </a:solidFill>
              </a:rPr>
              <a:t>chuẩn</a:t>
            </a:r>
            <a:r>
              <a:rPr lang="en-US" sz="2700" b="1" dirty="0">
                <a:solidFill>
                  <a:schemeClr val="bg1"/>
                </a:solidFill>
              </a:rPr>
              <a:t> </a:t>
            </a:r>
            <a:r>
              <a:rPr lang="en-US" sz="2700" b="1" dirty="0" err="1">
                <a:solidFill>
                  <a:schemeClr val="bg1"/>
                </a:solidFill>
              </a:rPr>
              <a:t>khi</a:t>
            </a:r>
            <a:r>
              <a:rPr lang="en-US" sz="2700" b="1" dirty="0">
                <a:solidFill>
                  <a:schemeClr val="bg1"/>
                </a:solidFill>
              </a:rPr>
              <a:t> </a:t>
            </a:r>
            <a:r>
              <a:rPr lang="en-US" sz="2700" b="1" dirty="0" err="1">
                <a:solidFill>
                  <a:schemeClr val="bg1"/>
                </a:solidFill>
              </a:rPr>
              <a:t>Vay</a:t>
            </a:r>
            <a:r>
              <a:rPr lang="en-US" sz="2700" b="1" dirty="0">
                <a:solidFill>
                  <a:schemeClr val="bg1"/>
                </a:solidFill>
              </a:rPr>
              <a:t> </a:t>
            </a:r>
            <a:r>
              <a:rPr lang="en-US" sz="2700" b="1" dirty="0" err="1">
                <a:solidFill>
                  <a:schemeClr val="bg1"/>
                </a:solidFill>
              </a:rPr>
              <a:t>vốn</a:t>
            </a:r>
            <a:endParaRPr lang="en-US" sz="2700" b="1" dirty="0">
              <a:solidFill>
                <a:schemeClr val="bg1"/>
              </a:solidFill>
            </a:endParaRPr>
          </a:p>
        </p:txBody>
      </p:sp>
      <p:sp>
        <p:nvSpPr>
          <p:cNvPr id="16" name="Content Placeholder 2"/>
          <p:cNvSpPr>
            <a:spLocks noGrp="1"/>
          </p:cNvSpPr>
          <p:nvPr>
            <p:ph idx="4294967295"/>
          </p:nvPr>
        </p:nvSpPr>
        <p:spPr>
          <a:xfrm>
            <a:off x="4405539" y="1422507"/>
            <a:ext cx="3003550" cy="387705"/>
          </a:xfrm>
        </p:spPr>
        <p:txBody>
          <a:bodyPr vert="horz" lIns="91440" tIns="45720" rIns="91440" bIns="45720" rtlCol="0">
            <a:normAutofit lnSpcReduction="10000"/>
          </a:bodyPr>
          <a:lstStyle/>
          <a:p>
            <a:pPr marL="0" indent="0" algn="ctr">
              <a:buNone/>
            </a:pPr>
            <a:r>
              <a:rPr lang="en-US" sz="2400" b="1" dirty="0" err="1">
                <a:latin typeface="+mj-lt"/>
              </a:rPr>
              <a:t>Hồ</a:t>
            </a:r>
            <a:r>
              <a:rPr lang="en-US" sz="2400" b="1" dirty="0">
                <a:latin typeface="+mj-lt"/>
              </a:rPr>
              <a:t> </a:t>
            </a:r>
            <a:r>
              <a:rPr lang="en-US" sz="2400" b="1" dirty="0" err="1">
                <a:latin typeface="+mj-lt"/>
              </a:rPr>
              <a:t>sơ</a:t>
            </a:r>
            <a:r>
              <a:rPr lang="en-US" sz="2400" b="1" dirty="0">
                <a:latin typeface="+mj-lt"/>
              </a:rPr>
              <a:t> </a:t>
            </a:r>
            <a:r>
              <a:rPr lang="en-US" sz="2400" b="1" dirty="0" err="1">
                <a:latin typeface="+mj-lt"/>
              </a:rPr>
              <a:t>Pháp</a:t>
            </a:r>
            <a:r>
              <a:rPr lang="en-US" sz="2400" b="1" dirty="0">
                <a:latin typeface="+mj-lt"/>
              </a:rPr>
              <a:t> </a:t>
            </a:r>
            <a:r>
              <a:rPr lang="en-US" sz="2400" b="1" dirty="0" err="1">
                <a:latin typeface="+mj-lt"/>
              </a:rPr>
              <a:t>Lý</a:t>
            </a:r>
            <a:endParaRPr lang="en-US" sz="2400" b="1" dirty="0">
              <a:latin typeface="+mj-lt"/>
            </a:endParaRPr>
          </a:p>
          <a:p>
            <a:pPr marL="0" indent="0" algn="ctr">
              <a:buNone/>
            </a:pPr>
            <a:endParaRPr lang="en-US" sz="2400" b="1" dirty="0">
              <a:latin typeface="+mj-lt"/>
            </a:endParaRPr>
          </a:p>
        </p:txBody>
      </p:sp>
      <p:sp>
        <p:nvSpPr>
          <p:cNvPr id="6" name="AutoShape 3"/>
          <p:cNvSpPr>
            <a:spLocks noChangeArrowheads="1"/>
          </p:cNvSpPr>
          <p:nvPr/>
        </p:nvSpPr>
        <p:spPr bwMode="blackWhite">
          <a:xfrm>
            <a:off x="4021364" y="2950256"/>
            <a:ext cx="1019175" cy="1639887"/>
          </a:xfrm>
          <a:prstGeom prst="rightArrow">
            <a:avLst>
              <a:gd name="adj1" fmla="val 48481"/>
              <a:gd name="adj2" fmla="val 49389"/>
            </a:avLst>
          </a:prstGeom>
          <a:solidFill>
            <a:srgbClr val="00B0F0"/>
          </a:solidFill>
          <a:ln w="9525">
            <a:solidFill>
              <a:schemeClr val="tx1"/>
            </a:solidFill>
            <a:miter lim="800000"/>
            <a:headEnd/>
            <a:tailEnd/>
          </a:ln>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Arial" panose="020B0604020202020204"/>
              <a:ea typeface="-윤고딕130" pitchFamily="18" charset="-127"/>
              <a:cs typeface="+mn-cs"/>
            </a:endParaRPr>
          </a:p>
        </p:txBody>
      </p:sp>
      <p:sp>
        <p:nvSpPr>
          <p:cNvPr id="7" name="AutoShape 4"/>
          <p:cNvSpPr>
            <a:spLocks noChangeArrowheads="1"/>
          </p:cNvSpPr>
          <p:nvPr/>
        </p:nvSpPr>
        <p:spPr bwMode="blackWhite">
          <a:xfrm flipH="1">
            <a:off x="6809014" y="2950256"/>
            <a:ext cx="1019175" cy="1639887"/>
          </a:xfrm>
          <a:prstGeom prst="rightArrow">
            <a:avLst>
              <a:gd name="adj1" fmla="val 48481"/>
              <a:gd name="adj2" fmla="val 49389"/>
            </a:avLst>
          </a:prstGeom>
          <a:solidFill>
            <a:srgbClr val="FFC000"/>
          </a:solidFill>
          <a:ln w="9525">
            <a:solidFill>
              <a:schemeClr val="tx1"/>
            </a:solidFill>
            <a:miter lim="800000"/>
            <a:headEnd/>
            <a:tailEnd/>
          </a:ln>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Arial" panose="020B0604020202020204"/>
              <a:ea typeface="-윤고딕130" pitchFamily="18" charset="-127"/>
              <a:cs typeface="+mn-cs"/>
            </a:endParaRPr>
          </a:p>
        </p:txBody>
      </p:sp>
      <p:sp>
        <p:nvSpPr>
          <p:cNvPr id="8" name="AutoShape 5"/>
          <p:cNvSpPr>
            <a:spLocks noChangeArrowheads="1"/>
          </p:cNvSpPr>
          <p:nvPr/>
        </p:nvSpPr>
        <p:spPr bwMode="blackWhite">
          <a:xfrm rot="16200000" flipH="1">
            <a:off x="5409634" y="1544524"/>
            <a:ext cx="995362" cy="1679575"/>
          </a:xfrm>
          <a:prstGeom prst="rightArrow">
            <a:avLst>
              <a:gd name="adj1" fmla="val 48481"/>
              <a:gd name="adj2" fmla="val 49389"/>
            </a:avLst>
          </a:prstGeom>
          <a:solidFill>
            <a:schemeClr val="accent2"/>
          </a:solidFill>
          <a:ln w="12700">
            <a:solidFill>
              <a:schemeClr val="tx1"/>
            </a:solidFill>
            <a:miter lim="800000"/>
            <a:headEnd type="none" w="sm" len="sm"/>
            <a:tailEnd type="none" w="sm" len="sm"/>
          </a:ln>
        </p:spPr>
        <p:txBody>
          <a:bodyPr vert="eaVert" lIns="0" tIns="0" rIns="0" bIns="0"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mn-cs"/>
            </a:endParaRPr>
          </a:p>
        </p:txBody>
      </p:sp>
      <p:sp>
        <p:nvSpPr>
          <p:cNvPr id="9" name="AutoShape 6"/>
          <p:cNvSpPr>
            <a:spLocks noChangeArrowheads="1"/>
          </p:cNvSpPr>
          <p:nvPr/>
        </p:nvSpPr>
        <p:spPr bwMode="blackWhite">
          <a:xfrm rot="5400000" flipH="1" flipV="1">
            <a:off x="5409633" y="4270262"/>
            <a:ext cx="995363" cy="1679575"/>
          </a:xfrm>
          <a:prstGeom prst="rightArrow">
            <a:avLst>
              <a:gd name="adj1" fmla="val 48481"/>
              <a:gd name="adj2" fmla="val 49389"/>
            </a:avLst>
          </a:prstGeom>
          <a:solidFill>
            <a:schemeClr val="accent2"/>
          </a:solidFill>
          <a:ln w="12700">
            <a:solidFill>
              <a:schemeClr val="tx1"/>
            </a:solidFill>
            <a:miter lim="800000"/>
            <a:headEnd type="none" w="sm" len="sm"/>
            <a:tailEnd type="none" w="sm" len="sm"/>
          </a:ln>
        </p:spPr>
        <p:txBody>
          <a:bodyPr vert="eaVert" lIns="0" tIns="0" rIns="0" bIns="0"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mn-cs"/>
            </a:endParaRPr>
          </a:p>
        </p:txBody>
      </p:sp>
      <p:sp>
        <p:nvSpPr>
          <p:cNvPr id="17" name="Rectangle 16"/>
          <p:cNvSpPr/>
          <p:nvPr/>
        </p:nvSpPr>
        <p:spPr>
          <a:xfrm>
            <a:off x="1165678" y="3530133"/>
            <a:ext cx="2855686" cy="369332"/>
          </a:xfrm>
          <a:prstGeom prst="rect">
            <a:avLst/>
          </a:prstGeom>
        </p:spPr>
        <p:txBody>
          <a:bodyPr vert="horz" lIns="91440" tIns="45720" rIns="91440" bIns="45720" rtlCol="0">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Times New Roman" panose="02020603050405020304" pitchFamily="18" charset="0"/>
              </a:rPr>
              <a:t>Hồ</a:t>
            </a: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Times New Roman" panose="02020603050405020304" pitchFamily="18" charset="0"/>
              </a:rPr>
              <a:t>sơ</a:t>
            </a: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Times New Roman" panose="02020603050405020304" pitchFamily="18" charset="0"/>
              </a:rPr>
              <a:t>Tài</a:t>
            </a: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Times New Roman" panose="02020603050405020304" pitchFamily="18" charset="0"/>
              </a:rPr>
              <a:t>Chính</a:t>
            </a:r>
            <a:endPar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endParaRPr>
          </a:p>
        </p:txBody>
      </p:sp>
      <p:sp>
        <p:nvSpPr>
          <p:cNvPr id="18" name="Rectangle 17"/>
          <p:cNvSpPr/>
          <p:nvPr/>
        </p:nvSpPr>
        <p:spPr>
          <a:xfrm>
            <a:off x="7828189" y="3530133"/>
            <a:ext cx="2776538" cy="48013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Times New Roman" panose="02020603050405020304" pitchFamily="18" charset="0"/>
              </a:rPr>
              <a:t>Hồ</a:t>
            </a: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Times New Roman" panose="02020603050405020304" pitchFamily="18" charset="0"/>
              </a:rPr>
              <a:t>sơ</a:t>
            </a: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Times New Roman" panose="02020603050405020304" pitchFamily="18" charset="0"/>
              </a:rPr>
              <a:t>Hoạt</a:t>
            </a: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Times New Roman" panose="02020603050405020304" pitchFamily="18" charset="0"/>
              </a:rPr>
              <a:t>Động</a:t>
            </a:r>
            <a:endPar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endParaRPr>
          </a:p>
        </p:txBody>
      </p:sp>
      <p:sp>
        <p:nvSpPr>
          <p:cNvPr id="19" name="Rectangle 18"/>
          <p:cNvSpPr/>
          <p:nvPr/>
        </p:nvSpPr>
        <p:spPr>
          <a:xfrm>
            <a:off x="3870648" y="5826008"/>
            <a:ext cx="4109844" cy="418529"/>
          </a:xfrm>
          <a:prstGeom prst="rect">
            <a:avLst/>
          </a:prstGeom>
        </p:spPr>
        <p:txBody>
          <a:bodyPr vert="horz" lIns="91440" tIns="45720" rIns="91440" bIns="45720" rtlCol="0">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err="1">
                <a:ln>
                  <a:noFill/>
                </a:ln>
                <a:solidFill>
                  <a:prstClr val="black"/>
                </a:solidFill>
                <a:effectLst/>
                <a:uLnTx/>
                <a:uFillTx/>
                <a:latin typeface="Arial" panose="020B0604020202020204"/>
                <a:ea typeface="+mn-ea"/>
                <a:cs typeface="Times New Roman" panose="02020603050405020304" pitchFamily="18" charset="0"/>
              </a:rPr>
              <a:t>Hồ</a:t>
            </a: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rPr>
              <a:t> </a:t>
            </a:r>
            <a:r>
              <a:rPr kumimoji="0" lang="en-US" sz="2400" b="1" i="0" u="none" strike="noStrike" kern="1200" cap="none" spc="0" normalizeH="0" baseline="0" noProof="0" err="1">
                <a:ln>
                  <a:noFill/>
                </a:ln>
                <a:solidFill>
                  <a:prstClr val="black"/>
                </a:solidFill>
                <a:effectLst/>
                <a:uLnTx/>
                <a:uFillTx/>
                <a:latin typeface="Arial" panose="020B0604020202020204"/>
                <a:ea typeface="+mn-ea"/>
                <a:cs typeface="Times New Roman" panose="02020603050405020304" pitchFamily="18" charset="0"/>
              </a:rPr>
              <a:t>sơ</a:t>
            </a:r>
            <a:r>
              <a:rPr kumimoji="0" lang="en-US" sz="2400" b="1" i="0" u="none" strike="noStrike" kern="1200" cap="none" spc="0" normalizeH="0" baseline="0" noProof="0">
                <a:ln>
                  <a:noFill/>
                </a:ln>
                <a:solidFill>
                  <a:prstClr val="black"/>
                </a:solidFill>
                <a:effectLst/>
                <a:uLnTx/>
                <a:uFillTx/>
                <a:latin typeface="Arial" panose="020B0604020202020204"/>
                <a:ea typeface="+mn-ea"/>
                <a:cs typeface="Times New Roman" panose="02020603050405020304" pitchFamily="18" charset="0"/>
              </a:rPr>
              <a:t> Tài</a:t>
            </a:r>
            <a:r>
              <a:rPr kumimoji="0" lang="en-US" sz="2400" b="1" i="0" u="none" strike="noStrike" kern="1200" cap="none" spc="0" normalizeH="0" noProof="0">
                <a:ln>
                  <a:noFill/>
                </a:ln>
                <a:solidFill>
                  <a:prstClr val="black"/>
                </a:solidFill>
                <a:effectLst/>
                <a:uLnTx/>
                <a:uFillTx/>
                <a:latin typeface="Arial" panose="020B0604020202020204"/>
                <a:ea typeface="+mn-ea"/>
                <a:cs typeface="Times New Roman" panose="02020603050405020304" pitchFamily="18" charset="0"/>
              </a:rPr>
              <a:t> Sản Đảm Bảo</a:t>
            </a:r>
            <a:endParaRPr kumimoji="0" lang="en-US" sz="2400" b="1" i="0" u="none" strike="noStrike" kern="1200" cap="none" spc="0" normalizeH="0" baseline="0" noProof="0" dirty="0">
              <a:ln>
                <a:noFill/>
              </a:ln>
              <a:solidFill>
                <a:prstClr val="black"/>
              </a:solidFill>
              <a:effectLst/>
              <a:uLnTx/>
              <a:uFillTx/>
              <a:latin typeface="Arial" panose="020B0604020202020204"/>
              <a:ea typeface="+mn-ea"/>
              <a:cs typeface="Times New Roman" panose="02020603050405020304" pitchFamily="18" charset="0"/>
            </a:endParaRPr>
          </a:p>
        </p:txBody>
      </p:sp>
    </p:spTree>
    <p:extLst>
      <p:ext uri="{BB962C8B-B14F-4D97-AF65-F5344CB8AC3E}">
        <p14:creationId xmlns:p14="http://schemas.microsoft.com/office/powerpoint/2010/main" val="1913188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Hồ</a:t>
            </a:r>
            <a:r>
              <a:rPr lang="en-US" sz="2700" b="1" dirty="0">
                <a:solidFill>
                  <a:schemeClr val="bg1"/>
                </a:solidFill>
              </a:rPr>
              <a:t> </a:t>
            </a:r>
            <a:r>
              <a:rPr lang="en-US" sz="2700" b="1" dirty="0" err="1">
                <a:solidFill>
                  <a:schemeClr val="bg1"/>
                </a:solidFill>
              </a:rPr>
              <a:t>sơ</a:t>
            </a:r>
            <a:r>
              <a:rPr lang="en-US" sz="2700" b="1" dirty="0">
                <a:solidFill>
                  <a:schemeClr val="bg1"/>
                </a:solidFill>
              </a:rPr>
              <a:t> </a:t>
            </a:r>
            <a:r>
              <a:rPr lang="en-US" sz="2700" b="1" dirty="0" err="1">
                <a:solidFill>
                  <a:schemeClr val="bg1"/>
                </a:solidFill>
              </a:rPr>
              <a:t>Pháp</a:t>
            </a:r>
            <a:r>
              <a:rPr lang="en-US" sz="2700" b="1" dirty="0">
                <a:solidFill>
                  <a:schemeClr val="bg1"/>
                </a:solidFill>
              </a:rPr>
              <a:t> </a:t>
            </a:r>
            <a:r>
              <a:rPr lang="en-US" sz="2700" b="1" dirty="0" err="1">
                <a:solidFill>
                  <a:schemeClr val="bg1"/>
                </a:solidFill>
              </a:rPr>
              <a:t>lý</a:t>
            </a:r>
            <a:endParaRPr lang="en-US" sz="2700"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99287141"/>
              </p:ext>
            </p:extLst>
          </p:nvPr>
        </p:nvGraphicFramePr>
        <p:xfrm>
          <a:off x="418011" y="1100554"/>
          <a:ext cx="11430000" cy="5339435"/>
        </p:xfrm>
        <a:graphic>
          <a:graphicData uri="http://schemas.openxmlformats.org/drawingml/2006/table">
            <a:tbl>
              <a:tblPr/>
              <a:tblGrid>
                <a:gridCol w="710956">
                  <a:extLst>
                    <a:ext uri="{9D8B030D-6E8A-4147-A177-3AD203B41FA5}">
                      <a16:colId xmlns:a16="http://schemas.microsoft.com/office/drawing/2014/main" val="1723296383"/>
                    </a:ext>
                  </a:extLst>
                </a:gridCol>
                <a:gridCol w="1804639">
                  <a:extLst>
                    <a:ext uri="{9D8B030D-6E8A-4147-A177-3AD203B41FA5}">
                      <a16:colId xmlns:a16="http://schemas.microsoft.com/office/drawing/2014/main" val="2141709733"/>
                    </a:ext>
                  </a:extLst>
                </a:gridCol>
                <a:gridCol w="6344022">
                  <a:extLst>
                    <a:ext uri="{9D8B030D-6E8A-4147-A177-3AD203B41FA5}">
                      <a16:colId xmlns:a16="http://schemas.microsoft.com/office/drawing/2014/main" val="2061096540"/>
                    </a:ext>
                  </a:extLst>
                </a:gridCol>
                <a:gridCol w="2570383">
                  <a:extLst>
                    <a:ext uri="{9D8B030D-6E8A-4147-A177-3AD203B41FA5}">
                      <a16:colId xmlns:a16="http://schemas.microsoft.com/office/drawing/2014/main" val="1367253884"/>
                    </a:ext>
                  </a:extLst>
                </a:gridCol>
              </a:tblGrid>
              <a:tr h="957047">
                <a:tc>
                  <a:txBody>
                    <a:bodyPr/>
                    <a:lstStyle/>
                    <a:p>
                      <a:pPr algn="ctr" fontAlgn="ctr"/>
                      <a:r>
                        <a:rPr lang="en-US" sz="1800" b="1" i="0" u="none" strike="noStrike">
                          <a:solidFill>
                            <a:schemeClr val="bg1"/>
                          </a:solidFill>
                          <a:effectLst/>
                          <a:latin typeface="+mj-lt"/>
                        </a:rPr>
                        <a:t>STT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a:solidFill>
                            <a:schemeClr val="bg1"/>
                          </a:solidFill>
                          <a:effectLst/>
                          <a:latin typeface="+mj-lt"/>
                        </a:rPr>
                        <a:t>Nhóm hồ sơ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a:solidFill>
                            <a:schemeClr val="bg1"/>
                          </a:solidFill>
                          <a:effectLst/>
                          <a:latin typeface="+mj-lt"/>
                        </a:rPr>
                        <a:t>Danh mục hồ sơ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a:solidFill>
                            <a:schemeClr val="bg1"/>
                          </a:solidFill>
                          <a:effectLst/>
                          <a:latin typeface="+mj-lt"/>
                        </a:rPr>
                        <a:t>Hình thức yêu cầu tại thời điểm trình hồ sơ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03531502"/>
                  </a:ext>
                </a:extLst>
              </a:tr>
              <a:tr h="1875634">
                <a:tc>
                  <a:txBody>
                    <a:bodyPr/>
                    <a:lstStyle/>
                    <a:p>
                      <a:pPr algn="ctr" fontAlgn="ctr"/>
                      <a:r>
                        <a:rPr lang="en-US" sz="1600" b="0" i="0" u="none" strike="noStrike">
                          <a:solidFill>
                            <a:srgbClr val="000000"/>
                          </a:solidFill>
                          <a:effectLst/>
                          <a:latin typeface="+mj-lt"/>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pháp lý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vi-VN" sz="1600" b="0" i="0" u="none" strike="noStrike" dirty="0">
                          <a:solidFill>
                            <a:srgbClr val="000000"/>
                          </a:solidFill>
                          <a:effectLst/>
                          <a:latin typeface="+mj-lt"/>
                        </a:rPr>
                        <a:t>- Giấy chứng nhận Đăng ký doanh nghệp/Giấy phép thành lập và hoạt động hoặc Giấy phép đầu tư/Giấy chứng nhận đầu tư/Giấy phép thành lập/Quyết định thành lậphoặc văn bản khác có giá trị pháp lý tương đương.</a:t>
                      </a:r>
                      <a:br>
                        <a:rPr lang="vi-VN" sz="1600" b="0" i="0" u="none" strike="noStrike" dirty="0">
                          <a:solidFill>
                            <a:srgbClr val="000000"/>
                          </a:solidFill>
                          <a:effectLst/>
                          <a:latin typeface="+mj-lt"/>
                        </a:rPr>
                      </a:br>
                      <a:r>
                        <a:rPr lang="vi-VN" sz="1600" b="0" i="0" u="none" strike="noStrike" dirty="0">
                          <a:solidFill>
                            <a:srgbClr val="000000"/>
                          </a:solidFill>
                          <a:effectLst/>
                          <a:latin typeface="+mj-lt"/>
                        </a:rPr>
                        <a:t>- Giấy chứng nhận đăng ký hoạt động chi nhánh/Văn phòng đại diện.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Photo/BS/CT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75216176"/>
                  </a:ext>
                </a:extLst>
              </a:tr>
              <a:tr h="278528">
                <a:tc>
                  <a:txBody>
                    <a:bodyPr/>
                    <a:lstStyle/>
                    <a:p>
                      <a:pPr algn="ctr" fontAlgn="ctr"/>
                      <a:r>
                        <a:rPr lang="en-US" sz="1600" b="0" i="0" u="none" strike="noStrike">
                          <a:solidFill>
                            <a:srgbClr val="000000"/>
                          </a:solidFill>
                          <a:effectLst/>
                          <a:latin typeface="+mj-lt"/>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pháp lý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en-US" sz="1600" b="0" i="0" u="none" strike="noStrike" dirty="0" err="1">
                          <a:solidFill>
                            <a:srgbClr val="000000"/>
                          </a:solidFill>
                          <a:effectLst/>
                          <a:latin typeface="+mj-lt"/>
                        </a:rPr>
                        <a:t>Điều</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lệ</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tổ</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chức</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và</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hoạt</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động</a:t>
                      </a:r>
                      <a:r>
                        <a:rPr lang="en-US" sz="1600" b="0" i="0" u="none" strike="noStrike" dirty="0">
                          <a:solidFill>
                            <a:srgbClr val="000000"/>
                          </a:solidFill>
                          <a:effectLst/>
                          <a:latin typeface="+mj-lt"/>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8318263"/>
                  </a:ext>
                </a:extLst>
              </a:tr>
              <a:tr h="1114113">
                <a:tc>
                  <a:txBody>
                    <a:bodyPr/>
                    <a:lstStyle/>
                    <a:p>
                      <a:pPr algn="ctr" fontAlgn="ctr"/>
                      <a:r>
                        <a:rPr lang="en-US" sz="1600" b="0" i="0" u="none" strike="noStrike">
                          <a:solidFill>
                            <a:srgbClr val="000000"/>
                          </a:solidFill>
                          <a:effectLst/>
                          <a:latin typeface="+mj-lt"/>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pháp lý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vi-VN" sz="1600" b="0" i="0" u="none" strike="noStrike" dirty="0">
                          <a:solidFill>
                            <a:srgbClr val="000000"/>
                          </a:solidFill>
                          <a:effectLst/>
                          <a:latin typeface="+mj-lt"/>
                        </a:rPr>
                        <a:t>- CMND/Thẻ căn cước công dân/Hộ chiếu của người đại diện theo pháp luật/Người có quyền kiểm soát</a:t>
                      </a:r>
                      <a:br>
                        <a:rPr lang="vi-VN" sz="1600" b="0" i="0" u="none" strike="noStrike" dirty="0">
                          <a:solidFill>
                            <a:srgbClr val="000000"/>
                          </a:solidFill>
                          <a:effectLst/>
                          <a:latin typeface="+mj-lt"/>
                        </a:rPr>
                      </a:br>
                      <a:r>
                        <a:rPr lang="vi-VN" sz="1600" b="0" i="0" u="none" strike="noStrike" dirty="0">
                          <a:solidFill>
                            <a:srgbClr val="000000"/>
                          </a:solidFill>
                          <a:effectLst/>
                          <a:latin typeface="+mj-lt"/>
                        </a:rPr>
                        <a:t>- CMND cũ (nếu có)</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Photo/BS/CT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2060270"/>
                  </a:ext>
                </a:extLst>
              </a:tr>
              <a:tr h="1114113">
                <a:tc>
                  <a:txBody>
                    <a:bodyPr/>
                    <a:lstStyle/>
                    <a:p>
                      <a:pPr algn="ctr" fontAlgn="ctr"/>
                      <a:r>
                        <a:rPr lang="en-US" sz="1600" b="0" i="0" u="none" strike="noStrike">
                          <a:solidFill>
                            <a:srgbClr val="000000"/>
                          </a:solidFill>
                          <a:effectLst/>
                          <a:latin typeface="+mj-lt"/>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pháp lý</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en-US" sz="1600" b="0" i="0" u="none" strike="noStrike" dirty="0" err="1">
                          <a:solidFill>
                            <a:srgbClr val="000000"/>
                          </a:solidFill>
                          <a:effectLst/>
                          <a:latin typeface="+mj-lt"/>
                        </a:rPr>
                        <a:t>Danh</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sách</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thành</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viên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cổ</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đông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có</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số</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vốn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góp</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từ</a:t>
                      </a:r>
                      <a:r>
                        <a:rPr lang="en-US" sz="1600" b="0" i="0" u="none" strike="noStrike" dirty="0">
                          <a:solidFill>
                            <a:srgbClr val="000000"/>
                          </a:solidFill>
                          <a:effectLst/>
                          <a:latin typeface="+mj-lt"/>
                        </a:rPr>
                        <a:t>  5% </a:t>
                      </a:r>
                      <a:r>
                        <a:rPr lang="en-US" sz="1600" b="0" i="0" u="none" strike="noStrike" dirty="0" err="1">
                          <a:solidFill>
                            <a:srgbClr val="000000"/>
                          </a:solidFill>
                          <a:effectLst/>
                          <a:latin typeface="+mj-lt"/>
                        </a:rPr>
                        <a:t>vốn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Điều</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lệ</a:t>
                      </a:r>
                      <a:r>
                        <a:rPr lang="en-US" sz="1600" b="0" i="0" u="none" strike="noStrike" dirty="0">
                          <a:solidFill>
                            <a:srgbClr val="000000"/>
                          </a:solidFill>
                          <a:effectLst/>
                          <a:latin typeface="+mj-lt"/>
                        </a:rPr>
                        <a:t>/</a:t>
                      </a:r>
                      <a:r>
                        <a:rPr lang="en-US" sz="1600" b="0" i="0" u="none" strike="noStrike" dirty="0" err="1">
                          <a:solidFill>
                            <a:srgbClr val="000000"/>
                          </a:solidFill>
                          <a:effectLst/>
                          <a:latin typeface="+mj-lt"/>
                        </a:rPr>
                        <a:t>vốn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cổ</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phần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có</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quyền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biểu</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quyết</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trở</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lên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đến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thời</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điểm</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gần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nhất</a:t>
                      </a:r>
                      <a:endParaRPr lang="en-US" sz="1600" b="0"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57397626"/>
                  </a:ext>
                </a:extLst>
              </a:tr>
            </a:tbl>
          </a:graphicData>
        </a:graphic>
      </p:graphicFrame>
    </p:spTree>
    <p:extLst>
      <p:ext uri="{BB962C8B-B14F-4D97-AF65-F5344CB8AC3E}">
        <p14:creationId xmlns:p14="http://schemas.microsoft.com/office/powerpoint/2010/main" val="424251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Hồ</a:t>
            </a:r>
            <a:r>
              <a:rPr lang="en-US" sz="2700" b="1" dirty="0">
                <a:solidFill>
                  <a:schemeClr val="bg1"/>
                </a:solidFill>
              </a:rPr>
              <a:t> </a:t>
            </a:r>
            <a:r>
              <a:rPr lang="en-US" sz="2700" b="1" dirty="0" err="1">
                <a:solidFill>
                  <a:schemeClr val="bg1"/>
                </a:solidFill>
              </a:rPr>
              <a:t>sơ</a:t>
            </a:r>
            <a:r>
              <a:rPr lang="en-US" sz="2700" b="1" dirty="0">
                <a:solidFill>
                  <a:schemeClr val="bg1"/>
                </a:solidFill>
              </a:rPr>
              <a:t> </a:t>
            </a:r>
            <a:r>
              <a:rPr lang="en-US" sz="2700" b="1" dirty="0" err="1">
                <a:solidFill>
                  <a:schemeClr val="bg1"/>
                </a:solidFill>
              </a:rPr>
              <a:t>Tài</a:t>
            </a:r>
            <a:r>
              <a:rPr lang="en-US" sz="2700" b="1" dirty="0">
                <a:solidFill>
                  <a:schemeClr val="bg1"/>
                </a:solidFill>
              </a:rPr>
              <a:t> </a:t>
            </a:r>
            <a:r>
              <a:rPr lang="en-US" sz="2700" b="1" dirty="0" err="1">
                <a:solidFill>
                  <a:schemeClr val="bg1"/>
                </a:solidFill>
              </a:rPr>
              <a:t>chính</a:t>
            </a:r>
            <a:endParaRPr lang="en-US" sz="2700"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089782699"/>
              </p:ext>
            </p:extLst>
          </p:nvPr>
        </p:nvGraphicFramePr>
        <p:xfrm>
          <a:off x="418011" y="1090015"/>
          <a:ext cx="11416939" cy="5386237"/>
        </p:xfrm>
        <a:graphic>
          <a:graphicData uri="http://schemas.openxmlformats.org/drawingml/2006/table">
            <a:tbl>
              <a:tblPr/>
              <a:tblGrid>
                <a:gridCol w="710146">
                  <a:extLst>
                    <a:ext uri="{9D8B030D-6E8A-4147-A177-3AD203B41FA5}">
                      <a16:colId xmlns:a16="http://schemas.microsoft.com/office/drawing/2014/main" val="1882362989"/>
                    </a:ext>
                  </a:extLst>
                </a:gridCol>
                <a:gridCol w="1804170">
                  <a:extLst>
                    <a:ext uri="{9D8B030D-6E8A-4147-A177-3AD203B41FA5}">
                      <a16:colId xmlns:a16="http://schemas.microsoft.com/office/drawing/2014/main" val="319421554"/>
                    </a:ext>
                  </a:extLst>
                </a:gridCol>
                <a:gridCol w="6335178">
                  <a:extLst>
                    <a:ext uri="{9D8B030D-6E8A-4147-A177-3AD203B41FA5}">
                      <a16:colId xmlns:a16="http://schemas.microsoft.com/office/drawing/2014/main" val="721084446"/>
                    </a:ext>
                  </a:extLst>
                </a:gridCol>
                <a:gridCol w="2567445">
                  <a:extLst>
                    <a:ext uri="{9D8B030D-6E8A-4147-A177-3AD203B41FA5}">
                      <a16:colId xmlns:a16="http://schemas.microsoft.com/office/drawing/2014/main" val="3972453472"/>
                    </a:ext>
                  </a:extLst>
                </a:gridCol>
              </a:tblGrid>
              <a:tr h="827263">
                <a:tc>
                  <a:txBody>
                    <a:bodyPr/>
                    <a:lstStyle/>
                    <a:p>
                      <a:pPr algn="ctr" fontAlgn="ctr"/>
                      <a:r>
                        <a:rPr lang="en-US" sz="1800" b="1" i="0" u="none" strike="noStrike" dirty="0">
                          <a:solidFill>
                            <a:schemeClr val="bg1"/>
                          </a:solidFill>
                          <a:effectLst/>
                          <a:latin typeface="+mj-lt"/>
                        </a:rPr>
                        <a:t>STT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dirty="0">
                          <a:solidFill>
                            <a:schemeClr val="bg1"/>
                          </a:solidFill>
                          <a:effectLst/>
                          <a:latin typeface="+mj-lt"/>
                        </a:rPr>
                        <a:t>Nhóm hồ sơ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a:solidFill>
                            <a:schemeClr val="bg1"/>
                          </a:solidFill>
                          <a:effectLst/>
                          <a:latin typeface="+mj-lt"/>
                        </a:rPr>
                        <a:t>Danh mục hồ sơ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a:solidFill>
                            <a:schemeClr val="bg1"/>
                          </a:solidFill>
                          <a:effectLst/>
                          <a:latin typeface="+mj-lt"/>
                        </a:rPr>
                        <a:t>Hình thức yêu cầu tại thời điểm trình hồ sơ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060613450"/>
                  </a:ext>
                </a:extLst>
              </a:tr>
              <a:tr h="424517">
                <a:tc>
                  <a:txBody>
                    <a:bodyPr/>
                    <a:lstStyle/>
                    <a:p>
                      <a:pPr algn="ctr" fontAlgn="ctr"/>
                      <a:r>
                        <a:rPr lang="en-US" sz="1600" b="0" i="0" u="none" strike="noStrike">
                          <a:solidFill>
                            <a:srgbClr val="000000"/>
                          </a:solidFill>
                          <a:effectLst/>
                          <a:latin typeface="+mj-lt"/>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Hồ sơ tài chính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en-US" sz="1600" b="0" i="0" u="none" strike="noStrike" dirty="0" err="1">
                          <a:solidFill>
                            <a:srgbClr val="000000"/>
                          </a:solidFill>
                          <a:effectLst/>
                          <a:latin typeface="+mj-lt"/>
                        </a:rPr>
                        <a:t>Báo</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cáo</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tài</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chính</a:t>
                      </a:r>
                      <a:r>
                        <a:rPr lang="en-US" sz="1600" b="0" i="0" u="none" strike="noStrike" dirty="0">
                          <a:solidFill>
                            <a:srgbClr val="000000"/>
                          </a:solidFill>
                          <a:effectLst/>
                          <a:latin typeface="+mj-lt"/>
                        </a:rPr>
                        <a:t> (BCTC) 02 </a:t>
                      </a:r>
                      <a:r>
                        <a:rPr lang="en-US" sz="1600" b="0" i="0" u="none" strike="noStrike" dirty="0" err="1">
                          <a:solidFill>
                            <a:srgbClr val="000000"/>
                          </a:solidFill>
                          <a:effectLst/>
                          <a:latin typeface="+mj-lt"/>
                        </a:rPr>
                        <a:t>năm</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gần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nhất</a:t>
                      </a:r>
                      <a:endParaRPr lang="en-US" sz="1600" b="0"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Xml/BS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51495208"/>
                  </a:ext>
                </a:extLst>
              </a:tr>
              <a:tr h="217701">
                <a:tc rowSpan="4">
                  <a:txBody>
                    <a:bodyPr/>
                    <a:lstStyle/>
                    <a:p>
                      <a:pPr algn="ctr" fontAlgn="ctr"/>
                      <a:r>
                        <a:rPr lang="en-US" sz="1600" b="0" i="0" u="none" strike="noStrike" dirty="0">
                          <a:solidFill>
                            <a:srgbClr val="000000"/>
                          </a:solidFill>
                          <a:effectLst/>
                          <a:latin typeface="+mj-lt"/>
                        </a:rPr>
                        <a:t> </a:t>
                      </a:r>
                    </a:p>
                    <a:p>
                      <a:pPr algn="ctr" fontAlgn="ctr"/>
                      <a:r>
                        <a:rPr lang="en-US" sz="1600" b="0" i="0" u="none" strike="noStrike" dirty="0">
                          <a:solidFill>
                            <a:srgbClr val="000000"/>
                          </a:solidFill>
                          <a:effectLst/>
                          <a:latin typeface="+mj-lt"/>
                        </a:rPr>
                        <a:t> </a:t>
                      </a:r>
                    </a:p>
                    <a:p>
                      <a:pPr algn="ctr" fontAlgn="ctr"/>
                      <a:r>
                        <a:rPr lang="en-US" sz="1600" b="0" i="0" u="none" strike="noStrike" dirty="0">
                          <a:solidFill>
                            <a:srgbClr val="000000"/>
                          </a:solidFill>
                          <a:effectLst/>
                          <a:latin typeface="+mj-lt"/>
                        </a:rPr>
                        <a:t> </a:t>
                      </a:r>
                    </a:p>
                    <a:p>
                      <a:pPr algn="ctr" fontAlgn="ctr"/>
                      <a:r>
                        <a:rPr lang="en-US" sz="1600" b="0" i="0" u="none" strike="noStrike" dirty="0">
                          <a:solidFill>
                            <a:srgbClr val="000000"/>
                          </a:solidFill>
                          <a:effectLst/>
                          <a:latin typeface="+mj-lt"/>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Hồ sơ tài chính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Bảng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cân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đối</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kế</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toán</a:t>
                      </a:r>
                      <a:endParaRPr lang="en-US" sz="1600" b="0"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mj-lt"/>
                        </a:rPr>
                        <a:t>Xml/BS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2527713"/>
                  </a:ext>
                </a:extLst>
              </a:tr>
              <a:tr h="217701">
                <a:tc vMerge="1">
                  <a:txBody>
                    <a:bodyPr/>
                    <a:lstStyle/>
                    <a:p>
                      <a:pPr algn="ctr" fontAlgn="ctr"/>
                      <a:endParaRPr lang="en-US" sz="1400" b="0"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Hồ sơ tài chính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Báo</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cáo</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kết</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quả</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hoạt</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động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kinh</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doanh</a:t>
                      </a:r>
                      <a:endParaRPr lang="en-US" sz="1600" b="0"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mj-lt"/>
                        </a:rPr>
                        <a:t>Xml/BS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81580899"/>
                  </a:ext>
                </a:extLst>
              </a:tr>
              <a:tr h="217701">
                <a:tc vMerge="1">
                  <a:txBody>
                    <a:bodyPr/>
                    <a:lstStyle/>
                    <a:p>
                      <a:pPr algn="ctr" fontAlgn="ctr"/>
                      <a:endParaRPr lang="en-US" sz="1400" b="0"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Hồ sơ tài chính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Bảng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cân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đối</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phát</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sinh</a:t>
                      </a:r>
                      <a:endParaRPr lang="en-US" sz="1600" b="0"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mj-lt"/>
                        </a:rPr>
                        <a:t>Xml/BS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88931528"/>
                  </a:ext>
                </a:extLst>
              </a:tr>
              <a:tr h="326551">
                <a:tc vMerge="1">
                  <a:txBody>
                    <a:bodyPr/>
                    <a:lstStyle/>
                    <a:p>
                      <a:pPr algn="ctr" fontAlgn="ctr"/>
                      <a:endParaRPr lang="en-US" sz="1400" b="0"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Hồ sơ tài chính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Bản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thuyết</a:t>
                      </a:r>
                      <a:r>
                        <a:rPr lang="en-US" sz="1600" b="0" i="0" u="none" strike="noStrike" dirty="0">
                          <a:solidFill>
                            <a:srgbClr val="000000"/>
                          </a:solidFill>
                          <a:effectLst/>
                          <a:latin typeface="+mj-lt"/>
                        </a:rPr>
                        <a:t> minh </a:t>
                      </a:r>
                      <a:r>
                        <a:rPr lang="en-US" sz="1600" b="0" i="0" u="none" strike="noStrike" dirty="0" err="1">
                          <a:solidFill>
                            <a:srgbClr val="000000"/>
                          </a:solidFill>
                          <a:effectLst/>
                          <a:latin typeface="+mj-lt"/>
                        </a:rPr>
                        <a:t>báo</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cáo</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tài</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chính</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nếu</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có</a:t>
                      </a:r>
                      <a:r>
                        <a:rPr lang="en-US" sz="1600" b="0" i="0" u="none" strike="noStrike" dirty="0">
                          <a:solidFill>
                            <a:srgbClr val="000000"/>
                          </a:solidFill>
                          <a:effectLst/>
                          <a:latin typeface="+mj-lt"/>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mj-lt"/>
                        </a:rPr>
                        <a:t>Xml/BS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24754123"/>
                  </a:ext>
                </a:extLst>
              </a:tr>
              <a:tr h="1088504">
                <a:tc>
                  <a:txBody>
                    <a:bodyPr/>
                    <a:lstStyle/>
                    <a:p>
                      <a:pPr algn="ctr" fontAlgn="ctr"/>
                      <a:r>
                        <a:rPr lang="en-US" sz="1600" b="0" i="0" u="none" strike="noStrike">
                          <a:solidFill>
                            <a:srgbClr val="000000"/>
                          </a:solidFill>
                          <a:effectLst/>
                          <a:latin typeface="+mj-lt"/>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Hồ sơ tài chính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en-US" sz="1600" b="0" i="0" u="none" strike="noStrike" dirty="0" err="1">
                          <a:solidFill>
                            <a:srgbClr val="000000"/>
                          </a:solidFill>
                          <a:effectLst/>
                          <a:latin typeface="+mj-lt"/>
                        </a:rPr>
                        <a:t>Tờ</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khai</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thuế</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tổng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hợp</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hàng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tháng</a:t>
                      </a:r>
                      <a:endParaRPr lang="en-US" sz="1600" b="0"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mj-lt"/>
                        </a:rPr>
                        <a:t>Xml/BS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14047981"/>
                  </a:ext>
                </a:extLst>
              </a:tr>
              <a:tr h="1088504">
                <a:tc>
                  <a:txBody>
                    <a:bodyPr/>
                    <a:lstStyle/>
                    <a:p>
                      <a:pPr algn="ctr" fontAlgn="ctr"/>
                      <a:r>
                        <a:rPr lang="en-US" sz="1600" b="0" i="0" u="none" strike="noStrike">
                          <a:solidFill>
                            <a:srgbClr val="000000"/>
                          </a:solidFill>
                          <a:effectLst/>
                          <a:latin typeface="+mj-lt"/>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Hồ sơ tài chính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vi-VN" sz="1600" b="0" i="0" u="none" strike="noStrike" dirty="0">
                          <a:solidFill>
                            <a:srgbClr val="000000"/>
                          </a:solidFill>
                          <a:effectLst/>
                          <a:latin typeface="+mj-lt"/>
                        </a:rPr>
                        <a:t>Bản chi tiết một số khoản mục năm tài chính gần nhất (phải có dư đầu kỳ, cuối kỳ và phát sinh nợ trong kỳ): Phải thu Khách hàng; Phải trả Khách hàng; Hàng tồn kho; Tài sản cố định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Excel/BS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04557699"/>
                  </a:ext>
                </a:extLst>
              </a:tr>
              <a:tr h="870803">
                <a:tc>
                  <a:txBody>
                    <a:bodyPr/>
                    <a:lstStyle/>
                    <a:p>
                      <a:pPr algn="ctr" fontAlgn="ctr"/>
                      <a:r>
                        <a:rPr lang="en-US" sz="1600" b="0" i="0" u="none" strike="noStrike">
                          <a:solidFill>
                            <a:srgbClr val="000000"/>
                          </a:solidFill>
                          <a:effectLst/>
                          <a:latin typeface="+mj-lt"/>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Hồ sơ tài chính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vi-VN" sz="1600" b="0" i="0" u="none" strike="noStrike">
                          <a:solidFill>
                            <a:srgbClr val="000000"/>
                          </a:solidFill>
                          <a:effectLst/>
                          <a:latin typeface="+mj-lt"/>
                        </a:rPr>
                        <a:t>Chi tiết các khoản mục sau theo ngắn hạn/dài hạn của năm tài chính gần nhất: Tài sản; Vay và nợ; Đầu tư tài chính; Phải trả người bán; Phải thu khách hàng.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Excel/BS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38159068"/>
                  </a:ext>
                </a:extLst>
              </a:tr>
            </a:tbl>
          </a:graphicData>
        </a:graphic>
      </p:graphicFrame>
    </p:spTree>
    <p:extLst>
      <p:ext uri="{BB962C8B-B14F-4D97-AF65-F5344CB8AC3E}">
        <p14:creationId xmlns:p14="http://schemas.microsoft.com/office/powerpoint/2010/main" val="3226884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879399460"/>
              </p:ext>
            </p:extLst>
          </p:nvPr>
        </p:nvGraphicFramePr>
        <p:xfrm>
          <a:off x="404949" y="1100554"/>
          <a:ext cx="11469187" cy="5313309"/>
        </p:xfrm>
        <a:graphic>
          <a:graphicData uri="http://schemas.openxmlformats.org/drawingml/2006/table">
            <a:tbl>
              <a:tblPr/>
              <a:tblGrid>
                <a:gridCol w="715187">
                  <a:extLst>
                    <a:ext uri="{9D8B030D-6E8A-4147-A177-3AD203B41FA5}">
                      <a16:colId xmlns:a16="http://schemas.microsoft.com/office/drawing/2014/main" val="2983720660"/>
                    </a:ext>
                  </a:extLst>
                </a:gridCol>
                <a:gridCol w="1812304">
                  <a:extLst>
                    <a:ext uri="{9D8B030D-6E8A-4147-A177-3AD203B41FA5}">
                      <a16:colId xmlns:a16="http://schemas.microsoft.com/office/drawing/2014/main" val="3335821940"/>
                    </a:ext>
                  </a:extLst>
                </a:gridCol>
                <a:gridCol w="6343605">
                  <a:extLst>
                    <a:ext uri="{9D8B030D-6E8A-4147-A177-3AD203B41FA5}">
                      <a16:colId xmlns:a16="http://schemas.microsoft.com/office/drawing/2014/main" val="3686124068"/>
                    </a:ext>
                  </a:extLst>
                </a:gridCol>
                <a:gridCol w="2598091">
                  <a:extLst>
                    <a:ext uri="{9D8B030D-6E8A-4147-A177-3AD203B41FA5}">
                      <a16:colId xmlns:a16="http://schemas.microsoft.com/office/drawing/2014/main" val="62719889"/>
                    </a:ext>
                  </a:extLst>
                </a:gridCol>
              </a:tblGrid>
              <a:tr h="897066">
                <a:tc>
                  <a:txBody>
                    <a:bodyPr/>
                    <a:lstStyle/>
                    <a:p>
                      <a:pPr algn="ctr" fontAlgn="ctr"/>
                      <a:r>
                        <a:rPr lang="en-US" sz="1800" b="1" i="0" u="none" strike="noStrike">
                          <a:solidFill>
                            <a:schemeClr val="bg1"/>
                          </a:solidFill>
                          <a:effectLst/>
                          <a:latin typeface="+mj-lt"/>
                        </a:rPr>
                        <a:t>STT</a:t>
                      </a:r>
                      <a:endParaRPr lang="vi-VN" sz="1800" b="1" i="0" u="none" strike="noStrike" dirty="0">
                        <a:solidFill>
                          <a:schemeClr val="bg1"/>
                        </a:solidFill>
                        <a:effectLst/>
                        <a:latin typeface="+mj-lt"/>
                      </a:endParaRP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dirty="0">
                          <a:solidFill>
                            <a:schemeClr val="bg1"/>
                          </a:solidFill>
                          <a:effectLst/>
                          <a:latin typeface="+mj-lt"/>
                        </a:rPr>
                        <a:t>Nhóm hồ sơ</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a:solidFill>
                            <a:schemeClr val="bg1"/>
                          </a:solidFill>
                          <a:effectLst/>
                          <a:latin typeface="+mj-lt"/>
                        </a:rPr>
                        <a:t>Danh mục hồ sơ</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a:solidFill>
                            <a:schemeClr val="bg1"/>
                          </a:solidFill>
                          <a:effectLst/>
                          <a:latin typeface="+mj-lt"/>
                        </a:rPr>
                        <a:t>Hình thức yêu cầu tại thời điểm trình hồ sơ</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921558605"/>
                  </a:ext>
                </a:extLst>
              </a:tr>
              <a:tr h="1003600">
                <a:tc>
                  <a:txBody>
                    <a:bodyPr/>
                    <a:lstStyle/>
                    <a:p>
                      <a:pPr algn="ctr" fontAlgn="ctr"/>
                      <a:r>
                        <a:rPr lang="en-US" sz="1600" b="1" i="0" u="none" strike="noStrike">
                          <a:solidFill>
                            <a:srgbClr val="000000"/>
                          </a:solidFill>
                          <a:effectLst/>
                          <a:latin typeface="+mj-lt"/>
                        </a:rPr>
                        <a:t>9</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hoạt động</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just" fontAlgn="ctr"/>
                      <a:r>
                        <a:rPr lang="en-US" sz="1600" b="0" i="0" u="none" strike="noStrike" dirty="0" err="1">
                          <a:solidFill>
                            <a:srgbClr val="000000"/>
                          </a:solidFill>
                          <a:effectLst/>
                          <a:latin typeface="+mj-lt"/>
                        </a:rPr>
                        <a:t>Hợp</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đồng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với</a:t>
                      </a:r>
                      <a:r>
                        <a:rPr lang="en-US" sz="1600" b="0" i="0" u="none" strike="noStrike" dirty="0">
                          <a:solidFill>
                            <a:srgbClr val="000000"/>
                          </a:solidFill>
                          <a:effectLst/>
                          <a:latin typeface="+mj-lt"/>
                        </a:rPr>
                        <a:t> 03 </a:t>
                      </a:r>
                      <a:r>
                        <a:rPr lang="en-US" sz="1600" b="0" i="0" u="none" strike="noStrike" dirty="0" err="1">
                          <a:solidFill>
                            <a:srgbClr val="000000"/>
                          </a:solidFill>
                          <a:effectLst/>
                          <a:latin typeface="+mj-lt"/>
                        </a:rPr>
                        <a:t>Nhà</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cung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cấp</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lớn</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nhất</a:t>
                      </a:r>
                      <a:endParaRPr lang="en-US" sz="1600" b="0" i="0" u="none" strike="noStrike" dirty="0">
                        <a:solidFill>
                          <a:srgbClr val="000000"/>
                        </a:solidFill>
                        <a:effectLst/>
                        <a:latin typeface="+mj-lt"/>
                      </a:endParaRP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mj-lt"/>
                        </a:rPr>
                        <a:t>BS</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95509741"/>
                  </a:ext>
                </a:extLst>
              </a:tr>
              <a:tr h="844994">
                <a:tc>
                  <a:txBody>
                    <a:bodyPr/>
                    <a:lstStyle/>
                    <a:p>
                      <a:pPr algn="ctr" fontAlgn="ctr"/>
                      <a:r>
                        <a:rPr lang="en-US" sz="1600" b="1" i="0" u="none" strike="noStrike">
                          <a:solidFill>
                            <a:srgbClr val="000000"/>
                          </a:solidFill>
                          <a:effectLst/>
                          <a:latin typeface="+mj-lt"/>
                        </a:rPr>
                        <a:t>10</a:t>
                      </a:r>
                      <a:endParaRPr lang="vi-VN" sz="1600" b="1" i="0" u="none" strike="noStrike">
                        <a:solidFill>
                          <a:srgbClr val="000000"/>
                        </a:solidFill>
                        <a:effectLst/>
                        <a:latin typeface="+mj-lt"/>
                      </a:endParaRP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hoạt động</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just" fontAlgn="ctr"/>
                      <a:r>
                        <a:rPr lang="en-US" sz="1600" b="0" i="0" u="none" strike="noStrike" dirty="0" err="1">
                          <a:solidFill>
                            <a:srgbClr val="000000"/>
                          </a:solidFill>
                          <a:effectLst/>
                          <a:latin typeface="+mj-lt"/>
                        </a:rPr>
                        <a:t>Hợp</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đồng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với</a:t>
                      </a:r>
                      <a:r>
                        <a:rPr lang="en-US" sz="1600" b="0" i="0" u="none" strike="noStrike" dirty="0">
                          <a:solidFill>
                            <a:srgbClr val="000000"/>
                          </a:solidFill>
                          <a:effectLst/>
                          <a:latin typeface="+mj-lt"/>
                        </a:rPr>
                        <a:t> 03 </a:t>
                      </a:r>
                      <a:r>
                        <a:rPr lang="en-US" sz="1600" b="0" i="0" u="none" strike="noStrike" dirty="0" err="1">
                          <a:solidFill>
                            <a:srgbClr val="000000"/>
                          </a:solidFill>
                          <a:effectLst/>
                          <a:latin typeface="+mj-lt"/>
                        </a:rPr>
                        <a:t>Khách</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hàng</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đầu</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ra</a:t>
                      </a:r>
                      <a:r>
                        <a:rPr lang="en-US" sz="1600" b="0" i="0" u="none" strike="noStrike" dirty="0">
                          <a:solidFill>
                            <a:srgbClr val="000000"/>
                          </a:solidFill>
                          <a:effectLst/>
                          <a:latin typeface="+mj-lt"/>
                        </a:rPr>
                        <a:t> </a:t>
                      </a:r>
                      <a:r>
                        <a:rPr lang="en-US" sz="1600" b="0" i="0" u="none" strike="noStrike" dirty="0" err="1">
                          <a:solidFill>
                            <a:srgbClr val="000000"/>
                          </a:solidFill>
                          <a:effectLst/>
                          <a:latin typeface="+mj-lt"/>
                        </a:rPr>
                        <a:t>chính</a:t>
                      </a:r>
                      <a:endParaRPr lang="en-US" sz="1600" b="0" i="0" u="none" strike="noStrike" dirty="0">
                        <a:solidFill>
                          <a:srgbClr val="000000"/>
                        </a:solidFill>
                        <a:effectLst/>
                        <a:latin typeface="+mj-lt"/>
                      </a:endParaRP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mj-lt"/>
                        </a:rPr>
                        <a:t>BS</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76551667"/>
                  </a:ext>
                </a:extLst>
              </a:tr>
              <a:tr h="1025843">
                <a:tc>
                  <a:txBody>
                    <a:bodyPr/>
                    <a:lstStyle/>
                    <a:p>
                      <a:pPr algn="ctr" fontAlgn="ctr"/>
                      <a:r>
                        <a:rPr lang="en-US" sz="1600" b="1" i="0" u="none" strike="noStrike">
                          <a:solidFill>
                            <a:srgbClr val="000000"/>
                          </a:solidFill>
                          <a:effectLst/>
                          <a:latin typeface="+mj-lt"/>
                        </a:rPr>
                        <a:t>11</a:t>
                      </a:r>
                      <a:endParaRPr lang="vi-VN" sz="1600" b="1" i="0" u="none" strike="noStrike">
                        <a:solidFill>
                          <a:srgbClr val="000000"/>
                        </a:solidFill>
                        <a:effectLst/>
                        <a:latin typeface="+mj-lt"/>
                      </a:endParaRP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hoạt động</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just" fontAlgn="ctr"/>
                      <a:r>
                        <a:rPr lang="vi-VN" sz="1600" b="0" i="0" u="none" strike="noStrike">
                          <a:solidFill>
                            <a:srgbClr val="000000"/>
                          </a:solidFill>
                          <a:effectLst/>
                          <a:latin typeface="+mj-lt"/>
                        </a:rPr>
                        <a:t>Sao kê tài khoản ngân hàng (tập trung những Ngân hàng giao dịch chính, Ngân hàng tập trung dư nợ chính và Ngân hàng doanh nghiệp có dự kiến chuyển dư nợ về MSB)</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BS</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39882224"/>
                  </a:ext>
                </a:extLst>
              </a:tr>
              <a:tr h="515963">
                <a:tc>
                  <a:txBody>
                    <a:bodyPr/>
                    <a:lstStyle/>
                    <a:p>
                      <a:pPr algn="ctr" fontAlgn="ctr"/>
                      <a:r>
                        <a:rPr lang="en-US" sz="1600" b="1" i="0" u="none" strike="noStrike">
                          <a:solidFill>
                            <a:srgbClr val="000000"/>
                          </a:solidFill>
                          <a:effectLst/>
                          <a:latin typeface="+mj-lt"/>
                        </a:rPr>
                        <a:t>12</a:t>
                      </a:r>
                      <a:endParaRPr lang="vi-VN" sz="1600" b="1" i="0" u="none" strike="noStrike">
                        <a:solidFill>
                          <a:srgbClr val="000000"/>
                        </a:solidFill>
                        <a:effectLst/>
                        <a:latin typeface="+mj-lt"/>
                      </a:endParaRP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hoạt động</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just" fontAlgn="ctr"/>
                      <a:r>
                        <a:rPr lang="en-US" sz="1600" b="0" i="0" u="none" strike="noStrike">
                          <a:solidFill>
                            <a:srgbClr val="000000"/>
                          </a:solidFill>
                          <a:effectLst/>
                          <a:latin typeface="+mj-lt"/>
                        </a:rPr>
                        <a:t>Hợp đồng tín dụng ngắn hạn còn hiệu lực hoặc phê duyệt tín dụng tại các TCTD khác (nếu có) đang còn hiệu lực</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BS</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04500090"/>
                  </a:ext>
                </a:extLst>
              </a:tr>
              <a:tr h="1025843">
                <a:tc>
                  <a:txBody>
                    <a:bodyPr/>
                    <a:lstStyle/>
                    <a:p>
                      <a:pPr algn="ctr" fontAlgn="ctr"/>
                      <a:r>
                        <a:rPr lang="en-US" sz="1600" b="1" i="0" u="none" strike="noStrike">
                          <a:solidFill>
                            <a:srgbClr val="000000"/>
                          </a:solidFill>
                          <a:effectLst/>
                          <a:latin typeface="+mj-lt"/>
                        </a:rPr>
                        <a:t>13</a:t>
                      </a:r>
                      <a:endParaRPr lang="vi-VN" sz="1600" b="1" i="0" u="none" strike="noStrike">
                        <a:solidFill>
                          <a:srgbClr val="000000"/>
                        </a:solidFill>
                        <a:effectLst/>
                        <a:latin typeface="+mj-lt"/>
                      </a:endParaRP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hoạt động</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just" fontAlgn="ctr"/>
                      <a:r>
                        <a:rPr lang="en-US" sz="1600" b="0" i="0" u="none" strike="noStrike">
                          <a:solidFill>
                            <a:srgbClr val="000000"/>
                          </a:solidFill>
                          <a:effectLst/>
                          <a:latin typeface="+mj-lt"/>
                        </a:rPr>
                        <a:t>Bản tiến độ công trình tại thời điểm gần nhất (tối đa không quá 3 tháng so với thời điểm trình cấp tín dụng)</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BS</a:t>
                      </a:r>
                    </a:p>
                  </a:txBody>
                  <a:tcPr marL="6599" marR="6599" marT="65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14609813"/>
                  </a:ext>
                </a:extLst>
              </a:tr>
            </a:tbl>
          </a:graphicData>
        </a:graphic>
      </p:graphicFrame>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Hồ</a:t>
            </a:r>
            <a:r>
              <a:rPr lang="en-US" sz="2700" b="1" dirty="0">
                <a:solidFill>
                  <a:schemeClr val="bg1"/>
                </a:solidFill>
              </a:rPr>
              <a:t> </a:t>
            </a:r>
            <a:r>
              <a:rPr lang="en-US" sz="2700" b="1" dirty="0" err="1">
                <a:solidFill>
                  <a:schemeClr val="bg1"/>
                </a:solidFill>
              </a:rPr>
              <a:t>sơ</a:t>
            </a:r>
            <a:r>
              <a:rPr lang="en-US" sz="2700" b="1" dirty="0">
                <a:solidFill>
                  <a:schemeClr val="bg1"/>
                </a:solidFill>
              </a:rPr>
              <a:t> </a:t>
            </a:r>
            <a:r>
              <a:rPr lang="en-US" sz="2700" b="1" dirty="0" err="1">
                <a:solidFill>
                  <a:schemeClr val="bg1"/>
                </a:solidFill>
              </a:rPr>
              <a:t>Hoạt</a:t>
            </a:r>
            <a:r>
              <a:rPr lang="en-US" sz="2700" b="1" dirty="0">
                <a:solidFill>
                  <a:schemeClr val="bg1"/>
                </a:solidFill>
              </a:rPr>
              <a:t> </a:t>
            </a:r>
            <a:r>
              <a:rPr lang="en-US" sz="2700" b="1" dirty="0" err="1">
                <a:solidFill>
                  <a:schemeClr val="bg1"/>
                </a:solidFill>
              </a:rPr>
              <a:t>động</a:t>
            </a:r>
            <a:endParaRPr lang="en-US" sz="2700" b="1" dirty="0">
              <a:solidFill>
                <a:schemeClr val="bg1"/>
              </a:solidFill>
            </a:endParaRPr>
          </a:p>
        </p:txBody>
      </p:sp>
    </p:spTree>
    <p:extLst>
      <p:ext uri="{BB962C8B-B14F-4D97-AF65-F5344CB8AC3E}">
        <p14:creationId xmlns:p14="http://schemas.microsoft.com/office/powerpoint/2010/main" val="2921182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0439393"/>
          <p:cNvPicPr>
            <a:picLocks noChangeAspect="1" noChangeArrowheads="1"/>
          </p:cNvPicPr>
          <p:nvPr>
            <p:custDataLst>
              <p:tags r:id="rId1"/>
            </p:custDataLst>
          </p:nvPr>
        </p:nvPicPr>
        <p:blipFill>
          <a:blip r:embed="rId15" cstate="print"/>
          <a:srcRect b="5235"/>
          <a:stretch>
            <a:fillRect/>
          </a:stretch>
        </p:blipFill>
        <p:spPr bwMode="gray">
          <a:xfrm>
            <a:off x="-55336" y="1271588"/>
            <a:ext cx="3383743" cy="4800024"/>
          </a:xfrm>
          <a:prstGeom prst="rect">
            <a:avLst/>
          </a:prstGeom>
          <a:noFill/>
        </p:spPr>
      </p:pic>
      <p:sp>
        <p:nvSpPr>
          <p:cNvPr id="6" name="AgendaText"/>
          <p:cNvSpPr>
            <a:spLocks noChangeArrowheads="1"/>
          </p:cNvSpPr>
          <p:nvPr>
            <p:custDataLst>
              <p:tags r:id="rId2"/>
            </p:custDataLst>
          </p:nvPr>
        </p:nvSpPr>
        <p:spPr bwMode="gray">
          <a:xfrm>
            <a:off x="3322802" y="993775"/>
            <a:ext cx="6466456" cy="557213"/>
          </a:xfrm>
          <a:prstGeom prst="rect">
            <a:avLst/>
          </a:prstGeom>
          <a:solidFill>
            <a:srgbClr val="C00000"/>
          </a:solidFill>
          <a:ln w="9525" algn="ctr">
            <a:noFill/>
            <a:miter lim="800000"/>
            <a:headEnd/>
            <a:tailEnd/>
          </a:ln>
          <a:effectLst/>
        </p:spPr>
        <p:txBody>
          <a:bodyPr lIns="345600" rIns="73152" anchor="ctr"/>
          <a:lstStyle/>
          <a:p>
            <a:pPr defTabSz="895350">
              <a:spcBef>
                <a:spcPct val="100000"/>
              </a:spcBef>
              <a:buClr>
                <a:schemeClr val="tx2"/>
              </a:buClr>
            </a:pPr>
            <a:r>
              <a:rPr lang="en-US" dirty="0" err="1">
                <a:solidFill>
                  <a:schemeClr val="bg1"/>
                </a:solidFill>
                <a:latin typeface="Arial" panose="020B0604020202020204" pitchFamily="34" charset="0"/>
                <a:cs typeface="Arial" panose="020B0604020202020204" pitchFamily="34" charset="0"/>
              </a:rPr>
              <a:t>Đánh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giá</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Sức</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khỏe</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Doanh</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nghiệp</a:t>
            </a:r>
            <a:endParaRPr lang="en-US" dirty="0">
              <a:solidFill>
                <a:schemeClr val="bg1"/>
              </a:solidFill>
              <a:latin typeface="Arial" panose="020B0604020202020204" pitchFamily="34" charset="0"/>
              <a:cs typeface="Arial" panose="020B0604020202020204" pitchFamily="34" charset="0"/>
            </a:endParaRPr>
          </a:p>
        </p:txBody>
      </p:sp>
      <p:sp>
        <p:nvSpPr>
          <p:cNvPr id="7" name="Oval 8"/>
          <p:cNvSpPr>
            <a:spLocks noChangeArrowheads="1"/>
          </p:cNvSpPr>
          <p:nvPr>
            <p:custDataLst>
              <p:tags r:id="rId3"/>
            </p:custDataLst>
          </p:nvPr>
        </p:nvSpPr>
        <p:spPr bwMode="gray">
          <a:xfrm>
            <a:off x="3138985" y="1109663"/>
            <a:ext cx="378742" cy="323850"/>
          </a:xfrm>
          <a:prstGeom prst="ellipse">
            <a:avLst/>
          </a:prstGeom>
          <a:solidFill>
            <a:srgbClr val="C00000"/>
          </a:solidFill>
          <a:ln w="28575" algn="ctr">
            <a:solidFill>
              <a:schemeClr val="bg1"/>
            </a:solidFill>
            <a:round/>
            <a:headEnd/>
            <a:tailEnd/>
          </a:ln>
          <a:effectLst/>
        </p:spPr>
        <p:txBody>
          <a:bodyPr wrap="none" anchor="ctr"/>
          <a:lstStyle/>
          <a:p>
            <a:pPr algn="ctr"/>
            <a:r>
              <a:rPr lang="en-US">
                <a:solidFill>
                  <a:schemeClr val="bg1"/>
                </a:solidFill>
              </a:rPr>
              <a:t>1</a:t>
            </a:r>
          </a:p>
        </p:txBody>
      </p:sp>
      <p:sp>
        <p:nvSpPr>
          <p:cNvPr id="8" name="AgendaText"/>
          <p:cNvSpPr>
            <a:spLocks noChangeArrowheads="1"/>
          </p:cNvSpPr>
          <p:nvPr>
            <p:custDataLst>
              <p:tags r:id="rId4"/>
            </p:custDataLst>
          </p:nvPr>
        </p:nvSpPr>
        <p:spPr bwMode="gray">
          <a:xfrm>
            <a:off x="3318990" y="1654175"/>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de-DE" dirty="0">
                <a:latin typeface="Arial" panose="020B0604020202020204" pitchFamily="34" charset="0"/>
                <a:cs typeface="Arial" panose="020B0604020202020204" pitchFamily="34" charset="0"/>
              </a:rPr>
              <a:t>Nguồn vốn tín dụng phù hợp với Doanh nghiệp Vừa và Nhỏ</a:t>
            </a:r>
            <a:endParaRPr lang="en-US" dirty="0">
              <a:latin typeface="Arial" panose="020B0604020202020204" pitchFamily="34" charset="0"/>
              <a:cs typeface="Arial" panose="020B0604020202020204" pitchFamily="34" charset="0"/>
            </a:endParaRPr>
          </a:p>
        </p:txBody>
      </p:sp>
      <p:sp>
        <p:nvSpPr>
          <p:cNvPr id="9" name="Oval 11"/>
          <p:cNvSpPr>
            <a:spLocks noChangeArrowheads="1"/>
          </p:cNvSpPr>
          <p:nvPr>
            <p:custDataLst>
              <p:tags r:id="rId5"/>
            </p:custDataLst>
          </p:nvPr>
        </p:nvSpPr>
        <p:spPr bwMode="gray">
          <a:xfrm>
            <a:off x="3193577" y="1771650"/>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2</a:t>
            </a:r>
          </a:p>
        </p:txBody>
      </p:sp>
      <p:sp>
        <p:nvSpPr>
          <p:cNvPr id="10" name="AgendaText"/>
          <p:cNvSpPr>
            <a:spLocks noChangeArrowheads="1"/>
          </p:cNvSpPr>
          <p:nvPr>
            <p:custDataLst>
              <p:tags r:id="rId6"/>
            </p:custDataLst>
          </p:nvPr>
        </p:nvSpPr>
        <p:spPr bwMode="gray">
          <a:xfrm>
            <a:off x="3318990" y="2319338"/>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nghiệp</a:t>
            </a:r>
            <a:endParaRPr lang="en-US" dirty="0">
              <a:latin typeface="Arial" panose="020B0604020202020204" pitchFamily="34" charset="0"/>
              <a:cs typeface="Arial" panose="020B0604020202020204" pitchFamily="34" charset="0"/>
            </a:endParaRPr>
          </a:p>
        </p:txBody>
      </p:sp>
      <p:sp>
        <p:nvSpPr>
          <p:cNvPr id="11" name="Oval 14"/>
          <p:cNvSpPr>
            <a:spLocks noChangeArrowheads="1"/>
          </p:cNvSpPr>
          <p:nvPr>
            <p:custDataLst>
              <p:tags r:id="rId7"/>
            </p:custDataLst>
          </p:nvPr>
        </p:nvSpPr>
        <p:spPr bwMode="gray">
          <a:xfrm>
            <a:off x="3193577" y="2435225"/>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a:t>3</a:t>
            </a:r>
          </a:p>
        </p:txBody>
      </p:sp>
      <p:sp>
        <p:nvSpPr>
          <p:cNvPr id="12" name="AgendaText"/>
          <p:cNvSpPr>
            <a:spLocks noChangeArrowheads="1"/>
          </p:cNvSpPr>
          <p:nvPr/>
        </p:nvSpPr>
        <p:spPr bwMode="gray">
          <a:xfrm>
            <a:off x="3318990" y="2982913"/>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Hồ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13" name="Oval 17"/>
          <p:cNvSpPr>
            <a:spLocks noChangeArrowheads="1"/>
          </p:cNvSpPr>
          <p:nvPr/>
        </p:nvSpPr>
        <p:spPr bwMode="gray">
          <a:xfrm>
            <a:off x="3193577" y="3098800"/>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a:t>4</a:t>
            </a:r>
          </a:p>
        </p:txBody>
      </p:sp>
      <p:sp>
        <p:nvSpPr>
          <p:cNvPr id="14" name="AgendaText"/>
          <p:cNvSpPr>
            <a:spLocks noChangeArrowheads="1"/>
          </p:cNvSpPr>
          <p:nvPr>
            <p:custDataLst>
              <p:tags r:id="rId8"/>
            </p:custDataLst>
          </p:nvPr>
        </p:nvSpPr>
        <p:spPr bwMode="gray">
          <a:xfrm>
            <a:off x="3318990" y="3646488"/>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de-DE" dirty="0">
                <a:latin typeface="Arial" panose="020B0604020202020204" pitchFamily="34" charset="0"/>
                <a:cs typeface="Arial" panose="020B0604020202020204" pitchFamily="34" charset="0"/>
              </a:rPr>
              <a:t>Chuẩn bị Hồ sơ và Phương án Vay vốn</a:t>
            </a:r>
            <a:endParaRPr lang="en-US" dirty="0">
              <a:latin typeface="Arial" panose="020B0604020202020204" pitchFamily="34" charset="0"/>
              <a:cs typeface="Arial" panose="020B0604020202020204" pitchFamily="34" charset="0"/>
            </a:endParaRPr>
          </a:p>
        </p:txBody>
      </p:sp>
      <p:sp>
        <p:nvSpPr>
          <p:cNvPr id="15" name="Oval 20"/>
          <p:cNvSpPr>
            <a:spLocks noChangeArrowheads="1"/>
          </p:cNvSpPr>
          <p:nvPr>
            <p:custDataLst>
              <p:tags r:id="rId9"/>
            </p:custDataLst>
          </p:nvPr>
        </p:nvSpPr>
        <p:spPr bwMode="gray">
          <a:xfrm>
            <a:off x="3193577" y="3762375"/>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de-DE"/>
              <a:t>5</a:t>
            </a:r>
            <a:endParaRPr lang="en-US"/>
          </a:p>
        </p:txBody>
      </p:sp>
      <p:sp>
        <p:nvSpPr>
          <p:cNvPr id="17" name="AgendaText"/>
          <p:cNvSpPr>
            <a:spLocks noChangeArrowheads="1"/>
          </p:cNvSpPr>
          <p:nvPr>
            <p:custDataLst>
              <p:tags r:id="rId10"/>
            </p:custDataLst>
          </p:nvPr>
        </p:nvSpPr>
        <p:spPr bwMode="gray">
          <a:xfrm>
            <a:off x="3307614" y="4305714"/>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de-DE" dirty="0">
                <a:latin typeface="Arial" panose="020B0604020202020204" pitchFamily="34" charset="0"/>
                <a:cs typeface="Arial" panose="020B0604020202020204" pitchFamily="34" charset="0"/>
              </a:rPr>
              <a:t>Các bước Thẩm định Tín dụng của </a:t>
            </a:r>
            <a:r>
              <a:rPr lang="de-DE">
                <a:latin typeface="Arial" panose="020B0604020202020204" pitchFamily="34" charset="0"/>
                <a:cs typeface="Arial" panose="020B0604020202020204" pitchFamily="34" charset="0"/>
              </a:rPr>
              <a:t>Ngân hàng</a:t>
            </a:r>
            <a:endParaRPr lang="en-US" dirty="0">
              <a:latin typeface="Arial" panose="020B0604020202020204" pitchFamily="34" charset="0"/>
              <a:cs typeface="Arial" panose="020B0604020202020204" pitchFamily="34" charset="0"/>
            </a:endParaRPr>
          </a:p>
        </p:txBody>
      </p:sp>
      <p:sp>
        <p:nvSpPr>
          <p:cNvPr id="18" name="Oval 11"/>
          <p:cNvSpPr>
            <a:spLocks noChangeArrowheads="1"/>
          </p:cNvSpPr>
          <p:nvPr>
            <p:custDataLst>
              <p:tags r:id="rId11"/>
            </p:custDataLst>
          </p:nvPr>
        </p:nvSpPr>
        <p:spPr bwMode="gray">
          <a:xfrm>
            <a:off x="3182201" y="4421601"/>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6</a:t>
            </a:r>
          </a:p>
        </p:txBody>
      </p:sp>
      <p:sp>
        <p:nvSpPr>
          <p:cNvPr id="19" name="AgendaText"/>
          <p:cNvSpPr>
            <a:spLocks noChangeArrowheads="1"/>
          </p:cNvSpPr>
          <p:nvPr>
            <p:custDataLst>
              <p:tags r:id="rId12"/>
            </p:custDataLst>
          </p:nvPr>
        </p:nvSpPr>
        <p:spPr bwMode="gray">
          <a:xfrm>
            <a:off x="3307614" y="4969289"/>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đảm</a:t>
            </a:r>
            <a:endParaRPr lang="en-US" dirty="0">
              <a:latin typeface="Arial" panose="020B0604020202020204" pitchFamily="34" charset="0"/>
              <a:cs typeface="Arial" panose="020B0604020202020204" pitchFamily="34" charset="0"/>
            </a:endParaRPr>
          </a:p>
        </p:txBody>
      </p:sp>
      <p:sp>
        <p:nvSpPr>
          <p:cNvPr id="20" name="Oval 14"/>
          <p:cNvSpPr>
            <a:spLocks noChangeArrowheads="1"/>
          </p:cNvSpPr>
          <p:nvPr>
            <p:custDataLst>
              <p:tags r:id="rId13"/>
            </p:custDataLst>
          </p:nvPr>
        </p:nvSpPr>
        <p:spPr bwMode="gray">
          <a:xfrm>
            <a:off x="3182201" y="5085176"/>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7</a:t>
            </a:r>
          </a:p>
        </p:txBody>
      </p:sp>
      <p:sp>
        <p:nvSpPr>
          <p:cNvPr id="21" name="AgendaText"/>
          <p:cNvSpPr>
            <a:spLocks noChangeArrowheads="1"/>
          </p:cNvSpPr>
          <p:nvPr/>
        </p:nvSpPr>
        <p:spPr bwMode="gray">
          <a:xfrm>
            <a:off x="3307614" y="5632864"/>
            <a:ext cx="6466455" cy="557212"/>
          </a:xfrm>
          <a:prstGeom prst="rect">
            <a:avLst/>
          </a:prstGeom>
          <a:solidFill>
            <a:srgbClr val="EAEAEA"/>
          </a:solidFill>
          <a:ln w="9525" algn="ctr">
            <a:noFill/>
            <a:miter lim="800000"/>
            <a:headEnd/>
            <a:tailEnd/>
          </a:ln>
          <a:effectLst/>
        </p:spPr>
        <p:txBody>
          <a:bodyPr lIns="345600" rIns="73152" anchor="ctr"/>
          <a:lstStyle/>
          <a:p>
            <a:pPr defTabSz="895350">
              <a:spcBef>
                <a:spcPct val="100000"/>
              </a:spcBef>
              <a:buClr>
                <a:schemeClr val="tx2"/>
              </a:buClr>
            </a:pP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rủi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sau</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vay</a:t>
            </a:r>
            <a:r>
              <a:rPr lang="en-US">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22" name="Oval 17"/>
          <p:cNvSpPr>
            <a:spLocks noChangeArrowheads="1"/>
          </p:cNvSpPr>
          <p:nvPr/>
        </p:nvSpPr>
        <p:spPr bwMode="gray">
          <a:xfrm>
            <a:off x="3182201" y="5748751"/>
            <a:ext cx="378742" cy="323850"/>
          </a:xfrm>
          <a:prstGeom prst="ellipse">
            <a:avLst/>
          </a:prstGeom>
          <a:solidFill>
            <a:srgbClr val="EAEAEA"/>
          </a:solidFill>
          <a:ln w="28575" algn="ctr">
            <a:solidFill>
              <a:schemeClr val="bg1"/>
            </a:solidFill>
            <a:round/>
            <a:headEnd/>
            <a:tailEnd/>
          </a:ln>
          <a:effectLst/>
        </p:spPr>
        <p:txBody>
          <a:bodyPr wrap="none" anchor="ctr"/>
          <a:lstStyle/>
          <a:p>
            <a:pPr algn="ctr"/>
            <a:r>
              <a:rPr lang="en-US" dirty="0"/>
              <a:t>8</a:t>
            </a:r>
          </a:p>
        </p:txBody>
      </p:sp>
      <p:sp>
        <p:nvSpPr>
          <p:cNvPr id="23" name="Title 1"/>
          <p:cNvSpPr txBox="1">
            <a:spLocks/>
          </p:cNvSpPr>
          <p:nvPr/>
        </p:nvSpPr>
        <p:spPr>
          <a:xfrm>
            <a:off x="25741" y="107951"/>
            <a:ext cx="9370786" cy="391903"/>
          </a:xfrm>
          <a:prstGeom prst="rect">
            <a:avLst/>
          </a:prstGeom>
          <a:solidFill>
            <a:srgbClr val="C00000"/>
          </a:soli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bg1"/>
                </a:solidFill>
                <a:latin typeface="Times New Roman" panose="02020603050405020304" pitchFamily="18" charset="0"/>
                <a:ea typeface="+mj-ea"/>
                <a:cs typeface="Times New Roman" panose="02020603050405020304" pitchFamily="18" charset="0"/>
              </a:defRPr>
            </a:lvl1pPr>
          </a:lstStyle>
          <a:p>
            <a:r>
              <a:rPr lang="en-US" sz="2800" b="1">
                <a:latin typeface="Arial" panose="020B0604020202020204" pitchFamily="34" charset="0"/>
                <a:cs typeface="Arial" panose="020B0604020202020204" pitchFamily="34" charset="0"/>
              </a:rPr>
              <a:t>Agenda</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9533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85255492"/>
              </p:ext>
            </p:extLst>
          </p:nvPr>
        </p:nvGraphicFramePr>
        <p:xfrm>
          <a:off x="391887" y="1100553"/>
          <a:ext cx="11443062" cy="5352497"/>
        </p:xfrm>
        <a:graphic>
          <a:graphicData uri="http://schemas.openxmlformats.org/drawingml/2006/table">
            <a:tbl>
              <a:tblPr/>
              <a:tblGrid>
                <a:gridCol w="717447">
                  <a:extLst>
                    <a:ext uri="{9D8B030D-6E8A-4147-A177-3AD203B41FA5}">
                      <a16:colId xmlns:a16="http://schemas.microsoft.com/office/drawing/2014/main" val="34631879"/>
                    </a:ext>
                  </a:extLst>
                </a:gridCol>
                <a:gridCol w="1788204">
                  <a:extLst>
                    <a:ext uri="{9D8B030D-6E8A-4147-A177-3AD203B41FA5}">
                      <a16:colId xmlns:a16="http://schemas.microsoft.com/office/drawing/2014/main" val="505684502"/>
                    </a:ext>
                  </a:extLst>
                </a:gridCol>
                <a:gridCol w="6359659">
                  <a:extLst>
                    <a:ext uri="{9D8B030D-6E8A-4147-A177-3AD203B41FA5}">
                      <a16:colId xmlns:a16="http://schemas.microsoft.com/office/drawing/2014/main" val="2845616236"/>
                    </a:ext>
                  </a:extLst>
                </a:gridCol>
                <a:gridCol w="2577752">
                  <a:extLst>
                    <a:ext uri="{9D8B030D-6E8A-4147-A177-3AD203B41FA5}">
                      <a16:colId xmlns:a16="http://schemas.microsoft.com/office/drawing/2014/main" val="2229398231"/>
                    </a:ext>
                  </a:extLst>
                </a:gridCol>
              </a:tblGrid>
              <a:tr h="883771">
                <a:tc>
                  <a:txBody>
                    <a:bodyPr/>
                    <a:lstStyle/>
                    <a:p>
                      <a:pPr algn="ctr" fontAlgn="ctr"/>
                      <a:r>
                        <a:rPr lang="en-US" sz="1800" b="1" i="0" u="none" strike="noStrike">
                          <a:solidFill>
                            <a:schemeClr val="bg1"/>
                          </a:solidFill>
                          <a:effectLst/>
                          <a:latin typeface="+mj-lt"/>
                        </a:rPr>
                        <a:t>STT</a:t>
                      </a:r>
                      <a:endParaRPr lang="vi-VN" sz="1800" b="1" i="0" u="none" strike="noStrike" dirty="0">
                        <a:solidFill>
                          <a:schemeClr val="bg1"/>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dirty="0">
                          <a:solidFill>
                            <a:schemeClr val="bg1"/>
                          </a:solidFill>
                          <a:effectLst/>
                          <a:latin typeface="+mj-lt"/>
                        </a:rPr>
                        <a:t>Nhóm hồ sơ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dirty="0">
                          <a:solidFill>
                            <a:schemeClr val="bg1"/>
                          </a:solidFill>
                          <a:effectLst/>
                          <a:latin typeface="+mj-lt"/>
                        </a:rPr>
                        <a:t>Danh mục hồ sơ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vi-VN" sz="1800" b="1" i="0" u="none" strike="noStrike">
                          <a:solidFill>
                            <a:schemeClr val="bg1"/>
                          </a:solidFill>
                          <a:effectLst/>
                          <a:latin typeface="+mj-lt"/>
                        </a:rPr>
                        <a:t>Hình thức yêu cầu tại thời điểm trình hồ sơ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561557070"/>
                  </a:ext>
                </a:extLst>
              </a:tr>
              <a:tr h="746612">
                <a:tc>
                  <a:txBody>
                    <a:bodyPr/>
                    <a:lstStyle/>
                    <a:p>
                      <a:pPr algn="ctr" fontAlgn="ctr"/>
                      <a:r>
                        <a:rPr lang="en-US" sz="1600" b="1" i="0" u="none" strike="noStrike">
                          <a:solidFill>
                            <a:srgbClr val="000000"/>
                          </a:solidFill>
                          <a:effectLst/>
                          <a:latin typeface="+mj-lt"/>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a:solidFill>
                            <a:srgbClr val="000000"/>
                          </a:solidFill>
                          <a:effectLst/>
                          <a:latin typeface="+mj-lt"/>
                        </a:rPr>
                        <a:t>Hồ sơ TSBĐ</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vi-VN" sz="1600" b="0" i="0" u="none" strike="noStrike" dirty="0">
                          <a:solidFill>
                            <a:srgbClr val="000000"/>
                          </a:solidFill>
                          <a:effectLst/>
                          <a:latin typeface="+mj-lt"/>
                        </a:rPr>
                        <a:t>Hồ sơ chứng nhận quyền sở hữu/sử dụng của tài sản (Giấy chứng nhận quyền sở hữu và sử dụng bất động sản, xe máy,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mj-lt"/>
                        </a:rPr>
                        <a:t>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34219165"/>
                  </a:ext>
                </a:extLst>
              </a:tr>
              <a:tr h="3722114">
                <a:tc>
                  <a:txBody>
                    <a:bodyPr/>
                    <a:lstStyle/>
                    <a:p>
                      <a:pPr algn="ctr" fontAlgn="ctr"/>
                      <a:r>
                        <a:rPr lang="en-US" sz="1600" b="1" i="0" u="none" strike="noStrike">
                          <a:solidFill>
                            <a:srgbClr val="000000"/>
                          </a:solidFill>
                          <a:effectLst/>
                          <a:latin typeface="+mj-lt"/>
                        </a:rPr>
                        <a:t>15</a:t>
                      </a:r>
                      <a:endParaRPr lang="vi-VN" sz="1600" b="1" i="0" u="none" strike="noStrike" dirty="0">
                        <a:solidFill>
                          <a:srgbClr val="000000"/>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vi-VN" sz="1600" b="1" i="0" u="none" strike="noStrike" dirty="0">
                          <a:solidFill>
                            <a:srgbClr val="000000"/>
                          </a:solidFill>
                          <a:effectLst/>
                          <a:latin typeface="+mj-lt"/>
                        </a:rPr>
                        <a:t>Hồ sơ TSBĐ</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72000" algn="l" fontAlgn="ctr"/>
                      <a:r>
                        <a:rPr lang="vi-VN" sz="1600" b="0" i="0" u="none" strike="noStrike" dirty="0">
                          <a:solidFill>
                            <a:srgbClr val="000000"/>
                          </a:solidFill>
                          <a:effectLst/>
                          <a:latin typeface="+mj-lt"/>
                        </a:rPr>
                        <a:t>Hồ sơ chứng minh mối quan hệ giữa chủ tài sản (trong trường hợp tài sản bảo đảm là bên thứ 3) và doanh nghiệp</a:t>
                      </a:r>
                      <a:br>
                        <a:rPr lang="vi-VN" sz="1600" b="0" i="0" u="none" strike="noStrike" dirty="0">
                          <a:solidFill>
                            <a:srgbClr val="000000"/>
                          </a:solidFill>
                          <a:effectLst/>
                          <a:latin typeface="+mj-lt"/>
                        </a:rPr>
                      </a:br>
                      <a:r>
                        <a:rPr lang="vi-VN" sz="1600" b="0" i="0" u="none" strike="noStrike" dirty="0">
                          <a:solidFill>
                            <a:srgbClr val="000000"/>
                          </a:solidFill>
                          <a:effectLst/>
                          <a:latin typeface="+mj-lt"/>
                        </a:rPr>
                        <a:t>- CMND/Thẻ căn cước công dân/Hộ chiếu của chủ tài sản trong trường hợp chủ tài sản là cá nhân, hoặc</a:t>
                      </a:r>
                      <a:br>
                        <a:rPr lang="vi-VN" sz="1600" b="0" i="0" u="none" strike="noStrike" dirty="0">
                          <a:solidFill>
                            <a:srgbClr val="000000"/>
                          </a:solidFill>
                          <a:effectLst/>
                          <a:latin typeface="+mj-lt"/>
                        </a:rPr>
                      </a:br>
                      <a:r>
                        <a:rPr lang="vi-VN" sz="1600" b="0" i="0" u="none" strike="noStrike" dirty="0">
                          <a:solidFill>
                            <a:srgbClr val="000000"/>
                          </a:solidFill>
                          <a:effectLst/>
                          <a:latin typeface="+mj-lt"/>
                        </a:rPr>
                        <a:t>- Giấy chứng nhận Đăng ký doanh nghệp/Giấy phép thành lập và hoạt động hoặc Giấy phép đầu tư/Giấy chứng nhận đầu tư/Giấy phép thành lập/Quyết định thành lập hoặc văn bản khác có giá trị pháp lý tương đương trong trường hợp chủ tài sản là pháp nhân;</a:t>
                      </a:r>
                      <a:br>
                        <a:rPr lang="vi-VN" sz="1600" b="0" i="0" u="none" strike="noStrike" dirty="0">
                          <a:solidFill>
                            <a:srgbClr val="000000"/>
                          </a:solidFill>
                          <a:effectLst/>
                          <a:latin typeface="+mj-lt"/>
                        </a:rPr>
                      </a:br>
                      <a:r>
                        <a:rPr lang="vi-VN" sz="1600" b="0" i="0" u="none" strike="noStrike" dirty="0">
                          <a:solidFill>
                            <a:srgbClr val="000000"/>
                          </a:solidFill>
                          <a:effectLst/>
                          <a:latin typeface="+mj-lt"/>
                        </a:rPr>
                        <a:t>- Sổ Hộ khẩu/Đăng ký kết hôn/Giấy khai sinh/Xác nhận của chính quyền địa phương/….. Các giấy tờ có giá trị pháp lý chứng minh về mối quan hệ nhân thân khác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mj-lt"/>
                        </a:rPr>
                        <a:t>BS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15602959"/>
                  </a:ext>
                </a:extLst>
              </a:tr>
            </a:tbl>
          </a:graphicData>
        </a:graphic>
      </p:graphicFrame>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Hồ</a:t>
            </a:r>
            <a:r>
              <a:rPr lang="en-US" sz="2700" b="1" dirty="0">
                <a:solidFill>
                  <a:schemeClr val="bg1"/>
                </a:solidFill>
              </a:rPr>
              <a:t> </a:t>
            </a:r>
            <a:r>
              <a:rPr lang="en-US" sz="2700" b="1" dirty="0" err="1">
                <a:solidFill>
                  <a:schemeClr val="bg1"/>
                </a:solidFill>
              </a:rPr>
              <a:t>sơ</a:t>
            </a:r>
            <a:r>
              <a:rPr lang="en-US" sz="2700" b="1" dirty="0">
                <a:solidFill>
                  <a:schemeClr val="bg1"/>
                </a:solidFill>
              </a:rPr>
              <a:t> </a:t>
            </a:r>
            <a:r>
              <a:rPr lang="en-US" sz="2700" b="1" dirty="0" err="1">
                <a:solidFill>
                  <a:schemeClr val="bg1"/>
                </a:solidFill>
              </a:rPr>
              <a:t>Tài</a:t>
            </a:r>
            <a:r>
              <a:rPr lang="en-US" sz="2700" b="1" dirty="0">
                <a:solidFill>
                  <a:schemeClr val="bg1"/>
                </a:solidFill>
              </a:rPr>
              <a:t> </a:t>
            </a:r>
            <a:r>
              <a:rPr lang="en-US" sz="2700" b="1" dirty="0" err="1">
                <a:solidFill>
                  <a:schemeClr val="bg1"/>
                </a:solidFill>
              </a:rPr>
              <a:t>sản</a:t>
            </a:r>
            <a:r>
              <a:rPr lang="en-US" sz="2700" b="1" dirty="0">
                <a:solidFill>
                  <a:schemeClr val="bg1"/>
                </a:solidFill>
              </a:rPr>
              <a:t> </a:t>
            </a:r>
            <a:r>
              <a:rPr lang="en-US" sz="2700" b="1" dirty="0" err="1">
                <a:solidFill>
                  <a:schemeClr val="bg1"/>
                </a:solidFill>
              </a:rPr>
              <a:t>Bảo</a:t>
            </a:r>
            <a:r>
              <a:rPr lang="en-US" sz="2700" b="1" dirty="0">
                <a:solidFill>
                  <a:schemeClr val="bg1"/>
                </a:solidFill>
              </a:rPr>
              <a:t> </a:t>
            </a:r>
            <a:r>
              <a:rPr lang="en-US" sz="2700" b="1" dirty="0" err="1">
                <a:solidFill>
                  <a:schemeClr val="bg1"/>
                </a:solidFill>
              </a:rPr>
              <a:t>đảm</a:t>
            </a:r>
            <a:endParaRPr lang="en-US" sz="2700" b="1" dirty="0">
              <a:solidFill>
                <a:schemeClr val="bg1"/>
              </a:solidFill>
            </a:endParaRPr>
          </a:p>
        </p:txBody>
      </p:sp>
    </p:spTree>
    <p:extLst>
      <p:ext uri="{BB962C8B-B14F-4D97-AF65-F5344CB8AC3E}">
        <p14:creationId xmlns:p14="http://schemas.microsoft.com/office/powerpoint/2010/main" val="2907028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Câu</a:t>
            </a:r>
            <a:r>
              <a:rPr lang="en-US" sz="2700" b="1" dirty="0">
                <a:solidFill>
                  <a:schemeClr val="bg1"/>
                </a:solidFill>
              </a:rPr>
              <a:t> </a:t>
            </a:r>
            <a:r>
              <a:rPr lang="en-US" sz="2700" b="1" dirty="0" err="1">
                <a:solidFill>
                  <a:schemeClr val="bg1"/>
                </a:solidFill>
              </a:rPr>
              <a:t>hỏi</a:t>
            </a:r>
            <a:r>
              <a:rPr lang="en-US" sz="2700" b="1" dirty="0">
                <a:solidFill>
                  <a:schemeClr val="bg1"/>
                </a:solidFill>
              </a:rPr>
              <a:t> Thảo </a:t>
            </a:r>
            <a:r>
              <a:rPr lang="en-US" sz="2700" b="1" dirty="0" err="1">
                <a:solidFill>
                  <a:schemeClr val="bg1"/>
                </a:solidFill>
              </a:rPr>
              <a:t>luận</a:t>
            </a:r>
            <a:endParaRPr lang="en-US" sz="2700" b="1" dirty="0">
              <a:solidFill>
                <a:schemeClr val="bg1"/>
              </a:solidFill>
            </a:endParaRPr>
          </a:p>
        </p:txBody>
      </p:sp>
      <p:sp>
        <p:nvSpPr>
          <p:cNvPr id="3" name="Content Placeholder 2"/>
          <p:cNvSpPr>
            <a:spLocks noGrp="1"/>
          </p:cNvSpPr>
          <p:nvPr>
            <p:ph idx="4294967295"/>
          </p:nvPr>
        </p:nvSpPr>
        <p:spPr>
          <a:xfrm>
            <a:off x="0" y="690563"/>
            <a:ext cx="12192000" cy="5984557"/>
          </a:xfrm>
          <a:solidFill>
            <a:schemeClr val="accent2">
              <a:lumMod val="60000"/>
              <a:lumOff val="40000"/>
            </a:schemeClr>
          </a:solidFill>
        </p:spPr>
        <p:txBody>
          <a:bodyPr/>
          <a:lstStyle/>
          <a:p>
            <a:pPr marL="0" indent="0">
              <a:buNone/>
            </a:pPr>
            <a:endParaRPr lang="en-US" sz="2000" b="1"/>
          </a:p>
          <a:p>
            <a:pPr marL="0" indent="0">
              <a:buNone/>
            </a:pPr>
            <a:endParaRPr lang="en-US" sz="2000" b="1"/>
          </a:p>
          <a:p>
            <a:pPr marL="0" indent="0">
              <a:buNone/>
            </a:pPr>
            <a:endParaRPr lang="en-US" sz="2200" b="1"/>
          </a:p>
          <a:p>
            <a:pPr marL="0" indent="0">
              <a:buNone/>
            </a:pPr>
            <a:r>
              <a:rPr lang="en-US" sz="2200" b="1"/>
              <a:t>Câu hỏi 4: </a:t>
            </a:r>
            <a:r>
              <a:rPr lang="en-US" sz="2200"/>
              <a:t>Lần </a:t>
            </a:r>
            <a:r>
              <a:rPr lang="en-US" sz="2200" dirty="0" err="1"/>
              <a:t>gần</a:t>
            </a:r>
            <a:r>
              <a:rPr lang="en-US" sz="2200" dirty="0"/>
              <a:t> </a:t>
            </a:r>
            <a:r>
              <a:rPr lang="en-US" sz="2200" dirty="0" err="1"/>
              <a:t>nhất</a:t>
            </a:r>
            <a:r>
              <a:rPr lang="en-US" sz="2200" dirty="0"/>
              <a:t> </a:t>
            </a:r>
            <a:r>
              <a:rPr lang="en-US" sz="2200" dirty="0" err="1"/>
              <a:t>Doanh</a:t>
            </a:r>
            <a:r>
              <a:rPr lang="en-US" sz="2200" dirty="0"/>
              <a:t> </a:t>
            </a:r>
            <a:r>
              <a:rPr lang="en-US" sz="2200" dirty="0" err="1"/>
              <a:t>nghiệp</a:t>
            </a:r>
            <a:r>
              <a:rPr lang="en-US" sz="2200" dirty="0"/>
              <a:t> </a:t>
            </a:r>
            <a:r>
              <a:rPr lang="en-US" sz="2200" dirty="0" err="1"/>
              <a:t>của</a:t>
            </a:r>
            <a:r>
              <a:rPr lang="en-US" sz="2200" dirty="0"/>
              <a:t> </a:t>
            </a:r>
            <a:r>
              <a:rPr lang="en-US" sz="2200" dirty="0" err="1"/>
              <a:t>bạn</a:t>
            </a:r>
            <a:r>
              <a:rPr lang="en-US" sz="2200" dirty="0"/>
              <a:t> </a:t>
            </a:r>
            <a:r>
              <a:rPr lang="en-US" sz="2200" dirty="0" err="1"/>
              <a:t>mất</a:t>
            </a:r>
            <a:r>
              <a:rPr lang="en-US" sz="2200" dirty="0"/>
              <a:t> </a:t>
            </a:r>
            <a:r>
              <a:rPr lang="en-US" sz="2200" dirty="0" err="1"/>
              <a:t>bao</a:t>
            </a:r>
            <a:r>
              <a:rPr lang="en-US" sz="2200" dirty="0"/>
              <a:t> </a:t>
            </a:r>
            <a:r>
              <a:rPr lang="en-US" sz="2200" err="1"/>
              <a:t>lâu</a:t>
            </a:r>
            <a:r>
              <a:rPr lang="en-US" sz="2200"/>
              <a:t> </a:t>
            </a:r>
            <a:br>
              <a:rPr lang="en-US" sz="2200"/>
            </a:br>
            <a:r>
              <a:rPr lang="en-US" sz="2200"/>
              <a:t>                   để </a:t>
            </a:r>
            <a:r>
              <a:rPr lang="en-US" sz="2200" dirty="0" err="1"/>
              <a:t>xong</a:t>
            </a:r>
            <a:r>
              <a:rPr lang="en-US" sz="2200" dirty="0"/>
              <a:t> </a:t>
            </a:r>
            <a:r>
              <a:rPr lang="en-US" sz="2200" dirty="0" err="1"/>
              <a:t>một</a:t>
            </a:r>
            <a:r>
              <a:rPr lang="en-US" sz="2200" dirty="0"/>
              <a:t> </a:t>
            </a:r>
            <a:r>
              <a:rPr lang="en-US" sz="2200" dirty="0" err="1"/>
              <a:t>khoản</a:t>
            </a:r>
            <a:r>
              <a:rPr lang="en-US" sz="2200" dirty="0"/>
              <a:t> </a:t>
            </a:r>
            <a:r>
              <a:rPr lang="en-US" sz="2200" dirty="0" err="1"/>
              <a:t>vay</a:t>
            </a:r>
            <a:r>
              <a:rPr lang="en-US" sz="2200" dirty="0"/>
              <a:t>/</a:t>
            </a:r>
            <a:r>
              <a:rPr lang="en-US" sz="2200" dirty="0" err="1"/>
              <a:t>được</a:t>
            </a:r>
            <a:r>
              <a:rPr lang="en-US" sz="2200" dirty="0"/>
              <a:t> </a:t>
            </a:r>
            <a:r>
              <a:rPr lang="en-US" sz="2200" dirty="0" err="1"/>
              <a:t>cấp</a:t>
            </a:r>
            <a:r>
              <a:rPr lang="en-US" sz="2200" dirty="0"/>
              <a:t> </a:t>
            </a:r>
            <a:r>
              <a:rPr lang="en-US" sz="2200" dirty="0" err="1"/>
              <a:t>hạn</a:t>
            </a:r>
            <a:r>
              <a:rPr lang="en-US" sz="2200" dirty="0"/>
              <a:t> </a:t>
            </a:r>
            <a:r>
              <a:rPr lang="en-US" sz="2200" dirty="0" err="1"/>
              <a:t>mức</a:t>
            </a:r>
            <a:r>
              <a:rPr lang="en-US" sz="2200" dirty="0"/>
              <a:t> </a:t>
            </a:r>
            <a:r>
              <a:rPr lang="en-US" sz="2200" dirty="0" err="1"/>
              <a:t>từ</a:t>
            </a:r>
            <a:r>
              <a:rPr lang="en-US" sz="2200" dirty="0"/>
              <a:t> </a:t>
            </a:r>
            <a:r>
              <a:rPr lang="en-US" sz="2200" dirty="0" err="1"/>
              <a:t>Ngân</a:t>
            </a:r>
            <a:r>
              <a:rPr lang="en-US" sz="2200" dirty="0"/>
              <a:t> </a:t>
            </a:r>
            <a:r>
              <a:rPr lang="en-US" sz="2200" dirty="0" err="1"/>
              <a:t>hàng</a:t>
            </a:r>
            <a:r>
              <a:rPr lang="en-US" sz="2200" dirty="0"/>
              <a:t> : </a:t>
            </a:r>
          </a:p>
          <a:p>
            <a:pPr lvl="1"/>
            <a:r>
              <a:rPr lang="en-US" sz="2200"/>
              <a:t>1 </a:t>
            </a:r>
            <a:r>
              <a:rPr lang="en-US" sz="2200" dirty="0" err="1"/>
              <a:t>tuần</a:t>
            </a:r>
            <a:endParaRPr lang="en-US" sz="2200" dirty="0"/>
          </a:p>
          <a:p>
            <a:pPr lvl="1"/>
            <a:r>
              <a:rPr lang="en-US" sz="2200" dirty="0"/>
              <a:t>2 </a:t>
            </a:r>
            <a:r>
              <a:rPr lang="en-US" sz="2200" dirty="0" err="1"/>
              <a:t>tuần</a:t>
            </a:r>
            <a:endParaRPr lang="en-US" sz="2200" dirty="0"/>
          </a:p>
          <a:p>
            <a:pPr lvl="1"/>
            <a:r>
              <a:rPr lang="en-US" sz="2200" dirty="0"/>
              <a:t>1 </a:t>
            </a:r>
            <a:r>
              <a:rPr lang="en-US" sz="2200" dirty="0" err="1"/>
              <a:t>tháng</a:t>
            </a:r>
            <a:endParaRPr lang="en-US" sz="2200" dirty="0"/>
          </a:p>
          <a:p>
            <a:pPr lvl="1"/>
            <a:r>
              <a:rPr lang="en-US" sz="2200" dirty="0"/>
              <a:t>2 </a:t>
            </a:r>
            <a:r>
              <a:rPr lang="en-US" sz="2200" dirty="0" err="1"/>
              <a:t>tháng</a:t>
            </a:r>
            <a:endParaRPr lang="en-US" sz="2200" dirty="0"/>
          </a:p>
        </p:txBody>
      </p:sp>
    </p:spTree>
    <p:extLst>
      <p:ext uri="{BB962C8B-B14F-4D97-AF65-F5344CB8AC3E}">
        <p14:creationId xmlns:p14="http://schemas.microsoft.com/office/powerpoint/2010/main" val="2567699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Những</a:t>
            </a:r>
            <a:r>
              <a:rPr lang="en-US" sz="2700" b="1" dirty="0">
                <a:solidFill>
                  <a:schemeClr val="bg1"/>
                </a:solidFill>
              </a:rPr>
              <a:t> </a:t>
            </a:r>
            <a:r>
              <a:rPr lang="en-US" sz="2700" b="1" dirty="0" err="1">
                <a:solidFill>
                  <a:schemeClr val="bg1"/>
                </a:solidFill>
              </a:rPr>
              <a:t>vướng</a:t>
            </a:r>
            <a:r>
              <a:rPr lang="en-US" sz="2700" b="1" dirty="0">
                <a:solidFill>
                  <a:schemeClr val="bg1"/>
                </a:solidFill>
              </a:rPr>
              <a:t> </a:t>
            </a:r>
            <a:r>
              <a:rPr lang="en-US" sz="2700" b="1" dirty="0" err="1">
                <a:solidFill>
                  <a:schemeClr val="bg1"/>
                </a:solidFill>
              </a:rPr>
              <a:t>mắc</a:t>
            </a:r>
            <a:r>
              <a:rPr lang="en-US" sz="2700" b="1" dirty="0">
                <a:solidFill>
                  <a:schemeClr val="bg1"/>
                </a:solidFill>
              </a:rPr>
              <a:t> </a:t>
            </a:r>
            <a:r>
              <a:rPr lang="en-US" sz="2700" b="1" dirty="0" err="1">
                <a:solidFill>
                  <a:schemeClr val="bg1"/>
                </a:solidFill>
              </a:rPr>
              <a:t>hồ</a:t>
            </a:r>
            <a:r>
              <a:rPr lang="en-US" sz="2700" b="1" dirty="0">
                <a:solidFill>
                  <a:schemeClr val="bg1"/>
                </a:solidFill>
              </a:rPr>
              <a:t> </a:t>
            </a:r>
            <a:r>
              <a:rPr lang="en-US" sz="2700" b="1" dirty="0" err="1">
                <a:solidFill>
                  <a:schemeClr val="bg1"/>
                </a:solidFill>
              </a:rPr>
              <a:t>sơ</a:t>
            </a:r>
            <a:r>
              <a:rPr lang="en-US" sz="2700" b="1" dirty="0">
                <a:solidFill>
                  <a:schemeClr val="bg1"/>
                </a:solidFill>
              </a:rPr>
              <a:t> </a:t>
            </a:r>
            <a:r>
              <a:rPr lang="en-US" sz="2700" b="1" dirty="0" err="1">
                <a:solidFill>
                  <a:schemeClr val="bg1"/>
                </a:solidFill>
              </a:rPr>
              <a:t>các</a:t>
            </a:r>
            <a:r>
              <a:rPr lang="en-US" sz="2700" b="1" dirty="0">
                <a:solidFill>
                  <a:schemeClr val="bg1"/>
                </a:solidFill>
              </a:rPr>
              <a:t> DN hay </a:t>
            </a:r>
            <a:r>
              <a:rPr lang="en-US" sz="2700" b="1" dirty="0" err="1">
                <a:solidFill>
                  <a:schemeClr val="bg1"/>
                </a:solidFill>
              </a:rPr>
              <a:t>gặp</a:t>
            </a:r>
            <a:r>
              <a:rPr lang="en-US" sz="2700" b="1" dirty="0">
                <a:solidFill>
                  <a:schemeClr val="bg1"/>
                </a:solidFill>
              </a:rPr>
              <a:t> </a:t>
            </a:r>
            <a:r>
              <a:rPr lang="en-US" sz="2700" b="1" dirty="0" err="1">
                <a:solidFill>
                  <a:schemeClr val="bg1"/>
                </a:solidFill>
              </a:rPr>
              <a:t>phải</a:t>
            </a:r>
            <a:r>
              <a:rPr lang="en-US" sz="2700" b="1" dirty="0">
                <a:solidFill>
                  <a:schemeClr val="bg1"/>
                </a:solidFill>
              </a:rPr>
              <a:t> </a:t>
            </a:r>
          </a:p>
        </p:txBody>
      </p:sp>
      <p:sp>
        <p:nvSpPr>
          <p:cNvPr id="3" name="Content Placeholder 2"/>
          <p:cNvSpPr>
            <a:spLocks noGrp="1"/>
          </p:cNvSpPr>
          <p:nvPr>
            <p:ph idx="4294967295"/>
          </p:nvPr>
        </p:nvSpPr>
        <p:spPr>
          <a:xfrm>
            <a:off x="363538" y="922338"/>
            <a:ext cx="11603175" cy="5434012"/>
          </a:xfrm>
        </p:spPr>
        <p:txBody>
          <a:bodyPr/>
          <a:lstStyle/>
          <a:p>
            <a:endParaRPr lang="en-US" sz="2000">
              <a:latin typeface="+mj-lt"/>
            </a:endParaRPr>
          </a:p>
          <a:p>
            <a:r>
              <a:rPr lang="en-US" sz="2000">
                <a:latin typeface="+mj-lt"/>
              </a:rPr>
              <a:t>Thiếu </a:t>
            </a:r>
            <a:r>
              <a:rPr lang="en-US" sz="2000" dirty="0" err="1">
                <a:latin typeface="+mj-lt"/>
              </a:rPr>
              <a:t>hồ</a:t>
            </a:r>
            <a:r>
              <a:rPr lang="en-US" sz="2000" dirty="0">
                <a:latin typeface="+mj-lt"/>
              </a:rPr>
              <a:t> </a:t>
            </a:r>
            <a:r>
              <a:rPr lang="en-US" sz="2000" dirty="0" err="1">
                <a:latin typeface="+mj-lt"/>
              </a:rPr>
              <a:t>sơ</a:t>
            </a:r>
            <a:r>
              <a:rPr lang="en-US" sz="2000" dirty="0">
                <a:latin typeface="+mj-lt"/>
              </a:rPr>
              <a:t>: Chi </a:t>
            </a:r>
            <a:r>
              <a:rPr lang="en-US" sz="2000" dirty="0" err="1">
                <a:latin typeface="+mj-lt"/>
              </a:rPr>
              <a:t>tiết</a:t>
            </a:r>
            <a:r>
              <a:rPr lang="en-US" sz="2000" dirty="0">
                <a:latin typeface="+mj-lt"/>
              </a:rPr>
              <a:t> </a:t>
            </a:r>
            <a:r>
              <a:rPr lang="en-US" sz="2000" dirty="0" err="1">
                <a:latin typeface="+mj-lt"/>
              </a:rPr>
              <a:t>khoản</a:t>
            </a:r>
            <a:r>
              <a:rPr lang="en-US" sz="2000" dirty="0">
                <a:latin typeface="+mj-lt"/>
              </a:rPr>
              <a:t> </a:t>
            </a:r>
            <a:r>
              <a:rPr lang="en-US" sz="2000" dirty="0" err="1">
                <a:latin typeface="+mj-lt"/>
              </a:rPr>
              <a:t>mục</a:t>
            </a:r>
            <a:r>
              <a:rPr lang="en-US" sz="2000" dirty="0">
                <a:latin typeface="+mj-lt"/>
              </a:rPr>
              <a:t>, </a:t>
            </a:r>
            <a:r>
              <a:rPr lang="en-US" sz="2000" dirty="0" err="1">
                <a:latin typeface="+mj-lt"/>
              </a:rPr>
              <a:t>thiếu</a:t>
            </a:r>
            <a:r>
              <a:rPr lang="en-US" sz="2000" dirty="0">
                <a:latin typeface="+mj-lt"/>
              </a:rPr>
              <a:t> </a:t>
            </a:r>
            <a:r>
              <a:rPr lang="en-US" sz="2000" dirty="0" err="1">
                <a:latin typeface="+mj-lt"/>
              </a:rPr>
              <a:t>hợp</a:t>
            </a:r>
            <a:r>
              <a:rPr lang="en-US" sz="2000" dirty="0">
                <a:latin typeface="+mj-lt"/>
              </a:rPr>
              <a:t> </a:t>
            </a:r>
            <a:r>
              <a:rPr lang="en-US" sz="2000" dirty="0" err="1">
                <a:latin typeface="+mj-lt"/>
              </a:rPr>
              <a:t>đồng</a:t>
            </a:r>
            <a:r>
              <a:rPr lang="en-US" sz="2000" dirty="0">
                <a:latin typeface="+mj-lt"/>
              </a:rPr>
              <a:t>, </a:t>
            </a:r>
            <a:r>
              <a:rPr lang="en-US" sz="2000" dirty="0" err="1">
                <a:latin typeface="+mj-lt"/>
              </a:rPr>
              <a:t>tờ</a:t>
            </a:r>
            <a:r>
              <a:rPr lang="en-US" sz="2000" dirty="0">
                <a:latin typeface="+mj-lt"/>
              </a:rPr>
              <a:t> </a:t>
            </a:r>
            <a:r>
              <a:rPr lang="en-US" sz="2000" dirty="0" err="1">
                <a:latin typeface="+mj-lt"/>
              </a:rPr>
              <a:t>khai</a:t>
            </a:r>
            <a:r>
              <a:rPr lang="en-US" sz="2000" dirty="0">
                <a:latin typeface="+mj-lt"/>
              </a:rPr>
              <a:t> </a:t>
            </a:r>
            <a:r>
              <a:rPr lang="en-US" sz="2000" dirty="0" err="1">
                <a:latin typeface="+mj-lt"/>
              </a:rPr>
              <a:t>thuế</a:t>
            </a:r>
            <a:r>
              <a:rPr lang="en-US" sz="2000" dirty="0">
                <a:latin typeface="+mj-lt"/>
              </a:rPr>
              <a:t>,….</a:t>
            </a:r>
          </a:p>
          <a:p>
            <a:r>
              <a:rPr lang="en-US" sz="2000" dirty="0">
                <a:latin typeface="+mj-lt"/>
              </a:rPr>
              <a:t>File </a:t>
            </a:r>
            <a:r>
              <a:rPr lang="en-US" sz="2000" dirty="0" err="1">
                <a:latin typeface="+mj-lt"/>
              </a:rPr>
              <a:t>mềm</a:t>
            </a:r>
            <a:r>
              <a:rPr lang="en-US" sz="2000" dirty="0">
                <a:latin typeface="+mj-lt"/>
              </a:rPr>
              <a:t> </a:t>
            </a:r>
            <a:r>
              <a:rPr lang="en-US" sz="2000" dirty="0" err="1">
                <a:latin typeface="+mj-lt"/>
              </a:rPr>
              <a:t>hoặc</a:t>
            </a:r>
            <a:r>
              <a:rPr lang="en-US" sz="2000" dirty="0">
                <a:latin typeface="+mj-lt"/>
              </a:rPr>
              <a:t> </a:t>
            </a:r>
            <a:r>
              <a:rPr lang="en-US" sz="2000" dirty="0" err="1">
                <a:latin typeface="+mj-lt"/>
              </a:rPr>
              <a:t>đóng</a:t>
            </a:r>
            <a:r>
              <a:rPr lang="en-US" sz="2000" dirty="0">
                <a:latin typeface="+mj-lt"/>
              </a:rPr>
              <a:t> </a:t>
            </a:r>
            <a:r>
              <a:rPr lang="en-US" sz="2000" dirty="0" err="1">
                <a:latin typeface="+mj-lt"/>
              </a:rPr>
              <a:t>dấu</a:t>
            </a:r>
            <a:r>
              <a:rPr lang="en-US" sz="2000" dirty="0">
                <a:latin typeface="+mj-lt"/>
              </a:rPr>
              <a:t> </a:t>
            </a:r>
            <a:r>
              <a:rPr lang="en-US" sz="2000" dirty="0" err="1">
                <a:latin typeface="+mj-lt"/>
              </a:rPr>
              <a:t>không</a:t>
            </a:r>
            <a:r>
              <a:rPr lang="en-US" sz="2000" dirty="0">
                <a:latin typeface="+mj-lt"/>
              </a:rPr>
              <a:t> </a:t>
            </a:r>
            <a:r>
              <a:rPr lang="en-US" sz="2000" dirty="0" err="1">
                <a:latin typeface="+mj-lt"/>
              </a:rPr>
              <a:t>chuẩn</a:t>
            </a:r>
            <a:r>
              <a:rPr lang="en-US" sz="2000" dirty="0">
                <a:latin typeface="+mj-lt"/>
              </a:rPr>
              <a:t>: </a:t>
            </a:r>
            <a:r>
              <a:rPr lang="en-US" sz="2000" dirty="0" err="1">
                <a:latin typeface="+mj-lt"/>
              </a:rPr>
              <a:t>thiếu</a:t>
            </a:r>
            <a:r>
              <a:rPr lang="en-US" sz="2000" dirty="0">
                <a:latin typeface="+mj-lt"/>
              </a:rPr>
              <a:t> file </a:t>
            </a:r>
            <a:r>
              <a:rPr lang="en-US" sz="2000" dirty="0" err="1">
                <a:latin typeface="+mj-lt"/>
              </a:rPr>
              <a:t>mềm</a:t>
            </a:r>
            <a:r>
              <a:rPr lang="en-US" sz="2000" dirty="0">
                <a:latin typeface="+mj-lt"/>
              </a:rPr>
              <a:t> </a:t>
            </a:r>
            <a:r>
              <a:rPr lang="en-US" sz="2000" dirty="0" err="1">
                <a:latin typeface="+mj-lt"/>
              </a:rPr>
              <a:t>báo</a:t>
            </a:r>
            <a:r>
              <a:rPr lang="en-US" sz="2000" dirty="0">
                <a:latin typeface="+mj-lt"/>
              </a:rPr>
              <a:t> </a:t>
            </a:r>
            <a:r>
              <a:rPr lang="en-US" sz="2000" dirty="0" err="1">
                <a:latin typeface="+mj-lt"/>
              </a:rPr>
              <a:t>cáo</a:t>
            </a:r>
            <a:r>
              <a:rPr lang="en-US" sz="2000" dirty="0">
                <a:latin typeface="+mj-lt"/>
              </a:rPr>
              <a:t> </a:t>
            </a:r>
            <a:r>
              <a:rPr lang="en-US" sz="2000" dirty="0" err="1">
                <a:latin typeface="+mj-lt"/>
              </a:rPr>
              <a:t>tài</a:t>
            </a:r>
            <a:r>
              <a:rPr lang="en-US" sz="2000" dirty="0">
                <a:latin typeface="+mj-lt"/>
              </a:rPr>
              <a:t> </a:t>
            </a:r>
            <a:r>
              <a:rPr lang="en-US" sz="2000" dirty="0" err="1">
                <a:latin typeface="+mj-lt"/>
              </a:rPr>
              <a:t>chính</a:t>
            </a:r>
            <a:r>
              <a:rPr lang="en-US" sz="2000" dirty="0">
                <a:latin typeface="+mj-lt"/>
              </a:rPr>
              <a:t>, </a:t>
            </a:r>
            <a:r>
              <a:rPr lang="en-US" sz="2000" dirty="0" err="1">
                <a:latin typeface="+mj-lt"/>
              </a:rPr>
              <a:t>hồ</a:t>
            </a:r>
            <a:r>
              <a:rPr lang="en-US" sz="2000" dirty="0">
                <a:latin typeface="+mj-lt"/>
              </a:rPr>
              <a:t> </a:t>
            </a:r>
            <a:r>
              <a:rPr lang="en-US" sz="2000" dirty="0" err="1">
                <a:latin typeface="+mj-lt"/>
              </a:rPr>
              <a:t>sơ</a:t>
            </a:r>
            <a:r>
              <a:rPr lang="en-US" sz="2000" dirty="0">
                <a:latin typeface="+mj-lt"/>
              </a:rPr>
              <a:t> </a:t>
            </a:r>
            <a:r>
              <a:rPr lang="en-US" sz="2000" dirty="0" err="1">
                <a:latin typeface="+mj-lt"/>
              </a:rPr>
              <a:t>không</a:t>
            </a:r>
            <a:r>
              <a:rPr lang="en-US" sz="2000" dirty="0">
                <a:latin typeface="+mj-lt"/>
              </a:rPr>
              <a:t> </a:t>
            </a:r>
            <a:r>
              <a:rPr lang="en-US" sz="2000" dirty="0" err="1">
                <a:latin typeface="+mj-lt"/>
              </a:rPr>
              <a:t>đúng</a:t>
            </a:r>
            <a:r>
              <a:rPr lang="en-US" sz="2000" dirty="0">
                <a:latin typeface="+mj-lt"/>
              </a:rPr>
              <a:t> </a:t>
            </a:r>
            <a:r>
              <a:rPr lang="en-US" sz="2000" dirty="0" err="1">
                <a:latin typeface="+mj-lt"/>
              </a:rPr>
              <a:t>bản</a:t>
            </a:r>
            <a:r>
              <a:rPr lang="en-US" sz="2000" dirty="0">
                <a:latin typeface="+mj-lt"/>
              </a:rPr>
              <a:t> </a:t>
            </a:r>
            <a:r>
              <a:rPr lang="en-US" sz="2000" dirty="0" err="1">
                <a:latin typeface="+mj-lt"/>
              </a:rPr>
              <a:t>sao</a:t>
            </a:r>
            <a:r>
              <a:rPr lang="en-US" sz="2000" dirty="0">
                <a:latin typeface="+mj-lt"/>
              </a:rPr>
              <a:t>/</a:t>
            </a:r>
            <a:r>
              <a:rPr lang="en-US" sz="2000" dirty="0" err="1">
                <a:latin typeface="+mj-lt"/>
              </a:rPr>
              <a:t>bản</a:t>
            </a:r>
            <a:r>
              <a:rPr lang="en-US" sz="2000" dirty="0">
                <a:latin typeface="+mj-lt"/>
              </a:rPr>
              <a:t> </a:t>
            </a:r>
            <a:r>
              <a:rPr lang="en-US" sz="2000" dirty="0" err="1">
                <a:latin typeface="+mj-lt"/>
              </a:rPr>
              <a:t>gốc</a:t>
            </a:r>
            <a:r>
              <a:rPr lang="en-US" sz="2000" dirty="0">
                <a:latin typeface="+mj-lt"/>
              </a:rPr>
              <a:t>/photo… </a:t>
            </a:r>
          </a:p>
          <a:p>
            <a:r>
              <a:rPr lang="en-US" sz="2000" dirty="0" err="1">
                <a:latin typeface="+mj-lt"/>
              </a:rPr>
              <a:t>Số</a:t>
            </a:r>
            <a:r>
              <a:rPr lang="en-US" sz="2000" dirty="0">
                <a:latin typeface="+mj-lt"/>
              </a:rPr>
              <a:t> </a:t>
            </a:r>
            <a:r>
              <a:rPr lang="en-US" sz="2000" dirty="0" err="1">
                <a:latin typeface="+mj-lt"/>
              </a:rPr>
              <a:t>liệu</a:t>
            </a:r>
            <a:r>
              <a:rPr lang="en-US" sz="2000" dirty="0">
                <a:latin typeface="+mj-lt"/>
              </a:rPr>
              <a:t> </a:t>
            </a:r>
            <a:r>
              <a:rPr lang="en-US" sz="2000" dirty="0" err="1">
                <a:latin typeface="+mj-lt"/>
              </a:rPr>
              <a:t>không</a:t>
            </a:r>
            <a:r>
              <a:rPr lang="en-US" sz="2000" dirty="0">
                <a:latin typeface="+mj-lt"/>
              </a:rPr>
              <a:t> </a:t>
            </a:r>
            <a:r>
              <a:rPr lang="en-US" sz="2000" dirty="0" err="1">
                <a:latin typeface="+mj-lt"/>
              </a:rPr>
              <a:t>khớp</a:t>
            </a:r>
            <a:r>
              <a:rPr lang="en-US" sz="2000" dirty="0">
                <a:latin typeface="+mj-lt"/>
              </a:rPr>
              <a:t> </a:t>
            </a:r>
            <a:r>
              <a:rPr lang="en-US" sz="2000" dirty="0" err="1">
                <a:latin typeface="+mj-lt"/>
              </a:rPr>
              <a:t>giữa</a:t>
            </a:r>
            <a:r>
              <a:rPr lang="en-US" sz="2000" dirty="0">
                <a:latin typeface="+mj-lt"/>
              </a:rPr>
              <a:t> </a:t>
            </a:r>
            <a:r>
              <a:rPr lang="en-US" sz="2000" dirty="0" err="1">
                <a:latin typeface="+mj-lt"/>
              </a:rPr>
              <a:t>các</a:t>
            </a:r>
            <a:r>
              <a:rPr lang="en-US" sz="2000" dirty="0">
                <a:latin typeface="+mj-lt"/>
              </a:rPr>
              <a:t> </a:t>
            </a:r>
            <a:r>
              <a:rPr lang="en-US" sz="2000" dirty="0" err="1">
                <a:latin typeface="+mj-lt"/>
              </a:rPr>
              <a:t>hồ</a:t>
            </a:r>
            <a:r>
              <a:rPr lang="en-US" sz="2000" dirty="0">
                <a:latin typeface="+mj-lt"/>
              </a:rPr>
              <a:t> </a:t>
            </a:r>
            <a:r>
              <a:rPr lang="en-US" sz="2000" dirty="0" err="1">
                <a:latin typeface="+mj-lt"/>
              </a:rPr>
              <a:t>sơ</a:t>
            </a:r>
            <a:r>
              <a:rPr lang="en-US" sz="2000" dirty="0">
                <a:latin typeface="+mj-lt"/>
              </a:rPr>
              <a:t>: </a:t>
            </a:r>
            <a:r>
              <a:rPr lang="en-US" sz="2000" dirty="0" err="1">
                <a:latin typeface="+mj-lt"/>
              </a:rPr>
              <a:t>Thuế</a:t>
            </a:r>
            <a:r>
              <a:rPr lang="en-US" sz="2000" dirty="0">
                <a:latin typeface="+mj-lt"/>
              </a:rPr>
              <a:t>/</a:t>
            </a:r>
            <a:r>
              <a:rPr lang="en-US" sz="2000" dirty="0" err="1">
                <a:latin typeface="+mj-lt"/>
              </a:rPr>
              <a:t>Kiểm</a:t>
            </a:r>
            <a:r>
              <a:rPr lang="en-US" sz="2000" dirty="0">
                <a:latin typeface="+mj-lt"/>
              </a:rPr>
              <a:t> </a:t>
            </a:r>
            <a:r>
              <a:rPr lang="en-US" sz="2000" dirty="0" err="1">
                <a:latin typeface="+mj-lt"/>
              </a:rPr>
              <a:t>toán</a:t>
            </a:r>
            <a:r>
              <a:rPr lang="en-US" sz="2000" dirty="0">
                <a:latin typeface="+mj-lt"/>
              </a:rPr>
              <a:t> vs </a:t>
            </a:r>
            <a:r>
              <a:rPr lang="en-US" sz="2000" dirty="0" err="1">
                <a:latin typeface="+mj-lt"/>
              </a:rPr>
              <a:t>Điều</a:t>
            </a:r>
            <a:r>
              <a:rPr lang="en-US" sz="2000" dirty="0">
                <a:latin typeface="+mj-lt"/>
              </a:rPr>
              <a:t> </a:t>
            </a:r>
            <a:r>
              <a:rPr lang="en-US" sz="2000" dirty="0" err="1">
                <a:latin typeface="+mj-lt"/>
              </a:rPr>
              <a:t>hành</a:t>
            </a:r>
            <a:endParaRPr lang="en-US" sz="2000" dirty="0">
              <a:latin typeface="+mj-lt"/>
            </a:endParaRPr>
          </a:p>
          <a:p>
            <a:r>
              <a:rPr lang="en-US" sz="2000" dirty="0" err="1">
                <a:latin typeface="+mj-lt"/>
              </a:rPr>
              <a:t>Báo</a:t>
            </a:r>
            <a:r>
              <a:rPr lang="en-US" sz="2000" dirty="0">
                <a:latin typeface="+mj-lt"/>
              </a:rPr>
              <a:t> </a:t>
            </a:r>
            <a:r>
              <a:rPr lang="en-US" sz="2000" dirty="0" err="1">
                <a:latin typeface="+mj-lt"/>
              </a:rPr>
              <a:t>cáo</a:t>
            </a:r>
            <a:r>
              <a:rPr lang="en-US" sz="2000" dirty="0">
                <a:latin typeface="+mj-lt"/>
              </a:rPr>
              <a:t> </a:t>
            </a:r>
            <a:r>
              <a:rPr lang="en-US" sz="2000" dirty="0" err="1">
                <a:latin typeface="+mj-lt"/>
              </a:rPr>
              <a:t>Thuế</a:t>
            </a:r>
            <a:r>
              <a:rPr lang="en-US" sz="2000" dirty="0">
                <a:latin typeface="+mj-lt"/>
              </a:rPr>
              <a:t> </a:t>
            </a:r>
            <a:r>
              <a:rPr lang="en-US" sz="2000" dirty="0" err="1">
                <a:latin typeface="+mj-lt"/>
              </a:rPr>
              <a:t>là</a:t>
            </a:r>
            <a:r>
              <a:rPr lang="en-US" sz="2000" dirty="0">
                <a:latin typeface="+mj-lt"/>
              </a:rPr>
              <a:t> </a:t>
            </a:r>
            <a:r>
              <a:rPr lang="en-US" sz="2000" dirty="0" err="1">
                <a:latin typeface="+mj-lt"/>
              </a:rPr>
              <a:t>thuế</a:t>
            </a:r>
            <a:r>
              <a:rPr lang="en-US" sz="2000" dirty="0">
                <a:latin typeface="+mj-lt"/>
              </a:rPr>
              <a:t>, </a:t>
            </a:r>
            <a:r>
              <a:rPr lang="en-US" sz="2000" dirty="0" err="1">
                <a:latin typeface="+mj-lt"/>
              </a:rPr>
              <a:t>Kiểm</a:t>
            </a:r>
            <a:r>
              <a:rPr lang="en-US" sz="2000" dirty="0">
                <a:latin typeface="+mj-lt"/>
              </a:rPr>
              <a:t> </a:t>
            </a:r>
            <a:r>
              <a:rPr lang="en-US" sz="2000" dirty="0" err="1">
                <a:latin typeface="+mj-lt"/>
              </a:rPr>
              <a:t>toán</a:t>
            </a:r>
            <a:r>
              <a:rPr lang="en-US" sz="2000" dirty="0">
                <a:latin typeface="+mj-lt"/>
              </a:rPr>
              <a:t> </a:t>
            </a:r>
            <a:r>
              <a:rPr lang="en-US" sz="2000" dirty="0" err="1">
                <a:latin typeface="+mj-lt"/>
              </a:rPr>
              <a:t>là</a:t>
            </a:r>
            <a:r>
              <a:rPr lang="en-US" sz="2000" dirty="0">
                <a:latin typeface="+mj-lt"/>
              </a:rPr>
              <a:t> </a:t>
            </a:r>
            <a:r>
              <a:rPr lang="en-US" sz="2000" dirty="0" err="1">
                <a:latin typeface="+mj-lt"/>
              </a:rPr>
              <a:t>Kiểm</a:t>
            </a:r>
            <a:r>
              <a:rPr lang="en-US" sz="2000" dirty="0">
                <a:latin typeface="+mj-lt"/>
              </a:rPr>
              <a:t> </a:t>
            </a:r>
            <a:r>
              <a:rPr lang="en-US" sz="2000" dirty="0" err="1">
                <a:latin typeface="+mj-lt"/>
              </a:rPr>
              <a:t>toán</a:t>
            </a:r>
            <a:r>
              <a:rPr lang="en-US" sz="2000" dirty="0">
                <a:latin typeface="+mj-lt"/>
              </a:rPr>
              <a:t> (hay </a:t>
            </a:r>
            <a:r>
              <a:rPr lang="en-US" sz="2000" dirty="0" err="1">
                <a:latin typeface="+mj-lt"/>
              </a:rPr>
              <a:t>bị</a:t>
            </a:r>
            <a:r>
              <a:rPr lang="en-US" sz="2000" dirty="0">
                <a:latin typeface="+mj-lt"/>
              </a:rPr>
              <a:t> </a:t>
            </a:r>
            <a:r>
              <a:rPr lang="en-US" sz="2000" dirty="0" err="1">
                <a:latin typeface="+mj-lt"/>
              </a:rPr>
              <a:t>lẫn</a:t>
            </a:r>
            <a:r>
              <a:rPr lang="en-US" sz="2000" dirty="0">
                <a:latin typeface="+mj-lt"/>
              </a:rPr>
              <a:t> </a:t>
            </a:r>
            <a:r>
              <a:rPr lang="en-US" sz="2000" dirty="0" err="1">
                <a:latin typeface="+mj-lt"/>
              </a:rPr>
              <a:t>với</a:t>
            </a:r>
            <a:r>
              <a:rPr lang="en-US" sz="2000" dirty="0">
                <a:latin typeface="+mj-lt"/>
              </a:rPr>
              <a:t> </a:t>
            </a:r>
            <a:r>
              <a:rPr lang="en-US" sz="2000" dirty="0" err="1">
                <a:latin typeface="+mj-lt"/>
              </a:rPr>
              <a:t>thực</a:t>
            </a:r>
            <a:r>
              <a:rPr lang="en-US" sz="2000" dirty="0">
                <a:latin typeface="+mj-lt"/>
              </a:rPr>
              <a:t> </a:t>
            </a:r>
            <a:r>
              <a:rPr lang="en-US" sz="2000" dirty="0" err="1">
                <a:latin typeface="+mj-lt"/>
              </a:rPr>
              <a:t>tế</a:t>
            </a:r>
            <a:r>
              <a:rPr lang="en-US" sz="2000" dirty="0">
                <a:latin typeface="+mj-lt"/>
              </a:rPr>
              <a:t>) </a:t>
            </a:r>
            <a:r>
              <a:rPr lang="en-US" sz="2000" dirty="0" err="1">
                <a:latin typeface="+mj-lt"/>
              </a:rPr>
              <a:t>đặc</a:t>
            </a:r>
            <a:r>
              <a:rPr lang="en-US" sz="2000" dirty="0">
                <a:latin typeface="+mj-lt"/>
              </a:rPr>
              <a:t> </a:t>
            </a:r>
            <a:r>
              <a:rPr lang="en-US" sz="2000" dirty="0" err="1">
                <a:latin typeface="+mj-lt"/>
              </a:rPr>
              <a:t>biệt</a:t>
            </a:r>
            <a:r>
              <a:rPr lang="en-US" sz="2000" dirty="0">
                <a:latin typeface="+mj-lt"/>
              </a:rPr>
              <a:t> </a:t>
            </a:r>
            <a:r>
              <a:rPr lang="en-US" sz="2000" dirty="0" err="1">
                <a:latin typeface="+mj-lt"/>
              </a:rPr>
              <a:t>là</a:t>
            </a:r>
            <a:r>
              <a:rPr lang="en-US" sz="2000" dirty="0">
                <a:latin typeface="+mj-lt"/>
              </a:rPr>
              <a:t> </a:t>
            </a:r>
            <a:r>
              <a:rPr lang="en-US" sz="2000" dirty="0" err="1">
                <a:latin typeface="+mj-lt"/>
              </a:rPr>
              <a:t>các</a:t>
            </a:r>
            <a:r>
              <a:rPr lang="en-US" sz="2000" dirty="0">
                <a:latin typeface="+mj-lt"/>
              </a:rPr>
              <a:t> </a:t>
            </a:r>
            <a:r>
              <a:rPr lang="en-US" sz="2000" dirty="0" err="1">
                <a:latin typeface="+mj-lt"/>
              </a:rPr>
              <a:t>chỉ</a:t>
            </a:r>
            <a:r>
              <a:rPr lang="en-US" sz="2000" dirty="0">
                <a:latin typeface="+mj-lt"/>
              </a:rPr>
              <a:t> </a:t>
            </a:r>
            <a:r>
              <a:rPr lang="en-US" sz="2000" dirty="0" err="1">
                <a:latin typeface="+mj-lt"/>
              </a:rPr>
              <a:t>số</a:t>
            </a:r>
            <a:r>
              <a:rPr lang="en-US" sz="2000" dirty="0">
                <a:latin typeface="+mj-lt"/>
              </a:rPr>
              <a:t>: </a:t>
            </a:r>
            <a:r>
              <a:rPr lang="en-US" sz="2000" dirty="0" err="1">
                <a:latin typeface="+mj-lt"/>
              </a:rPr>
              <a:t>Doanh</a:t>
            </a:r>
            <a:r>
              <a:rPr lang="en-US" sz="2000" dirty="0">
                <a:latin typeface="+mj-lt"/>
              </a:rPr>
              <a:t> </a:t>
            </a:r>
            <a:r>
              <a:rPr lang="en-US" sz="2000" dirty="0" err="1">
                <a:latin typeface="+mj-lt"/>
              </a:rPr>
              <a:t>thu</a:t>
            </a:r>
            <a:r>
              <a:rPr lang="en-US" sz="2000" dirty="0">
                <a:latin typeface="+mj-lt"/>
              </a:rPr>
              <a:t>/</a:t>
            </a:r>
            <a:r>
              <a:rPr lang="en-US" sz="2000" dirty="0" err="1">
                <a:latin typeface="+mj-lt"/>
              </a:rPr>
              <a:t>phải</a:t>
            </a:r>
            <a:r>
              <a:rPr lang="en-US" sz="2000" dirty="0">
                <a:latin typeface="+mj-lt"/>
              </a:rPr>
              <a:t> </a:t>
            </a:r>
            <a:r>
              <a:rPr lang="en-US" sz="2000" dirty="0" err="1">
                <a:latin typeface="+mj-lt"/>
              </a:rPr>
              <a:t>thu</a:t>
            </a:r>
            <a:r>
              <a:rPr lang="en-US" sz="2000" dirty="0">
                <a:latin typeface="+mj-lt"/>
              </a:rPr>
              <a:t>/</a:t>
            </a:r>
            <a:r>
              <a:rPr lang="en-US" sz="2000" dirty="0" err="1">
                <a:latin typeface="+mj-lt"/>
              </a:rPr>
              <a:t>phải</a:t>
            </a:r>
            <a:r>
              <a:rPr lang="en-US" sz="2000" dirty="0">
                <a:latin typeface="+mj-lt"/>
              </a:rPr>
              <a:t> </a:t>
            </a:r>
            <a:r>
              <a:rPr lang="en-US" sz="2000" dirty="0" err="1">
                <a:latin typeface="+mj-lt"/>
              </a:rPr>
              <a:t>trả</a:t>
            </a:r>
            <a:r>
              <a:rPr lang="en-US" sz="2000" dirty="0">
                <a:latin typeface="+mj-lt"/>
              </a:rPr>
              <a:t>/</a:t>
            </a:r>
            <a:r>
              <a:rPr lang="en-US" sz="2000" dirty="0" err="1">
                <a:latin typeface="+mj-lt"/>
              </a:rPr>
              <a:t>tồn</a:t>
            </a:r>
            <a:r>
              <a:rPr lang="en-US" sz="2000" dirty="0">
                <a:latin typeface="+mj-lt"/>
              </a:rPr>
              <a:t> </a:t>
            </a:r>
            <a:r>
              <a:rPr lang="en-US" sz="2000" dirty="0" err="1">
                <a:latin typeface="+mj-lt"/>
              </a:rPr>
              <a:t>kho</a:t>
            </a:r>
            <a:endParaRPr lang="en-US" sz="2000" dirty="0">
              <a:latin typeface="+mj-lt"/>
            </a:endParaRPr>
          </a:p>
          <a:p>
            <a:endParaRPr lang="en-US" dirty="0"/>
          </a:p>
        </p:txBody>
      </p:sp>
      <p:pic>
        <p:nvPicPr>
          <p:cNvPr id="5" name="Picture 4"/>
          <p:cNvPicPr>
            <a:picLocks noChangeAspect="1"/>
          </p:cNvPicPr>
          <p:nvPr/>
        </p:nvPicPr>
        <p:blipFill>
          <a:blip r:embed="rId2"/>
          <a:stretch>
            <a:fillRect/>
          </a:stretch>
        </p:blipFill>
        <p:spPr>
          <a:xfrm>
            <a:off x="912275" y="3998266"/>
            <a:ext cx="4946900" cy="2262150"/>
          </a:xfrm>
          <a:prstGeom prst="rect">
            <a:avLst/>
          </a:prstGeom>
        </p:spPr>
      </p:pic>
      <p:sp>
        <p:nvSpPr>
          <p:cNvPr id="6" name="Rectangle 5"/>
          <p:cNvSpPr/>
          <p:nvPr/>
        </p:nvSpPr>
        <p:spPr>
          <a:xfrm>
            <a:off x="6986780" y="5891084"/>
            <a:ext cx="480791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Đối</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với</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DNVVN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thì</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ưu</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tiên</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làm</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theo</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báo</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cáo</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thuế</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7" name="Picture 6"/>
          <p:cNvPicPr>
            <a:picLocks noChangeAspect="1"/>
          </p:cNvPicPr>
          <p:nvPr/>
        </p:nvPicPr>
        <p:blipFill>
          <a:blip r:embed="rId3"/>
          <a:stretch>
            <a:fillRect/>
          </a:stretch>
        </p:blipFill>
        <p:spPr>
          <a:xfrm>
            <a:off x="7587341" y="3462209"/>
            <a:ext cx="3810000" cy="2428875"/>
          </a:xfrm>
          <a:prstGeom prst="rect">
            <a:avLst/>
          </a:prstGeom>
        </p:spPr>
      </p:pic>
    </p:spTree>
    <p:extLst>
      <p:ext uri="{BB962C8B-B14F-4D97-AF65-F5344CB8AC3E}">
        <p14:creationId xmlns:p14="http://schemas.microsoft.com/office/powerpoint/2010/main" val="3291407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a:solidFill>
                  <a:schemeClr val="bg1"/>
                </a:solidFill>
              </a:rPr>
              <a:t>Agenda</a:t>
            </a:r>
          </a:p>
        </p:txBody>
      </p:sp>
      <p:pic>
        <p:nvPicPr>
          <p:cNvPr id="4" name="Picture 3" descr="j0439393"/>
          <p:cNvPicPr>
            <a:picLocks noChangeAspect="1" noChangeArrowheads="1"/>
          </p:cNvPicPr>
          <p:nvPr>
            <p:custDataLst>
              <p:tags r:id="rId1"/>
            </p:custDataLst>
          </p:nvPr>
        </p:nvPicPr>
        <p:blipFill>
          <a:blip r:embed="rId15" cstate="print"/>
          <a:srcRect b="5235"/>
          <a:stretch>
            <a:fillRect/>
          </a:stretch>
        </p:blipFill>
        <p:spPr bwMode="gray">
          <a:xfrm>
            <a:off x="-6350" y="1271588"/>
            <a:ext cx="3383743" cy="4800024"/>
          </a:xfrm>
          <a:prstGeom prst="rect">
            <a:avLst/>
          </a:prstGeom>
          <a:noFill/>
        </p:spPr>
      </p:pic>
      <p:sp>
        <p:nvSpPr>
          <p:cNvPr id="6" name="AgendaText"/>
          <p:cNvSpPr>
            <a:spLocks noChangeArrowheads="1"/>
          </p:cNvSpPr>
          <p:nvPr>
            <p:custDataLst>
              <p:tags r:id="rId2"/>
            </p:custDataLst>
          </p:nvPr>
        </p:nvSpPr>
        <p:spPr bwMode="gray">
          <a:xfrm>
            <a:off x="3322802" y="993775"/>
            <a:ext cx="6466456" cy="557213"/>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Đánh</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giá</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Sức</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khỏe</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Doanh</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nghiệp</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7" name="Oval 8"/>
          <p:cNvSpPr>
            <a:spLocks noChangeArrowheads="1"/>
          </p:cNvSpPr>
          <p:nvPr>
            <p:custDataLst>
              <p:tags r:id="rId3"/>
            </p:custDataLst>
          </p:nvPr>
        </p:nvSpPr>
        <p:spPr bwMode="gray">
          <a:xfrm>
            <a:off x="3138985" y="1109663"/>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1</a:t>
            </a:r>
          </a:p>
        </p:txBody>
      </p:sp>
      <p:sp>
        <p:nvSpPr>
          <p:cNvPr id="8" name="AgendaText"/>
          <p:cNvSpPr>
            <a:spLocks noChangeArrowheads="1"/>
          </p:cNvSpPr>
          <p:nvPr>
            <p:custDataLst>
              <p:tags r:id="rId4"/>
            </p:custDataLst>
          </p:nvPr>
        </p:nvSpPr>
        <p:spPr bwMode="gray">
          <a:xfrm>
            <a:off x="3318990" y="1655763"/>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de-DE" sz="1800" b="0" i="0" u="none" strike="noStrike" kern="1200" cap="none" spc="0" normalizeH="0" baseline="0" noProof="0" dirty="0">
                <a:ln>
                  <a:noFill/>
                </a:ln>
                <a:solidFill>
                  <a:prstClr val="black"/>
                </a:solidFill>
                <a:effectLst/>
                <a:uLnTx/>
                <a:uFillTx/>
                <a:latin typeface="Arial" panose="020B0604020202020204"/>
                <a:ea typeface="+mn-ea"/>
                <a:cs typeface="+mn-cs"/>
              </a:rPr>
              <a:t>Nguồn vốn tín dụng phù hợp với Doanh nghiệp Vừa và Nhỏ</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9" name="Oval 11"/>
          <p:cNvSpPr>
            <a:spLocks noChangeArrowheads="1"/>
          </p:cNvSpPr>
          <p:nvPr>
            <p:custDataLst>
              <p:tags r:id="rId5"/>
            </p:custDataLst>
          </p:nvPr>
        </p:nvSpPr>
        <p:spPr bwMode="gray">
          <a:xfrm>
            <a:off x="3193577" y="1771650"/>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2</a:t>
            </a:r>
          </a:p>
        </p:txBody>
      </p:sp>
      <p:sp>
        <p:nvSpPr>
          <p:cNvPr id="10" name="AgendaText"/>
          <p:cNvSpPr>
            <a:spLocks noChangeArrowheads="1"/>
          </p:cNvSpPr>
          <p:nvPr>
            <p:custDataLst>
              <p:tags r:id="rId6"/>
            </p:custDataLst>
          </p:nvPr>
        </p:nvSpPr>
        <p:spPr bwMode="gray">
          <a:xfrm>
            <a:off x="3318990" y="2319338"/>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Các</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Sản</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phẩm</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tài</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chính</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cho</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Doanh</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nghiệp</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1" name="Oval 14"/>
          <p:cNvSpPr>
            <a:spLocks noChangeArrowheads="1"/>
          </p:cNvSpPr>
          <p:nvPr>
            <p:custDataLst>
              <p:tags r:id="rId7"/>
            </p:custDataLst>
          </p:nvPr>
        </p:nvSpPr>
        <p:spPr bwMode="gray">
          <a:xfrm>
            <a:off x="3193577" y="2435225"/>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3</a:t>
            </a:r>
          </a:p>
        </p:txBody>
      </p:sp>
      <p:sp>
        <p:nvSpPr>
          <p:cNvPr id="12" name="AgendaText"/>
          <p:cNvSpPr>
            <a:spLocks noChangeArrowheads="1"/>
          </p:cNvSpPr>
          <p:nvPr/>
        </p:nvSpPr>
        <p:spPr bwMode="gray">
          <a:xfrm>
            <a:off x="3318990" y="2982913"/>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Hồ</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sơ</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cấp</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và</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thẩm</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định</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tín</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dụng</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tại</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Ngân</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hàng</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Oval 17"/>
          <p:cNvSpPr>
            <a:spLocks noChangeArrowheads="1"/>
          </p:cNvSpPr>
          <p:nvPr/>
        </p:nvSpPr>
        <p:spPr bwMode="gray">
          <a:xfrm>
            <a:off x="3193577" y="3098800"/>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4</a:t>
            </a:r>
          </a:p>
        </p:txBody>
      </p:sp>
      <p:sp>
        <p:nvSpPr>
          <p:cNvPr id="14" name="AgendaText"/>
          <p:cNvSpPr>
            <a:spLocks noChangeArrowheads="1"/>
          </p:cNvSpPr>
          <p:nvPr>
            <p:custDataLst>
              <p:tags r:id="rId8"/>
            </p:custDataLst>
          </p:nvPr>
        </p:nvSpPr>
        <p:spPr bwMode="gray">
          <a:xfrm>
            <a:off x="3318990" y="3646488"/>
            <a:ext cx="6466455" cy="557212"/>
          </a:xfrm>
          <a:prstGeom prst="rect">
            <a:avLst/>
          </a:prstGeom>
          <a:solidFill>
            <a:srgbClr val="C00000"/>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de-DE" sz="1800" b="0" i="0" u="none" strike="noStrike" kern="1200" cap="none" spc="0" normalizeH="0" baseline="0" noProof="0" dirty="0">
                <a:ln>
                  <a:noFill/>
                </a:ln>
                <a:solidFill>
                  <a:prstClr val="white"/>
                </a:solidFill>
                <a:effectLst/>
                <a:uLnTx/>
                <a:uFillTx/>
                <a:latin typeface="Arial" panose="020B0604020202020204"/>
                <a:ea typeface="+mn-ea"/>
                <a:cs typeface="+mn-cs"/>
              </a:rPr>
              <a:t>Chuẩn bị Hồ sơ và Phương án Vay vốn</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Oval 20"/>
          <p:cNvSpPr>
            <a:spLocks noChangeArrowheads="1"/>
          </p:cNvSpPr>
          <p:nvPr>
            <p:custDataLst>
              <p:tags r:id="rId9"/>
            </p:custDataLst>
          </p:nvPr>
        </p:nvSpPr>
        <p:spPr bwMode="gray">
          <a:xfrm>
            <a:off x="3193577" y="3762375"/>
            <a:ext cx="378742" cy="323850"/>
          </a:xfrm>
          <a:prstGeom prst="ellipse">
            <a:avLst/>
          </a:prstGeom>
          <a:solidFill>
            <a:srgbClr val="C00000"/>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Arial" panose="020B0604020202020204"/>
                <a:ea typeface="+mn-ea"/>
                <a:cs typeface="+mn-cs"/>
              </a:rPr>
              <a:t>5</a:t>
            </a: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 name="AgendaText"/>
          <p:cNvSpPr>
            <a:spLocks noChangeArrowheads="1"/>
          </p:cNvSpPr>
          <p:nvPr>
            <p:custDataLst>
              <p:tags r:id="rId10"/>
            </p:custDataLst>
          </p:nvPr>
        </p:nvSpPr>
        <p:spPr bwMode="gray">
          <a:xfrm>
            <a:off x="3307614" y="4305714"/>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de-DE" sz="1800" b="0" i="0" u="none" strike="noStrike" kern="1200" cap="none" spc="0" normalizeH="0" baseline="0" noProof="0" dirty="0">
                <a:ln>
                  <a:noFill/>
                </a:ln>
                <a:solidFill>
                  <a:prstClr val="black"/>
                </a:solidFill>
                <a:effectLst/>
                <a:uLnTx/>
                <a:uFillTx/>
                <a:latin typeface="Arial" panose="020B0604020202020204"/>
                <a:ea typeface="+mn-ea"/>
                <a:cs typeface="+mn-cs"/>
              </a:rPr>
              <a:t>Các bước Thẩm định Tín dụng của Ngân hàng</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8" name="Oval 11"/>
          <p:cNvSpPr>
            <a:spLocks noChangeArrowheads="1"/>
          </p:cNvSpPr>
          <p:nvPr>
            <p:custDataLst>
              <p:tags r:id="rId11"/>
            </p:custDataLst>
          </p:nvPr>
        </p:nvSpPr>
        <p:spPr bwMode="gray">
          <a:xfrm>
            <a:off x="3182201" y="4421601"/>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6</a:t>
            </a:r>
          </a:p>
        </p:txBody>
      </p:sp>
      <p:sp>
        <p:nvSpPr>
          <p:cNvPr id="19" name="AgendaText"/>
          <p:cNvSpPr>
            <a:spLocks noChangeArrowheads="1"/>
          </p:cNvSpPr>
          <p:nvPr>
            <p:custDataLst>
              <p:tags r:id="rId12"/>
            </p:custDataLst>
          </p:nvPr>
        </p:nvSpPr>
        <p:spPr bwMode="gray">
          <a:xfrm>
            <a:off x="3307614" y="4969289"/>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Loại</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hình</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Tài</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sản</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Bảo</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đảm</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0" name="Oval 14"/>
          <p:cNvSpPr>
            <a:spLocks noChangeArrowheads="1"/>
          </p:cNvSpPr>
          <p:nvPr>
            <p:custDataLst>
              <p:tags r:id="rId13"/>
            </p:custDataLst>
          </p:nvPr>
        </p:nvSpPr>
        <p:spPr bwMode="gray">
          <a:xfrm>
            <a:off x="3182201" y="5085176"/>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7</a:t>
            </a:r>
          </a:p>
        </p:txBody>
      </p:sp>
      <p:sp>
        <p:nvSpPr>
          <p:cNvPr id="21" name="AgendaText"/>
          <p:cNvSpPr>
            <a:spLocks noChangeArrowheads="1"/>
          </p:cNvSpPr>
          <p:nvPr/>
        </p:nvSpPr>
        <p:spPr bwMode="gray">
          <a:xfrm>
            <a:off x="3307614" y="5632864"/>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50" rtl="0" eaLnBrk="1" fontAlgn="auto" latinLnBrk="0" hangingPunct="1">
              <a:lnSpc>
                <a:spcPct val="100000"/>
              </a:lnSpc>
              <a:spcBef>
                <a:spcPct val="100000"/>
              </a:spcBef>
              <a:spcAft>
                <a:spcPts val="0"/>
              </a:spcAft>
              <a:buClr>
                <a:srgbClr val="44546A"/>
              </a:buClr>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Quản</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lý</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rủi</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ro</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và</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Kiểm</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soát</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sau</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vay</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p>
        </p:txBody>
      </p:sp>
      <p:sp>
        <p:nvSpPr>
          <p:cNvPr id="22" name="Oval 17"/>
          <p:cNvSpPr>
            <a:spLocks noChangeArrowheads="1"/>
          </p:cNvSpPr>
          <p:nvPr/>
        </p:nvSpPr>
        <p:spPr bwMode="gray">
          <a:xfrm>
            <a:off x="3182201" y="5748751"/>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8</a:t>
            </a:r>
          </a:p>
        </p:txBody>
      </p:sp>
    </p:spTree>
    <p:extLst>
      <p:ext uri="{BB962C8B-B14F-4D97-AF65-F5344CB8AC3E}">
        <p14:creationId xmlns:p14="http://schemas.microsoft.com/office/powerpoint/2010/main" val="2484071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Một</a:t>
            </a:r>
            <a:r>
              <a:rPr lang="en-US" sz="2700" b="1" dirty="0">
                <a:solidFill>
                  <a:schemeClr val="bg1"/>
                </a:solidFill>
              </a:rPr>
              <a:t> </a:t>
            </a:r>
            <a:r>
              <a:rPr lang="en-US" sz="2700" b="1" dirty="0" err="1">
                <a:solidFill>
                  <a:schemeClr val="bg1"/>
                </a:solidFill>
              </a:rPr>
              <a:t>số</a:t>
            </a:r>
            <a:r>
              <a:rPr lang="en-US" sz="2700" b="1" dirty="0">
                <a:solidFill>
                  <a:schemeClr val="bg1"/>
                </a:solidFill>
              </a:rPr>
              <a:t> </a:t>
            </a:r>
            <a:r>
              <a:rPr lang="en-US" sz="2700" b="1" dirty="0" err="1">
                <a:solidFill>
                  <a:schemeClr val="bg1"/>
                </a:solidFill>
              </a:rPr>
              <a:t>sàng</a:t>
            </a:r>
            <a:r>
              <a:rPr lang="en-US" sz="2700" b="1" dirty="0">
                <a:solidFill>
                  <a:schemeClr val="bg1"/>
                </a:solidFill>
              </a:rPr>
              <a:t> </a:t>
            </a:r>
            <a:r>
              <a:rPr lang="en-US" sz="2700" b="1" dirty="0" err="1">
                <a:solidFill>
                  <a:schemeClr val="bg1"/>
                </a:solidFill>
              </a:rPr>
              <a:t>lọc</a:t>
            </a:r>
            <a:r>
              <a:rPr lang="en-US" sz="2700" b="1" dirty="0">
                <a:solidFill>
                  <a:schemeClr val="bg1"/>
                </a:solidFill>
              </a:rPr>
              <a:t> </a:t>
            </a:r>
            <a:r>
              <a:rPr lang="en-US" sz="2700" b="1" dirty="0" err="1">
                <a:solidFill>
                  <a:schemeClr val="bg1"/>
                </a:solidFill>
              </a:rPr>
              <a:t>cơ</a:t>
            </a:r>
            <a:r>
              <a:rPr lang="en-US" sz="2700" b="1" dirty="0">
                <a:solidFill>
                  <a:schemeClr val="bg1"/>
                </a:solidFill>
              </a:rPr>
              <a:t> </a:t>
            </a:r>
            <a:r>
              <a:rPr lang="en-US" sz="2700" b="1" dirty="0" err="1">
                <a:solidFill>
                  <a:schemeClr val="bg1"/>
                </a:solidFill>
              </a:rPr>
              <a:t>bản</a:t>
            </a:r>
            <a:r>
              <a:rPr lang="en-US" sz="2700" b="1" dirty="0">
                <a:solidFill>
                  <a:schemeClr val="bg1"/>
                </a:solidFill>
              </a:rPr>
              <a:t> ban </a:t>
            </a:r>
            <a:r>
              <a:rPr lang="en-US" sz="2700" b="1" dirty="0" err="1">
                <a:solidFill>
                  <a:schemeClr val="bg1"/>
                </a:solidFill>
              </a:rPr>
              <a:t>đầu</a:t>
            </a:r>
            <a:r>
              <a:rPr lang="en-US" sz="2700" b="1" dirty="0">
                <a:solidFill>
                  <a:schemeClr val="bg1"/>
                </a:solidFill>
              </a:rPr>
              <a:t> </a:t>
            </a:r>
            <a:r>
              <a:rPr lang="en-US" sz="2700" b="1" dirty="0" err="1">
                <a:solidFill>
                  <a:schemeClr val="bg1"/>
                </a:solidFill>
              </a:rPr>
              <a:t>khi</a:t>
            </a:r>
            <a:r>
              <a:rPr lang="en-US" sz="2700" b="1" dirty="0">
                <a:solidFill>
                  <a:schemeClr val="bg1"/>
                </a:solidFill>
              </a:rPr>
              <a:t> </a:t>
            </a:r>
            <a:r>
              <a:rPr lang="en-US" sz="2700" b="1" dirty="0" err="1">
                <a:solidFill>
                  <a:schemeClr val="bg1"/>
                </a:solidFill>
              </a:rPr>
              <a:t>tiếp</a:t>
            </a:r>
            <a:r>
              <a:rPr lang="en-US" sz="2700" b="1" dirty="0">
                <a:solidFill>
                  <a:schemeClr val="bg1"/>
                </a:solidFill>
              </a:rPr>
              <a:t> </a:t>
            </a:r>
            <a:r>
              <a:rPr lang="en-US" sz="2700" b="1" dirty="0" err="1">
                <a:solidFill>
                  <a:schemeClr val="bg1"/>
                </a:solidFill>
              </a:rPr>
              <a:t>cận</a:t>
            </a:r>
            <a:r>
              <a:rPr lang="en-US" sz="2700" b="1" dirty="0">
                <a:solidFill>
                  <a:schemeClr val="bg1"/>
                </a:solidFill>
              </a:rPr>
              <a:t> </a:t>
            </a:r>
            <a:r>
              <a:rPr lang="en-US" sz="2700" b="1" dirty="0" err="1">
                <a:solidFill>
                  <a:schemeClr val="bg1"/>
                </a:solidFill>
              </a:rPr>
              <a:t>vốn</a:t>
            </a:r>
            <a:endParaRPr lang="en-US" sz="2700" b="1" dirty="0">
              <a:solidFill>
                <a:schemeClr val="bg1"/>
              </a:solidFill>
            </a:endParaRPr>
          </a:p>
        </p:txBody>
      </p:sp>
      <p:sp>
        <p:nvSpPr>
          <p:cNvPr id="3" name="Content Placeholder 2"/>
          <p:cNvSpPr>
            <a:spLocks noGrp="1"/>
          </p:cNvSpPr>
          <p:nvPr>
            <p:ph idx="4294967295"/>
          </p:nvPr>
        </p:nvSpPr>
        <p:spPr>
          <a:xfrm>
            <a:off x="4953000" y="1792800"/>
            <a:ext cx="7239000" cy="4172571"/>
          </a:xfrm>
        </p:spPr>
        <p:txBody>
          <a:bodyPr>
            <a:normAutofit/>
          </a:bodyPr>
          <a:lstStyle/>
          <a:p>
            <a:pPr>
              <a:spcAft>
                <a:spcPts val="1200"/>
              </a:spcAft>
            </a:pPr>
            <a:r>
              <a:rPr lang="en-US" sz="2000" dirty="0" err="1"/>
              <a:t>Số</a:t>
            </a:r>
            <a:r>
              <a:rPr lang="en-US" sz="2000" dirty="0"/>
              <a:t> </a:t>
            </a:r>
            <a:r>
              <a:rPr lang="en-US" sz="2000" dirty="0" err="1"/>
              <a:t>năm</a:t>
            </a:r>
            <a:r>
              <a:rPr lang="en-US" sz="2000" dirty="0"/>
              <a:t> </a:t>
            </a:r>
            <a:r>
              <a:rPr lang="en-US" sz="2000" dirty="0" err="1"/>
              <a:t>hoạt</a:t>
            </a:r>
            <a:r>
              <a:rPr lang="en-US" sz="2000" dirty="0"/>
              <a:t> </a:t>
            </a:r>
            <a:r>
              <a:rPr lang="en-US" sz="2000" dirty="0" err="1"/>
              <a:t>động</a:t>
            </a:r>
            <a:r>
              <a:rPr lang="en-US" sz="2000" dirty="0"/>
              <a:t> </a:t>
            </a:r>
            <a:r>
              <a:rPr lang="en-US" sz="2000" err="1"/>
              <a:t>của</a:t>
            </a:r>
            <a:r>
              <a:rPr lang="en-US" sz="2000"/>
              <a:t> DN</a:t>
            </a:r>
            <a:endParaRPr lang="en-US" sz="2000" dirty="0"/>
          </a:p>
          <a:p>
            <a:pPr>
              <a:spcAft>
                <a:spcPts val="1200"/>
              </a:spcAft>
            </a:pPr>
            <a:r>
              <a:rPr lang="en-US" sz="2000" dirty="0" err="1"/>
              <a:t>Lợi</a:t>
            </a:r>
            <a:r>
              <a:rPr lang="en-US" sz="2000" dirty="0"/>
              <a:t> </a:t>
            </a:r>
            <a:r>
              <a:rPr lang="en-US" sz="2000" dirty="0" err="1"/>
              <a:t>nhuận</a:t>
            </a:r>
            <a:r>
              <a:rPr lang="en-US" sz="2000" dirty="0"/>
              <a:t> </a:t>
            </a:r>
            <a:r>
              <a:rPr lang="en-US" sz="2000" dirty="0" err="1"/>
              <a:t>năm</a:t>
            </a:r>
            <a:r>
              <a:rPr lang="en-US" sz="2000" dirty="0"/>
              <a:t> </a:t>
            </a:r>
            <a:r>
              <a:rPr lang="en-US" sz="2000" dirty="0" err="1"/>
              <a:t>gần</a:t>
            </a:r>
            <a:r>
              <a:rPr lang="en-US" sz="2000" dirty="0"/>
              <a:t> </a:t>
            </a:r>
            <a:r>
              <a:rPr lang="en-US" sz="2000" dirty="0" err="1"/>
              <a:t>nhất</a:t>
            </a:r>
            <a:r>
              <a:rPr lang="en-US" sz="2000" dirty="0"/>
              <a:t>/2 </a:t>
            </a:r>
            <a:r>
              <a:rPr lang="en-US" sz="2000" dirty="0" err="1"/>
              <a:t>năm</a:t>
            </a:r>
            <a:r>
              <a:rPr lang="en-US" sz="2000" dirty="0"/>
              <a:t> </a:t>
            </a:r>
            <a:r>
              <a:rPr lang="en-US" sz="2000" dirty="0" err="1"/>
              <a:t>gần</a:t>
            </a:r>
            <a:r>
              <a:rPr lang="en-US" sz="2000" dirty="0"/>
              <a:t> </a:t>
            </a:r>
            <a:r>
              <a:rPr lang="en-US" sz="2000" dirty="0" err="1"/>
              <a:t>nhất</a:t>
            </a:r>
            <a:r>
              <a:rPr lang="en-US" sz="2000" dirty="0"/>
              <a:t> </a:t>
            </a:r>
            <a:r>
              <a:rPr lang="en-US" sz="2000"/>
              <a:t>&gt;0</a:t>
            </a:r>
            <a:endParaRPr lang="en-US" sz="2000" dirty="0"/>
          </a:p>
          <a:p>
            <a:pPr>
              <a:spcAft>
                <a:spcPts val="1200"/>
              </a:spcAft>
            </a:pPr>
            <a:r>
              <a:rPr lang="en-US" sz="2000" dirty="0" err="1"/>
              <a:t>Nhóm</a:t>
            </a:r>
            <a:r>
              <a:rPr lang="en-US" sz="2000" dirty="0"/>
              <a:t> </a:t>
            </a:r>
            <a:r>
              <a:rPr lang="en-US" sz="2000" dirty="0" err="1"/>
              <a:t>nợ</a:t>
            </a:r>
            <a:r>
              <a:rPr lang="en-US" sz="2000" dirty="0"/>
              <a:t> </a:t>
            </a:r>
            <a:r>
              <a:rPr lang="en-US" sz="2000" dirty="0" err="1"/>
              <a:t>cao</a:t>
            </a:r>
            <a:r>
              <a:rPr lang="en-US" sz="2000" dirty="0"/>
              <a:t> </a:t>
            </a:r>
            <a:r>
              <a:rPr lang="en-US" sz="2000" dirty="0" err="1"/>
              <a:t>nhất</a:t>
            </a:r>
            <a:r>
              <a:rPr lang="en-US" sz="2000" dirty="0"/>
              <a:t> </a:t>
            </a:r>
            <a:r>
              <a:rPr lang="en-US" sz="2000" dirty="0" err="1"/>
              <a:t>của</a:t>
            </a:r>
            <a:r>
              <a:rPr lang="en-US" sz="2000" dirty="0"/>
              <a:t> DN </a:t>
            </a:r>
            <a:r>
              <a:rPr lang="en-US" sz="2000" dirty="0" err="1"/>
              <a:t>trong</a:t>
            </a:r>
            <a:r>
              <a:rPr lang="en-US" sz="2000" dirty="0"/>
              <a:t> 12 </a:t>
            </a:r>
            <a:r>
              <a:rPr lang="en-US" sz="2000" dirty="0" err="1"/>
              <a:t>tháng</a:t>
            </a:r>
            <a:r>
              <a:rPr lang="en-US" sz="2000" dirty="0"/>
              <a:t> </a:t>
            </a:r>
            <a:r>
              <a:rPr lang="en-US" sz="2000" dirty="0" err="1"/>
              <a:t>gần</a:t>
            </a:r>
            <a:r>
              <a:rPr lang="en-US" sz="2000" dirty="0"/>
              <a:t> </a:t>
            </a:r>
            <a:r>
              <a:rPr lang="en-US" sz="2000" dirty="0" err="1"/>
              <a:t>nhất</a:t>
            </a:r>
            <a:r>
              <a:rPr lang="en-US" sz="2000" dirty="0"/>
              <a:t> (</a:t>
            </a:r>
            <a:r>
              <a:rPr lang="en-US" sz="2000" dirty="0" err="1"/>
              <a:t>loại</a:t>
            </a:r>
            <a:r>
              <a:rPr lang="en-US" sz="2000" dirty="0"/>
              <a:t> </a:t>
            </a:r>
            <a:r>
              <a:rPr lang="en-US" sz="2000" dirty="0" err="1"/>
              <a:t>bỏ</a:t>
            </a:r>
            <a:r>
              <a:rPr lang="en-US" sz="2000" dirty="0"/>
              <a:t> </a:t>
            </a:r>
            <a:r>
              <a:rPr lang="en-US" sz="2000" dirty="0" err="1"/>
              <a:t>nợ</a:t>
            </a:r>
            <a:r>
              <a:rPr lang="en-US" sz="2000" dirty="0"/>
              <a:t> </a:t>
            </a:r>
            <a:r>
              <a:rPr lang="en-US" sz="2000" err="1"/>
              <a:t>xấu</a:t>
            </a:r>
            <a:r>
              <a:rPr lang="en-US" sz="2000"/>
              <a:t>)</a:t>
            </a:r>
            <a:endParaRPr lang="en-US" sz="2000" dirty="0"/>
          </a:p>
          <a:p>
            <a:pPr>
              <a:spcAft>
                <a:spcPts val="1200"/>
              </a:spcAft>
            </a:pPr>
            <a:r>
              <a:rPr lang="en-US" sz="2000" dirty="0" err="1"/>
              <a:t>Nhóm</a:t>
            </a:r>
            <a:r>
              <a:rPr lang="en-US" sz="2000" dirty="0"/>
              <a:t> </a:t>
            </a:r>
            <a:r>
              <a:rPr lang="en-US" sz="2000" dirty="0" err="1"/>
              <a:t>nợ</a:t>
            </a:r>
            <a:r>
              <a:rPr lang="en-US" sz="2000" dirty="0"/>
              <a:t> </a:t>
            </a:r>
            <a:r>
              <a:rPr lang="en-US" sz="2000" dirty="0" err="1"/>
              <a:t>cao</a:t>
            </a:r>
            <a:r>
              <a:rPr lang="en-US" sz="2000" dirty="0"/>
              <a:t> </a:t>
            </a:r>
            <a:r>
              <a:rPr lang="en-US" sz="2000" dirty="0" err="1"/>
              <a:t>nhất</a:t>
            </a:r>
            <a:r>
              <a:rPr lang="en-US" sz="2000" dirty="0"/>
              <a:t> </a:t>
            </a:r>
            <a:r>
              <a:rPr lang="en-US" sz="2000" dirty="0" err="1"/>
              <a:t>của</a:t>
            </a:r>
            <a:r>
              <a:rPr lang="en-US" sz="2000" dirty="0"/>
              <a:t> </a:t>
            </a:r>
            <a:r>
              <a:rPr lang="en-US" sz="2000" dirty="0" err="1"/>
              <a:t>Chủ</a:t>
            </a:r>
            <a:r>
              <a:rPr lang="en-US" sz="2000" dirty="0"/>
              <a:t> DN </a:t>
            </a:r>
            <a:r>
              <a:rPr lang="en-US" sz="2000" dirty="0" err="1"/>
              <a:t>trong</a:t>
            </a:r>
            <a:r>
              <a:rPr lang="en-US" sz="2000" dirty="0"/>
              <a:t> 12 </a:t>
            </a:r>
            <a:r>
              <a:rPr lang="en-US" sz="2000" dirty="0" err="1"/>
              <a:t>tháng</a:t>
            </a:r>
            <a:r>
              <a:rPr lang="en-US" sz="2000" dirty="0"/>
              <a:t> </a:t>
            </a:r>
            <a:r>
              <a:rPr lang="en-US" sz="2000" dirty="0" err="1"/>
              <a:t>gần</a:t>
            </a:r>
            <a:r>
              <a:rPr lang="en-US" sz="2000" dirty="0"/>
              <a:t> </a:t>
            </a:r>
            <a:r>
              <a:rPr lang="en-US" sz="2000" dirty="0" err="1"/>
              <a:t>nhất</a:t>
            </a:r>
            <a:r>
              <a:rPr lang="en-US" sz="2000" dirty="0"/>
              <a:t> (</a:t>
            </a:r>
            <a:r>
              <a:rPr lang="en-US" sz="2000" dirty="0" err="1"/>
              <a:t>loại</a:t>
            </a:r>
            <a:r>
              <a:rPr lang="en-US" sz="2000" dirty="0"/>
              <a:t> </a:t>
            </a:r>
            <a:r>
              <a:rPr lang="en-US" sz="2000" dirty="0" err="1"/>
              <a:t>bỏ</a:t>
            </a:r>
            <a:r>
              <a:rPr lang="en-US" sz="2000" dirty="0"/>
              <a:t> </a:t>
            </a:r>
            <a:r>
              <a:rPr lang="en-US" sz="2000" dirty="0" err="1"/>
              <a:t>nợ</a:t>
            </a:r>
            <a:r>
              <a:rPr lang="en-US" sz="2000" dirty="0"/>
              <a:t> </a:t>
            </a:r>
            <a:r>
              <a:rPr lang="en-US" sz="2000" err="1"/>
              <a:t>xấu</a:t>
            </a:r>
            <a:r>
              <a:rPr lang="en-US" sz="2000"/>
              <a:t>)</a:t>
            </a:r>
            <a:endParaRPr lang="en-US" sz="2000" dirty="0"/>
          </a:p>
          <a:p>
            <a:pPr>
              <a:spcAft>
                <a:spcPts val="1200"/>
              </a:spcAft>
            </a:pPr>
            <a:r>
              <a:rPr lang="en-US" sz="2000" dirty="0" err="1"/>
              <a:t>Tỷ</a:t>
            </a:r>
            <a:r>
              <a:rPr lang="en-US" sz="2000" dirty="0"/>
              <a:t> </a:t>
            </a:r>
            <a:r>
              <a:rPr lang="en-US" sz="2000" dirty="0" err="1"/>
              <a:t>lệ</a:t>
            </a:r>
            <a:r>
              <a:rPr lang="en-US" sz="2000" dirty="0"/>
              <a:t> </a:t>
            </a:r>
            <a:r>
              <a:rPr lang="en-US" sz="2000" dirty="0" err="1"/>
              <a:t>vốn</a:t>
            </a:r>
            <a:r>
              <a:rPr lang="en-US" sz="2000" dirty="0"/>
              <a:t> </a:t>
            </a:r>
            <a:r>
              <a:rPr lang="en-US" sz="2000" dirty="0" err="1"/>
              <a:t>góp</a:t>
            </a:r>
            <a:r>
              <a:rPr lang="en-US" sz="2000" dirty="0"/>
              <a:t> </a:t>
            </a:r>
            <a:r>
              <a:rPr lang="en-US" sz="2000" dirty="0" err="1"/>
              <a:t>của</a:t>
            </a:r>
            <a:r>
              <a:rPr lang="en-US" sz="2000" dirty="0"/>
              <a:t> </a:t>
            </a:r>
            <a:r>
              <a:rPr lang="en-US" sz="2000" dirty="0" err="1"/>
              <a:t>cổ</a:t>
            </a:r>
            <a:r>
              <a:rPr lang="en-US" sz="2000" dirty="0"/>
              <a:t> </a:t>
            </a:r>
            <a:r>
              <a:rPr lang="en-US" sz="2000" dirty="0" err="1"/>
              <a:t>đông</a:t>
            </a:r>
            <a:r>
              <a:rPr lang="en-US" sz="2000" dirty="0"/>
              <a:t> </a:t>
            </a:r>
            <a:r>
              <a:rPr lang="en-US" sz="2000" dirty="0" err="1"/>
              <a:t>chính</a:t>
            </a:r>
            <a:r>
              <a:rPr lang="en-US" sz="2000" dirty="0"/>
              <a:t> </a:t>
            </a:r>
            <a:r>
              <a:rPr lang="en-US" sz="2000" dirty="0" err="1"/>
              <a:t>hoặc</a:t>
            </a:r>
            <a:r>
              <a:rPr lang="en-US" sz="2000" dirty="0"/>
              <a:t> </a:t>
            </a:r>
            <a:r>
              <a:rPr lang="en-US" sz="2000" dirty="0" err="1"/>
              <a:t>nhóm</a:t>
            </a:r>
            <a:r>
              <a:rPr lang="en-US" sz="2000" dirty="0"/>
              <a:t> </a:t>
            </a:r>
            <a:r>
              <a:rPr lang="en-US" sz="2000" dirty="0" err="1"/>
              <a:t>cổ</a:t>
            </a:r>
            <a:r>
              <a:rPr lang="en-US" sz="2000" dirty="0"/>
              <a:t> </a:t>
            </a:r>
            <a:r>
              <a:rPr lang="en-US" sz="2000" dirty="0" err="1"/>
              <a:t>đông</a:t>
            </a:r>
            <a:r>
              <a:rPr lang="en-US" sz="2000" dirty="0"/>
              <a:t> </a:t>
            </a:r>
            <a:r>
              <a:rPr lang="en-US" sz="2000" dirty="0" err="1"/>
              <a:t>chính</a:t>
            </a:r>
            <a:r>
              <a:rPr lang="en-US" sz="2000" dirty="0"/>
              <a:t> </a:t>
            </a:r>
            <a:r>
              <a:rPr lang="en-US" sz="2000" dirty="0" err="1"/>
              <a:t>tại</a:t>
            </a:r>
            <a:r>
              <a:rPr lang="en-US" sz="2000" dirty="0"/>
              <a:t> DN (</a:t>
            </a:r>
            <a:r>
              <a:rPr lang="en-US" sz="2000" dirty="0" err="1"/>
              <a:t>quá</a:t>
            </a:r>
            <a:r>
              <a:rPr lang="en-US" sz="2000" dirty="0"/>
              <a:t> </a:t>
            </a:r>
            <a:r>
              <a:rPr lang="en-US" sz="2000" dirty="0" err="1"/>
              <a:t>bán</a:t>
            </a:r>
            <a:r>
              <a:rPr lang="en-US" sz="2000" dirty="0"/>
              <a:t> </a:t>
            </a:r>
            <a:r>
              <a:rPr lang="en-US" sz="2000" dirty="0" err="1"/>
              <a:t>quyết</a:t>
            </a:r>
            <a:r>
              <a:rPr lang="en-US" sz="2000" dirty="0"/>
              <a:t> </a:t>
            </a:r>
            <a:r>
              <a:rPr lang="en-US" sz="2000" dirty="0" err="1"/>
              <a:t>định</a:t>
            </a:r>
            <a:r>
              <a:rPr lang="en-US" sz="2000" dirty="0"/>
              <a:t>)</a:t>
            </a:r>
          </a:p>
          <a:p>
            <a:pPr marL="0" indent="0">
              <a:buNone/>
            </a:pPr>
            <a:endParaRPr lang="en-US" sz="2400" dirty="0"/>
          </a:p>
        </p:txBody>
      </p:sp>
      <p:pic>
        <p:nvPicPr>
          <p:cNvPr id="4" name="Picture 3"/>
          <p:cNvPicPr>
            <a:picLocks noChangeAspect="1"/>
          </p:cNvPicPr>
          <p:nvPr/>
        </p:nvPicPr>
        <p:blipFill>
          <a:blip r:embed="rId2"/>
          <a:stretch>
            <a:fillRect/>
          </a:stretch>
        </p:blipFill>
        <p:spPr>
          <a:xfrm>
            <a:off x="203919" y="1262743"/>
            <a:ext cx="4498996" cy="4702628"/>
          </a:xfrm>
          <a:prstGeom prst="rect">
            <a:avLst/>
          </a:prstGeom>
        </p:spPr>
      </p:pic>
    </p:spTree>
    <p:extLst>
      <p:ext uri="{BB962C8B-B14F-4D97-AF65-F5344CB8AC3E}">
        <p14:creationId xmlns:p14="http://schemas.microsoft.com/office/powerpoint/2010/main" val="359448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263" y="2316120"/>
            <a:ext cx="3221109" cy="2680794"/>
          </a:xfrm>
          <a:prstGeom prst="rect">
            <a:avLst/>
          </a:prstGeom>
        </p:spPr>
      </p:pic>
      <p:sp>
        <p:nvSpPr>
          <p:cNvPr id="2" name="Title 1"/>
          <p:cNvSpPr>
            <a:spLocks noGrp="1"/>
          </p:cNvSpPr>
          <p:nvPr>
            <p:ph type="title" idx="4294967295"/>
          </p:nvPr>
        </p:nvSpPr>
        <p:spPr>
          <a:xfrm>
            <a:off x="0" y="36476"/>
            <a:ext cx="9661525" cy="600075"/>
          </a:xfrm>
        </p:spPr>
        <p:txBody>
          <a:bodyPr>
            <a:normAutofit/>
          </a:bodyPr>
          <a:lstStyle/>
          <a:p>
            <a:r>
              <a:rPr lang="en-US" sz="2700" b="1" dirty="0">
                <a:solidFill>
                  <a:schemeClr val="bg1"/>
                </a:solidFill>
              </a:rPr>
              <a:t>Bank hay </a:t>
            </a:r>
            <a:r>
              <a:rPr lang="en-US" sz="2700" b="1" dirty="0" err="1">
                <a:solidFill>
                  <a:schemeClr val="bg1"/>
                </a:solidFill>
              </a:rPr>
              <a:t>từ</a:t>
            </a:r>
            <a:r>
              <a:rPr lang="en-US" sz="2700" b="1" dirty="0">
                <a:solidFill>
                  <a:schemeClr val="bg1"/>
                </a:solidFill>
              </a:rPr>
              <a:t> </a:t>
            </a:r>
            <a:r>
              <a:rPr lang="en-US" sz="2700" b="1" dirty="0" err="1">
                <a:solidFill>
                  <a:schemeClr val="bg1"/>
                </a:solidFill>
              </a:rPr>
              <a:t>chối</a:t>
            </a:r>
            <a:r>
              <a:rPr lang="en-US" sz="2700" b="1" dirty="0">
                <a:solidFill>
                  <a:schemeClr val="bg1"/>
                </a:solidFill>
              </a:rPr>
              <a:t> </a:t>
            </a:r>
            <a:r>
              <a:rPr lang="en-US" sz="2700" b="1" dirty="0" err="1">
                <a:solidFill>
                  <a:schemeClr val="bg1"/>
                </a:solidFill>
              </a:rPr>
              <a:t>cho</a:t>
            </a:r>
            <a:r>
              <a:rPr lang="en-US" sz="2700" b="1" dirty="0">
                <a:solidFill>
                  <a:schemeClr val="bg1"/>
                </a:solidFill>
              </a:rPr>
              <a:t> </a:t>
            </a:r>
            <a:r>
              <a:rPr lang="en-US" sz="2700" b="1" dirty="0" err="1">
                <a:solidFill>
                  <a:schemeClr val="bg1"/>
                </a:solidFill>
              </a:rPr>
              <a:t>vay</a:t>
            </a:r>
            <a:r>
              <a:rPr lang="en-US" sz="2700" b="1" dirty="0">
                <a:solidFill>
                  <a:schemeClr val="bg1"/>
                </a:solidFill>
              </a:rPr>
              <a:t> &amp; </a:t>
            </a:r>
            <a:r>
              <a:rPr lang="en-US" sz="2700" b="1" dirty="0" err="1">
                <a:solidFill>
                  <a:schemeClr val="bg1"/>
                </a:solidFill>
              </a:rPr>
              <a:t>Hạn</a:t>
            </a:r>
            <a:r>
              <a:rPr lang="en-US" sz="2700" b="1" dirty="0">
                <a:solidFill>
                  <a:schemeClr val="bg1"/>
                </a:solidFill>
              </a:rPr>
              <a:t> </a:t>
            </a:r>
            <a:r>
              <a:rPr lang="en-US" sz="2700" b="1" dirty="0" err="1">
                <a:solidFill>
                  <a:schemeClr val="bg1"/>
                </a:solidFill>
              </a:rPr>
              <a:t>mức</a:t>
            </a:r>
            <a:r>
              <a:rPr lang="en-US" sz="2700" b="1" dirty="0">
                <a:solidFill>
                  <a:schemeClr val="bg1"/>
                </a:solidFill>
              </a:rPr>
              <a:t> </a:t>
            </a:r>
            <a:r>
              <a:rPr lang="en-US" sz="2700" b="1" dirty="0" err="1">
                <a:solidFill>
                  <a:schemeClr val="bg1"/>
                </a:solidFill>
              </a:rPr>
              <a:t>thấp</a:t>
            </a:r>
            <a:r>
              <a:rPr lang="en-US" sz="2700" b="1" dirty="0">
                <a:solidFill>
                  <a:schemeClr val="bg1"/>
                </a:solidFill>
              </a:rPr>
              <a:t> </a:t>
            </a:r>
            <a:r>
              <a:rPr lang="en-US" sz="2700" b="1" dirty="0" err="1">
                <a:solidFill>
                  <a:schemeClr val="bg1"/>
                </a:solidFill>
              </a:rPr>
              <a:t>vì</a:t>
            </a:r>
            <a:r>
              <a:rPr lang="en-US" sz="2700" b="1" dirty="0">
                <a:solidFill>
                  <a:schemeClr val="bg1"/>
                </a:solidFill>
              </a:rPr>
              <a:t>?</a:t>
            </a:r>
          </a:p>
        </p:txBody>
      </p:sp>
      <p:sp>
        <p:nvSpPr>
          <p:cNvPr id="5" name="AutoShape 5"/>
          <p:cNvSpPr>
            <a:spLocks noChangeArrowheads="1"/>
          </p:cNvSpPr>
          <p:nvPr/>
        </p:nvSpPr>
        <p:spPr bwMode="blackWhite">
          <a:xfrm rot="5400000">
            <a:off x="5220746" y="94315"/>
            <a:ext cx="1874045" cy="3495410"/>
          </a:xfrm>
          <a:prstGeom prst="rightArrow">
            <a:avLst>
              <a:gd name="adj1" fmla="val 87120"/>
              <a:gd name="adj2" fmla="val 27468"/>
            </a:avLst>
          </a:prstGeom>
          <a:solidFill>
            <a:schemeClr val="accent2"/>
          </a:solidFill>
          <a:ln w="9525">
            <a:solidFill>
              <a:schemeClr val="tx1"/>
            </a:solidFill>
            <a:miter lim="800000"/>
            <a:headEnd/>
            <a:tailEnd/>
          </a:ln>
          <a:effectLst>
            <a:outerShdw dist="45791" dir="3378596"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a:ea typeface="-윤고딕130" pitchFamily="18" charset="-127"/>
              <a:cs typeface="+mn-cs"/>
            </a:endParaRPr>
          </a:p>
        </p:txBody>
      </p:sp>
      <p:sp>
        <p:nvSpPr>
          <p:cNvPr id="6" name="AutoShape 6"/>
          <p:cNvSpPr>
            <a:spLocks noChangeArrowheads="1"/>
          </p:cNvSpPr>
          <p:nvPr/>
        </p:nvSpPr>
        <p:spPr bwMode="blackWhite">
          <a:xfrm rot="10800000">
            <a:off x="7782370" y="2390304"/>
            <a:ext cx="3055601" cy="2397222"/>
          </a:xfrm>
          <a:prstGeom prst="rightArrow">
            <a:avLst>
              <a:gd name="adj1" fmla="val 87120"/>
              <a:gd name="adj2" fmla="val 27690"/>
            </a:avLst>
          </a:prstGeom>
          <a:solidFill>
            <a:schemeClr val="accent1"/>
          </a:solidFill>
          <a:ln w="9525">
            <a:solidFill>
              <a:schemeClr val="tx1"/>
            </a:solidFill>
            <a:miter lim="800000"/>
            <a:headEnd/>
            <a:tailEnd/>
          </a:ln>
          <a:effectLst>
            <a:outerShdw dist="45791" dir="3378596"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a:ea typeface="-윤고딕130" pitchFamily="18" charset="-127"/>
              <a:cs typeface="+mn-cs"/>
            </a:endParaRPr>
          </a:p>
        </p:txBody>
      </p:sp>
      <p:sp>
        <p:nvSpPr>
          <p:cNvPr id="7" name="AutoShape 7"/>
          <p:cNvSpPr>
            <a:spLocks noChangeArrowheads="1"/>
          </p:cNvSpPr>
          <p:nvPr/>
        </p:nvSpPr>
        <p:spPr bwMode="blackWhite">
          <a:xfrm rot="16200000" flipV="1">
            <a:off x="5073066" y="3727687"/>
            <a:ext cx="2169406" cy="3508368"/>
          </a:xfrm>
          <a:prstGeom prst="rightArrow">
            <a:avLst>
              <a:gd name="adj1" fmla="val 87120"/>
              <a:gd name="adj2" fmla="val 27468"/>
            </a:avLst>
          </a:prstGeom>
          <a:solidFill>
            <a:srgbClr val="FFC000"/>
          </a:solidFill>
          <a:ln w="9525">
            <a:solidFill>
              <a:schemeClr val="tx1"/>
            </a:solidFill>
            <a:miter lim="800000"/>
            <a:headEnd/>
            <a:tailEnd/>
          </a:ln>
          <a:effectLst>
            <a:outerShdw dist="45791" dir="3378596"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a:ea typeface="-윤고딕130" pitchFamily="18" charset="-127"/>
              <a:cs typeface="+mn-cs"/>
            </a:endParaRPr>
          </a:p>
        </p:txBody>
      </p:sp>
      <p:sp>
        <p:nvSpPr>
          <p:cNvPr id="8" name="AutoShape 8"/>
          <p:cNvSpPr>
            <a:spLocks noChangeArrowheads="1"/>
          </p:cNvSpPr>
          <p:nvPr/>
        </p:nvSpPr>
        <p:spPr bwMode="blackWhite">
          <a:xfrm rot="10800000" flipH="1">
            <a:off x="1484045" y="2390304"/>
            <a:ext cx="3060458" cy="2397222"/>
          </a:xfrm>
          <a:prstGeom prst="rightArrow">
            <a:avLst>
              <a:gd name="adj1" fmla="val 87120"/>
              <a:gd name="adj2" fmla="val 27653"/>
            </a:avLst>
          </a:prstGeom>
          <a:solidFill>
            <a:schemeClr val="accent1"/>
          </a:solidFill>
          <a:ln w="9525">
            <a:solidFill>
              <a:schemeClr val="tx1"/>
            </a:solidFill>
            <a:miter lim="800000"/>
            <a:headEnd/>
            <a:tailEnd/>
          </a:ln>
          <a:effectLst>
            <a:outerShdw dist="45791" dir="3378596" algn="ctr" rotWithShape="0">
              <a:schemeClr val="bg2"/>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a:ea typeface="-윤고딕130" pitchFamily="18" charset="-127"/>
              <a:cs typeface="+mn-cs"/>
            </a:endParaRPr>
          </a:p>
        </p:txBody>
      </p:sp>
      <p:sp>
        <p:nvSpPr>
          <p:cNvPr id="16" name="Rectangle 15"/>
          <p:cNvSpPr/>
          <p:nvPr/>
        </p:nvSpPr>
        <p:spPr>
          <a:xfrm>
            <a:off x="4690023" y="1071950"/>
            <a:ext cx="2935489"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Arial" panose="020B0604020202020204"/>
                <a:cs typeface="+mn-cs"/>
              </a:rPr>
              <a:t>Khả</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năng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tài</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chính</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yếu</a:t>
            </a:r>
            <a:r>
              <a:rPr kumimoji="0" lang="en-US" b="0" i="0" u="none" strike="noStrike" kern="1200" cap="none" spc="0" normalizeH="0" baseline="0" noProof="0" dirty="0">
                <a:ln>
                  <a:noFill/>
                </a:ln>
                <a:solidFill>
                  <a:prstClr val="black"/>
                </a:solidFill>
                <a:effectLst/>
                <a:uLnTx/>
                <a:uFillTx/>
                <a:latin typeface="Arial" panose="020B0604020202020204"/>
                <a:cs typeface="+mn-cs"/>
              </a:rPr>
              <a:t>/</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Dấu</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hiệu</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suy</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giảm</a:t>
            </a:r>
            <a:r>
              <a:rPr kumimoji="0" lang="en-US" b="0" i="0" u="none" strike="noStrike" kern="1200" cap="none" spc="0" normalizeH="0" baseline="0" noProof="0" dirty="0">
                <a:ln>
                  <a:noFill/>
                </a:ln>
                <a:solidFill>
                  <a:prstClr val="black"/>
                </a:solidFill>
                <a:effectLst/>
                <a:uLnTx/>
                <a:uFillTx/>
                <a:latin typeface="Arial" panose="020B0604020202020204"/>
                <a:cs typeface="+mn-cs"/>
              </a:rPr>
              <a:t>/</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Tăng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trưởng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nóng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vay</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nợ</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nhiều</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bất</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thường</a:t>
            </a:r>
            <a:endParaRPr kumimoji="0" lang="en-US" b="0" i="0" u="none" strike="noStrike" kern="1200" cap="none" spc="0" normalizeH="0" baseline="0" noProof="0" dirty="0">
              <a:ln>
                <a:noFill/>
              </a:ln>
              <a:solidFill>
                <a:prstClr val="black"/>
              </a:solidFill>
              <a:effectLst/>
              <a:uLnTx/>
              <a:uFillTx/>
              <a:latin typeface="Arial" panose="020B0604020202020204"/>
              <a:ea typeface="Calibri" panose="020F0502020204030204" pitchFamily="34" charset="0"/>
              <a:cs typeface="+mn-cs"/>
            </a:endParaRPr>
          </a:p>
        </p:txBody>
      </p:sp>
      <p:sp>
        <p:nvSpPr>
          <p:cNvPr id="17" name="Rectangle 16"/>
          <p:cNvSpPr/>
          <p:nvPr/>
        </p:nvSpPr>
        <p:spPr>
          <a:xfrm>
            <a:off x="1601396" y="2779043"/>
            <a:ext cx="248436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err="1">
                <a:ln>
                  <a:noFill/>
                </a:ln>
                <a:solidFill>
                  <a:prstClr val="black"/>
                </a:solidFill>
                <a:effectLst/>
                <a:uLnTx/>
                <a:uFillTx/>
                <a:latin typeface="Arial" panose="020B0604020202020204"/>
                <a:cs typeface="+mn-cs"/>
              </a:rPr>
              <a:t>Không</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đạt</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chương</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tình</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tín</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dụng</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các</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tiêu</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chí</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chọn</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lọc</a:t>
            </a:r>
            <a:r>
              <a:rPr kumimoji="0" lang="en-US" i="0" u="none" strike="noStrike" kern="1200" cap="none" spc="0" normalizeH="0" baseline="0" noProof="0" dirty="0">
                <a:ln>
                  <a:noFill/>
                </a:ln>
                <a:solidFill>
                  <a:prstClr val="black"/>
                </a:solidFill>
                <a:effectLst/>
                <a:uLnTx/>
                <a:uFillTx/>
                <a:latin typeface="Arial" panose="020B0604020202020204"/>
                <a:cs typeface="+mn-cs"/>
              </a:rPr>
              <a:t> KH (</a:t>
            </a:r>
            <a:r>
              <a:rPr kumimoji="0" lang="en-US" i="0" u="none" strike="noStrike" kern="1200" cap="none" spc="0" normalizeH="0" baseline="0" noProof="0" dirty="0" err="1">
                <a:ln>
                  <a:noFill/>
                </a:ln>
                <a:solidFill>
                  <a:prstClr val="black"/>
                </a:solidFill>
                <a:effectLst/>
                <a:uLnTx/>
                <a:uFillTx/>
                <a:latin typeface="Arial" panose="020B0604020202020204"/>
                <a:cs typeface="+mn-cs"/>
              </a:rPr>
              <a:t>tiêu</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chí</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tài</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chính</a:t>
            </a:r>
            <a:r>
              <a:rPr kumimoji="0" lang="en-US" i="0" u="none" strike="noStrike" kern="1200" cap="none" spc="0" normalizeH="0" baseline="0" noProof="0" dirty="0">
                <a:ln>
                  <a:noFill/>
                </a:ln>
                <a:solidFill>
                  <a:prstClr val="black"/>
                </a:solidFill>
                <a:effectLst/>
                <a:uLnTx/>
                <a:uFillTx/>
                <a:latin typeface="Arial" panose="020B0604020202020204"/>
                <a:cs typeface="+mn-cs"/>
              </a:rPr>
              <a:t>, phi </a:t>
            </a:r>
            <a:r>
              <a:rPr kumimoji="0" lang="en-US" i="0" u="none" strike="noStrike" kern="1200" cap="none" spc="0" normalizeH="0" baseline="0" noProof="0" dirty="0" err="1">
                <a:ln>
                  <a:noFill/>
                </a:ln>
                <a:solidFill>
                  <a:prstClr val="black"/>
                </a:solidFill>
                <a:effectLst/>
                <a:uLnTx/>
                <a:uFillTx/>
                <a:latin typeface="Arial" panose="020B0604020202020204"/>
                <a:cs typeface="+mn-cs"/>
              </a:rPr>
              <a:t>tài</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chính</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chính</a:t>
            </a:r>
            <a:r>
              <a:rPr kumimoji="0" lang="en-US" i="0" u="none" strike="noStrike" kern="1200" cap="none" spc="0" normalizeH="0" baseline="0" noProof="0" dirty="0">
                <a:ln>
                  <a:noFill/>
                </a:ln>
                <a:solidFill>
                  <a:prstClr val="black"/>
                </a:solidFill>
                <a:effectLst/>
                <a:uLnTx/>
                <a:uFillTx/>
                <a:latin typeface="Arial" panose="020B0604020202020204"/>
                <a:cs typeface="+mn-cs"/>
              </a:rPr>
              <a:t> </a:t>
            </a:r>
            <a:r>
              <a:rPr kumimoji="0" lang="en-US" i="0" u="none" strike="noStrike" kern="1200" cap="none" spc="0" normalizeH="0" baseline="0" noProof="0" dirty="0" err="1">
                <a:ln>
                  <a:noFill/>
                </a:ln>
                <a:solidFill>
                  <a:prstClr val="black"/>
                </a:solidFill>
                <a:effectLst/>
                <a:uLnTx/>
                <a:uFillTx/>
                <a:latin typeface="Arial" panose="020B0604020202020204"/>
                <a:cs typeface="+mn-cs"/>
              </a:rPr>
              <a:t>yếu</a:t>
            </a:r>
            <a:r>
              <a:rPr kumimoji="0" lang="en-US" i="0" u="none" strike="noStrike" kern="1200" cap="none" spc="0" normalizeH="0" baseline="0" noProof="0" dirty="0">
                <a:ln>
                  <a:noFill/>
                </a:ln>
                <a:solidFill>
                  <a:prstClr val="black"/>
                </a:solidFill>
                <a:effectLst/>
                <a:uLnTx/>
                <a:uFillTx/>
                <a:latin typeface="Arial" panose="020B0604020202020204"/>
                <a:cs typeface="+mn-cs"/>
              </a:rPr>
              <a:t>)</a:t>
            </a:r>
            <a:endParaRPr kumimoji="0" lang="en-US" i="0" u="none" strike="noStrike" kern="1200" cap="none" spc="0" normalizeH="0" baseline="0" noProof="0" dirty="0">
              <a:ln>
                <a:noFill/>
              </a:ln>
              <a:solidFill>
                <a:prstClr val="black"/>
              </a:solidFill>
              <a:effectLst/>
              <a:uLnTx/>
              <a:uFillTx/>
              <a:latin typeface="Arial" panose="020B0604020202020204"/>
              <a:ea typeface="Calibri" panose="020F0502020204030204" pitchFamily="34" charset="0"/>
              <a:cs typeface="+mn-cs"/>
            </a:endParaRPr>
          </a:p>
        </p:txBody>
      </p:sp>
      <p:sp>
        <p:nvSpPr>
          <p:cNvPr id="18" name="Rectangle 17"/>
          <p:cNvSpPr/>
          <p:nvPr/>
        </p:nvSpPr>
        <p:spPr>
          <a:xfrm>
            <a:off x="4566445" y="4996914"/>
            <a:ext cx="3205678"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Arial" panose="020B0604020202020204"/>
                <a:cs typeface="+mn-cs"/>
              </a:rPr>
              <a:t>Dấu</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hiệu</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sử</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dụng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vốn</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vay</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ra</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ngoài</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hoạt</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động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chính</a:t>
            </a:r>
            <a:r>
              <a:rPr kumimoji="0" lang="en-US" b="0" i="0" u="none" strike="noStrike" kern="1200" cap="none" spc="0" normalizeH="0" baseline="0" noProof="0" dirty="0">
                <a:ln>
                  <a:noFill/>
                </a:ln>
                <a:solidFill>
                  <a:prstClr val="black"/>
                </a:solidFill>
                <a:effectLst/>
                <a:uLnTx/>
                <a:uFillTx/>
                <a:latin typeface="Arial" panose="020B0604020202020204"/>
                <a:cs typeface="+mn-cs"/>
              </a:rPr>
              <a:t> (Core)</a:t>
            </a:r>
            <a:endParaRPr kumimoji="0" lang="en-US" b="0" i="0" u="none" strike="noStrike" kern="1200" cap="none" spc="0" normalizeH="0" baseline="0" noProof="0" dirty="0">
              <a:ln>
                <a:noFill/>
              </a:ln>
              <a:solidFill>
                <a:prstClr val="black"/>
              </a:solidFill>
              <a:effectLst/>
              <a:uLnTx/>
              <a:uFillTx/>
              <a:latin typeface="Arial" panose="020B0604020202020204"/>
              <a:ea typeface="Calibri" panose="020F0502020204030204" pitchFamily="34" charset="0"/>
              <a:cs typeface="+mn-cs"/>
            </a:endParaRPr>
          </a:p>
        </p:txBody>
      </p:sp>
      <p:sp>
        <p:nvSpPr>
          <p:cNvPr id="19" name="Rectangle 18"/>
          <p:cNvSpPr/>
          <p:nvPr/>
        </p:nvSpPr>
        <p:spPr>
          <a:xfrm>
            <a:off x="4572216" y="5691709"/>
            <a:ext cx="3171102" cy="923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Arial" panose="020B0604020202020204"/>
                <a:cs typeface="+mn-cs"/>
              </a:rPr>
              <a:t>Mất</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cân</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đối</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vốn</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sử</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dụng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nợ</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ngắn</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hạn</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đầu</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tư</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trung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dài</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hạn</a:t>
            </a:r>
            <a:r>
              <a:rPr kumimoji="0" lang="en-US" b="0" i="0" u="none" strike="noStrike" kern="1200" cap="none" spc="0" normalizeH="0" baseline="0" noProof="0" dirty="0">
                <a:ln>
                  <a:noFill/>
                </a:ln>
                <a:solidFill>
                  <a:prstClr val="black"/>
                </a:solidFill>
                <a:effectLst/>
                <a:uLnTx/>
                <a:uFillTx/>
                <a:latin typeface="Arial" panose="020B0604020202020204"/>
                <a:cs typeface="+mn-cs"/>
              </a:rPr>
              <a:t>)</a:t>
            </a:r>
            <a:endParaRPr kumimoji="0" lang="en-US" b="0" i="0" u="none" strike="noStrike" kern="1200" cap="none" spc="0" normalizeH="0" baseline="0" noProof="0" dirty="0">
              <a:ln>
                <a:noFill/>
              </a:ln>
              <a:solidFill>
                <a:prstClr val="black"/>
              </a:solidFill>
              <a:effectLst/>
              <a:uLnTx/>
              <a:uFillTx/>
              <a:latin typeface="Arial" panose="020B0604020202020204"/>
              <a:ea typeface="Calibri" panose="020F0502020204030204" pitchFamily="34" charset="0"/>
              <a:cs typeface="+mn-cs"/>
            </a:endParaRPr>
          </a:p>
        </p:txBody>
      </p:sp>
      <p:sp>
        <p:nvSpPr>
          <p:cNvPr id="20" name="Rectangle 19"/>
          <p:cNvSpPr/>
          <p:nvPr/>
        </p:nvSpPr>
        <p:spPr>
          <a:xfrm>
            <a:off x="8229783" y="2927194"/>
            <a:ext cx="2466500" cy="147732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Arial" panose="020B0604020202020204"/>
                <a:cs typeface="+mn-cs"/>
              </a:rPr>
              <a:t>Dấu</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hiện</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gian</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lận</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hồ</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sơ</a:t>
            </a:r>
            <a:r>
              <a:rPr kumimoji="0" lang="en-US" b="0" i="0" u="none" strike="noStrike" kern="1200" cap="none" spc="0" normalizeH="0" baseline="0" noProof="0" dirty="0">
                <a:ln>
                  <a:noFill/>
                </a:ln>
                <a:solidFill>
                  <a:prstClr val="black"/>
                </a:solidFill>
                <a:effectLst/>
                <a:uLnTx/>
                <a:uFillTx/>
                <a:latin typeface="Arial" panose="020B0604020202020204"/>
                <a:cs typeface="+mn-cs"/>
              </a:rPr>
              <a:t>/</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không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trung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thực</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về</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hồ</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sơ</a:t>
            </a:r>
            <a:r>
              <a:rPr kumimoji="0" lang="en-US" b="0" i="0" u="none" strike="noStrike" kern="1200" cap="none" spc="0" normalizeH="0" baseline="0" noProof="0" dirty="0">
                <a:ln>
                  <a:noFill/>
                </a:ln>
                <a:solidFill>
                  <a:prstClr val="black"/>
                </a:solidFill>
                <a:effectLst/>
                <a:uLnTx/>
                <a:uFillTx/>
                <a:latin typeface="Arial" panose="020B0604020202020204"/>
                <a:cs typeface="+mn-cs"/>
              </a:rPr>
              <a:t> hay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số</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liệu</a:t>
            </a:r>
            <a:r>
              <a:rPr kumimoji="0" lang="en-US" b="0" i="0" u="none" strike="noStrike" kern="1200" cap="none" spc="0" normalizeH="0" baseline="0" noProof="0" dirty="0">
                <a:ln>
                  <a:noFill/>
                </a:ln>
                <a:solidFill>
                  <a:prstClr val="black"/>
                </a:solidFill>
                <a:effectLst/>
                <a:uLnTx/>
                <a:uFillTx/>
                <a:latin typeface="Arial" panose="020B0604020202020204"/>
                <a:cs typeface="+mn-cs"/>
              </a:rPr>
              <a:t>/</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có</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mâu</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thuẫn</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về</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thông</a:t>
            </a:r>
            <a:r>
              <a:rPr kumimoji="0" lang="en-US" b="0" i="0" u="none" strike="noStrike" kern="1200" cap="none" spc="0" normalizeH="0" baseline="0" noProof="0" dirty="0">
                <a:ln>
                  <a:noFill/>
                </a:ln>
                <a:solidFill>
                  <a:prstClr val="black"/>
                </a:solidFill>
                <a:effectLst/>
                <a:uLnTx/>
                <a:uFillTx/>
                <a:latin typeface="Arial" panose="020B0604020202020204"/>
                <a:cs typeface="+mn-cs"/>
              </a:rPr>
              <a:t> tin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cung</a:t>
            </a:r>
            <a:r>
              <a:rPr kumimoji="0" lang="en-US" b="0" i="0" u="none" strike="noStrike" kern="1200" cap="none" spc="0" normalizeH="0" baseline="0" noProof="0" dirty="0">
                <a:ln>
                  <a:noFill/>
                </a:ln>
                <a:solidFill>
                  <a:prstClr val="black"/>
                </a:solidFill>
                <a:effectLst/>
                <a:uLnTx/>
                <a:uFillTx/>
                <a:latin typeface="Arial" panose="020B0604020202020204"/>
                <a:cs typeface="+mn-cs"/>
              </a:rPr>
              <a:t> </a:t>
            </a:r>
            <a:r>
              <a:rPr kumimoji="0" lang="en-US" b="0" i="0" u="none" strike="noStrike" kern="1200" cap="none" spc="0" normalizeH="0" baseline="0" noProof="0" dirty="0" err="1">
                <a:ln>
                  <a:noFill/>
                </a:ln>
                <a:solidFill>
                  <a:prstClr val="black"/>
                </a:solidFill>
                <a:effectLst/>
                <a:uLnTx/>
                <a:uFillTx/>
                <a:latin typeface="Arial" panose="020B0604020202020204"/>
                <a:cs typeface="+mn-cs"/>
              </a:rPr>
              <a:t>cấp</a:t>
            </a:r>
            <a:endParaRPr kumimoji="0" lang="en-US" b="0" i="0" u="none" strike="noStrike" kern="1200" cap="none" spc="0" normalizeH="0" baseline="0" noProof="0" dirty="0">
              <a:ln>
                <a:noFill/>
              </a:ln>
              <a:solidFill>
                <a:prstClr val="black"/>
              </a:solidFill>
              <a:effectLst/>
              <a:uLnTx/>
              <a:uFillTx/>
              <a:latin typeface="Arial" panose="020B0604020202020204"/>
              <a:ea typeface="Calibri" panose="020F0502020204030204" pitchFamily="34" charset="0"/>
              <a:cs typeface="+mn-cs"/>
            </a:endParaRPr>
          </a:p>
        </p:txBody>
      </p:sp>
    </p:spTree>
    <p:extLst>
      <p:ext uri="{BB962C8B-B14F-4D97-AF65-F5344CB8AC3E}">
        <p14:creationId xmlns:p14="http://schemas.microsoft.com/office/powerpoint/2010/main" val="184585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1923"/>
            <a:ext cx="9661525" cy="600075"/>
          </a:xfrm>
        </p:spPr>
        <p:txBody>
          <a:bodyPr>
            <a:normAutofit/>
          </a:bodyPr>
          <a:lstStyle/>
          <a:p>
            <a:r>
              <a:rPr lang="en-US" sz="2800" b="1" dirty="0" err="1">
                <a:solidFill>
                  <a:schemeClr val="bg1"/>
                </a:solidFill>
              </a:rPr>
              <a:t>Đánh</a:t>
            </a:r>
            <a:r>
              <a:rPr lang="en-US" sz="2800" b="1" dirty="0">
                <a:solidFill>
                  <a:schemeClr val="bg1"/>
                </a:solidFill>
              </a:rPr>
              <a:t> </a:t>
            </a:r>
            <a:r>
              <a:rPr lang="en-US" sz="2800" b="1" dirty="0" err="1">
                <a:solidFill>
                  <a:schemeClr val="bg1"/>
                </a:solidFill>
              </a:rPr>
              <a:t>giá</a:t>
            </a:r>
            <a:r>
              <a:rPr lang="en-US" sz="2800" b="1" dirty="0">
                <a:solidFill>
                  <a:schemeClr val="bg1"/>
                </a:solidFill>
              </a:rPr>
              <a:t> </a:t>
            </a:r>
            <a:r>
              <a:rPr lang="en-US" sz="2800" b="1" dirty="0" err="1">
                <a:solidFill>
                  <a:schemeClr val="bg1"/>
                </a:solidFill>
              </a:rPr>
              <a:t>xếp</a:t>
            </a:r>
            <a:r>
              <a:rPr lang="en-US" sz="2800" b="1" dirty="0">
                <a:solidFill>
                  <a:schemeClr val="bg1"/>
                </a:solidFill>
              </a:rPr>
              <a:t> </a:t>
            </a:r>
            <a:r>
              <a:rPr lang="en-US" sz="2800" b="1" dirty="0" err="1">
                <a:solidFill>
                  <a:schemeClr val="bg1"/>
                </a:solidFill>
              </a:rPr>
              <a:t>hạng</a:t>
            </a:r>
            <a:r>
              <a:rPr lang="en-US" sz="2800" b="1" dirty="0">
                <a:solidFill>
                  <a:schemeClr val="bg1"/>
                </a:solidFill>
              </a:rPr>
              <a:t> </a:t>
            </a:r>
            <a:r>
              <a:rPr lang="en-US" sz="2800" b="1" dirty="0" err="1">
                <a:solidFill>
                  <a:schemeClr val="bg1"/>
                </a:solidFill>
              </a:rPr>
              <a:t>khách</a:t>
            </a:r>
            <a:r>
              <a:rPr lang="en-US" sz="2800" b="1" dirty="0">
                <a:solidFill>
                  <a:schemeClr val="bg1"/>
                </a:solidFill>
              </a:rPr>
              <a:t> </a:t>
            </a:r>
            <a:r>
              <a:rPr lang="en-US" sz="2800" b="1" dirty="0" err="1">
                <a:solidFill>
                  <a:schemeClr val="bg1"/>
                </a:solidFill>
              </a:rPr>
              <a:t>hàng</a:t>
            </a:r>
            <a:r>
              <a:rPr lang="en-US" sz="2800" b="1" dirty="0">
                <a:solidFill>
                  <a:schemeClr val="bg1"/>
                </a:solidFill>
              </a:rPr>
              <a:t> – </a:t>
            </a:r>
            <a:r>
              <a:rPr lang="en-US" sz="2800" b="1" dirty="0" err="1">
                <a:solidFill>
                  <a:schemeClr val="bg1"/>
                </a:solidFill>
              </a:rPr>
              <a:t>Tiêu</a:t>
            </a:r>
            <a:r>
              <a:rPr lang="en-US" sz="2800" b="1" dirty="0">
                <a:solidFill>
                  <a:schemeClr val="bg1"/>
                </a:solidFill>
              </a:rPr>
              <a:t> </a:t>
            </a:r>
            <a:r>
              <a:rPr lang="en-US" sz="2800" b="1" dirty="0" err="1">
                <a:solidFill>
                  <a:schemeClr val="bg1"/>
                </a:solidFill>
              </a:rPr>
              <a:t>chí</a:t>
            </a:r>
            <a:endParaRPr lang="en-US" sz="2800" b="1" dirty="0">
              <a:solidFill>
                <a:schemeClr val="bg1"/>
              </a:solidFill>
            </a:endParaRPr>
          </a:p>
        </p:txBody>
      </p:sp>
      <p:pic>
        <p:nvPicPr>
          <p:cNvPr id="4" name="Picture 3"/>
          <p:cNvPicPr>
            <a:picLocks noChangeAspect="1"/>
          </p:cNvPicPr>
          <p:nvPr/>
        </p:nvPicPr>
        <p:blipFill>
          <a:blip r:embed="rId2"/>
          <a:stretch>
            <a:fillRect/>
          </a:stretch>
        </p:blipFill>
        <p:spPr>
          <a:xfrm>
            <a:off x="3763618" y="690563"/>
            <a:ext cx="4664764" cy="5935524"/>
          </a:xfrm>
          <a:prstGeom prst="rect">
            <a:avLst/>
          </a:prstGeom>
        </p:spPr>
      </p:pic>
      <p:sp>
        <p:nvSpPr>
          <p:cNvPr id="3" name="Rectangle 2">
            <a:extLst>
              <a:ext uri="{FF2B5EF4-FFF2-40B4-BE49-F238E27FC236}">
                <a16:creationId xmlns:a16="http://schemas.microsoft.com/office/drawing/2014/main" id="{0AA29686-9618-453B-B591-AD45B6DF0D72}"/>
              </a:ext>
            </a:extLst>
          </p:cNvPr>
          <p:cNvSpPr/>
          <p:nvPr/>
        </p:nvSpPr>
        <p:spPr>
          <a:xfrm>
            <a:off x="7156174" y="1630016"/>
            <a:ext cx="424069"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D136E6F4-D81B-4695-B9EF-E8970D7A2BA4}"/>
              </a:ext>
            </a:extLst>
          </p:cNvPr>
          <p:cNvSpPr txBox="1"/>
          <p:nvPr/>
        </p:nvSpPr>
        <p:spPr>
          <a:xfrm>
            <a:off x="7103165" y="1545389"/>
            <a:ext cx="609600" cy="3154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lumMod val="25000"/>
                  </a:srgbClr>
                </a:solidFill>
                <a:effectLst/>
                <a:uLnTx/>
                <a:uFillTx/>
                <a:latin typeface="Times New Roman" panose="02020603050405020304" pitchFamily="18" charset="0"/>
                <a:ea typeface="+mn-ea"/>
                <a:cs typeface="Times New Roman" panose="02020603050405020304" pitchFamily="18" charset="0"/>
              </a:rPr>
              <a:t>bank</a:t>
            </a:r>
            <a:endParaRPr kumimoji="0" lang="en-GB" sz="1400" b="0" i="0" u="none" strike="noStrike" kern="1200" cap="none" spc="0" normalizeH="0" baseline="0" noProof="0">
              <a:ln>
                <a:noFill/>
              </a:ln>
              <a:solidFill>
                <a:srgbClr val="E7E6E6">
                  <a:lumMod val="2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20599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1299"/>
            <a:ext cx="9661525" cy="600075"/>
          </a:xfrm>
        </p:spPr>
        <p:txBody>
          <a:bodyPr>
            <a:normAutofit/>
          </a:bodyPr>
          <a:lstStyle/>
          <a:p>
            <a:r>
              <a:rPr lang="en-US" sz="2800" b="1" dirty="0" err="1">
                <a:solidFill>
                  <a:schemeClr val="bg1"/>
                </a:solidFill>
              </a:rPr>
              <a:t>Đánh</a:t>
            </a:r>
            <a:r>
              <a:rPr lang="en-US" sz="2800" b="1" dirty="0">
                <a:solidFill>
                  <a:schemeClr val="bg1"/>
                </a:solidFill>
              </a:rPr>
              <a:t> </a:t>
            </a:r>
            <a:r>
              <a:rPr lang="en-US" sz="2800" b="1" dirty="0" err="1">
                <a:solidFill>
                  <a:schemeClr val="bg1"/>
                </a:solidFill>
              </a:rPr>
              <a:t>giá</a:t>
            </a:r>
            <a:r>
              <a:rPr lang="en-US" sz="2800" b="1" dirty="0">
                <a:solidFill>
                  <a:schemeClr val="bg1"/>
                </a:solidFill>
              </a:rPr>
              <a:t> </a:t>
            </a:r>
            <a:r>
              <a:rPr lang="en-US" sz="2800" b="1" dirty="0" err="1">
                <a:solidFill>
                  <a:schemeClr val="bg1"/>
                </a:solidFill>
              </a:rPr>
              <a:t>xếp</a:t>
            </a:r>
            <a:r>
              <a:rPr lang="en-US" sz="2800" b="1" dirty="0">
                <a:solidFill>
                  <a:schemeClr val="bg1"/>
                </a:solidFill>
              </a:rPr>
              <a:t> </a:t>
            </a:r>
            <a:r>
              <a:rPr lang="en-US" sz="2800" b="1" dirty="0" err="1">
                <a:solidFill>
                  <a:schemeClr val="bg1"/>
                </a:solidFill>
              </a:rPr>
              <a:t>hạng</a:t>
            </a:r>
            <a:r>
              <a:rPr lang="en-US" sz="2800" b="1" dirty="0">
                <a:solidFill>
                  <a:schemeClr val="bg1"/>
                </a:solidFill>
              </a:rPr>
              <a:t> </a:t>
            </a:r>
            <a:r>
              <a:rPr lang="en-US" sz="2800" b="1" dirty="0" err="1">
                <a:solidFill>
                  <a:schemeClr val="bg1"/>
                </a:solidFill>
              </a:rPr>
              <a:t>khách</a:t>
            </a:r>
            <a:r>
              <a:rPr lang="en-US" sz="2800" b="1" dirty="0">
                <a:solidFill>
                  <a:schemeClr val="bg1"/>
                </a:solidFill>
              </a:rPr>
              <a:t> </a:t>
            </a:r>
            <a:r>
              <a:rPr lang="en-US" sz="2800" b="1" dirty="0" err="1">
                <a:solidFill>
                  <a:schemeClr val="bg1"/>
                </a:solidFill>
              </a:rPr>
              <a:t>hàng</a:t>
            </a:r>
            <a:r>
              <a:rPr lang="en-US" sz="2800" b="1" dirty="0">
                <a:solidFill>
                  <a:schemeClr val="bg1"/>
                </a:solidFill>
              </a:rPr>
              <a:t> – </a:t>
            </a:r>
            <a:r>
              <a:rPr lang="en-US" sz="2800" b="1" dirty="0" err="1">
                <a:solidFill>
                  <a:schemeClr val="bg1"/>
                </a:solidFill>
              </a:rPr>
              <a:t>Tiêu</a:t>
            </a:r>
            <a:r>
              <a:rPr lang="en-US" sz="2800" b="1" dirty="0">
                <a:solidFill>
                  <a:schemeClr val="bg1"/>
                </a:solidFill>
              </a:rPr>
              <a:t> </a:t>
            </a:r>
            <a:r>
              <a:rPr lang="en-US" sz="2800" b="1" dirty="0" err="1">
                <a:solidFill>
                  <a:schemeClr val="bg1"/>
                </a:solidFill>
              </a:rPr>
              <a:t>chí</a:t>
            </a:r>
            <a:endParaRPr lang="en-US" sz="2800" b="1" dirty="0">
              <a:solidFill>
                <a:schemeClr val="bg1"/>
              </a:solidFill>
            </a:endParaRPr>
          </a:p>
        </p:txBody>
      </p:sp>
      <p:grpSp>
        <p:nvGrpSpPr>
          <p:cNvPr id="4" name="Group 3">
            <a:extLst>
              <a:ext uri="{FF2B5EF4-FFF2-40B4-BE49-F238E27FC236}">
                <a16:creationId xmlns:a16="http://schemas.microsoft.com/office/drawing/2014/main" id="{D4B4F857-E161-4BDE-9AB5-44B6AB30E8A5}"/>
              </a:ext>
            </a:extLst>
          </p:cNvPr>
          <p:cNvGrpSpPr/>
          <p:nvPr/>
        </p:nvGrpSpPr>
        <p:grpSpPr>
          <a:xfrm>
            <a:off x="3724981" y="690563"/>
            <a:ext cx="4742038" cy="5686319"/>
            <a:chOff x="1620662" y="668740"/>
            <a:chExt cx="4742038" cy="5686319"/>
          </a:xfrm>
        </p:grpSpPr>
        <p:pic>
          <p:nvPicPr>
            <p:cNvPr id="3" name="Picture 2"/>
            <p:cNvPicPr>
              <a:picLocks noChangeAspect="1"/>
            </p:cNvPicPr>
            <p:nvPr/>
          </p:nvPicPr>
          <p:blipFill>
            <a:blip r:embed="rId2"/>
            <a:stretch>
              <a:fillRect/>
            </a:stretch>
          </p:blipFill>
          <p:spPr>
            <a:xfrm>
              <a:off x="1647958" y="668740"/>
              <a:ext cx="4714742" cy="1680760"/>
            </a:xfrm>
            <a:prstGeom prst="rect">
              <a:avLst/>
            </a:prstGeom>
          </p:spPr>
        </p:pic>
        <p:pic>
          <p:nvPicPr>
            <p:cNvPr id="5" name="Picture 4"/>
            <p:cNvPicPr>
              <a:picLocks noChangeAspect="1"/>
            </p:cNvPicPr>
            <p:nvPr/>
          </p:nvPicPr>
          <p:blipFill>
            <a:blip r:embed="rId3"/>
            <a:stretch>
              <a:fillRect/>
            </a:stretch>
          </p:blipFill>
          <p:spPr>
            <a:xfrm>
              <a:off x="1620662" y="2349500"/>
              <a:ext cx="4742038" cy="4005559"/>
            </a:xfrm>
            <a:prstGeom prst="rect">
              <a:avLst/>
            </a:prstGeom>
          </p:spPr>
        </p:pic>
      </p:grpSp>
    </p:spTree>
    <p:extLst>
      <p:ext uri="{BB962C8B-B14F-4D97-AF65-F5344CB8AC3E}">
        <p14:creationId xmlns:p14="http://schemas.microsoft.com/office/powerpoint/2010/main" val="542872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0488"/>
            <a:ext cx="10189029" cy="600074"/>
          </a:xfrm>
        </p:spPr>
        <p:txBody>
          <a:bodyPr>
            <a:normAutofit/>
          </a:bodyPr>
          <a:lstStyle/>
          <a:p>
            <a:r>
              <a:rPr lang="en-US" sz="2800" b="1" dirty="0" err="1">
                <a:solidFill>
                  <a:schemeClr val="bg1"/>
                </a:solidFill>
              </a:rPr>
              <a:t>Câu</a:t>
            </a:r>
            <a:r>
              <a:rPr lang="en-US" sz="2800" b="1" dirty="0">
                <a:solidFill>
                  <a:schemeClr val="bg1"/>
                </a:solidFill>
              </a:rPr>
              <a:t> </a:t>
            </a:r>
            <a:r>
              <a:rPr lang="en-US" sz="2800" b="1" dirty="0" err="1">
                <a:solidFill>
                  <a:schemeClr val="bg1"/>
                </a:solidFill>
              </a:rPr>
              <a:t>hỏi</a:t>
            </a:r>
            <a:r>
              <a:rPr lang="en-US" sz="2800" b="1" dirty="0">
                <a:solidFill>
                  <a:schemeClr val="bg1"/>
                </a:solidFill>
              </a:rPr>
              <a:t> Thảo </a:t>
            </a:r>
            <a:r>
              <a:rPr lang="en-US" sz="2800" b="1" dirty="0" err="1">
                <a:solidFill>
                  <a:schemeClr val="bg1"/>
                </a:solidFill>
              </a:rPr>
              <a:t>luận</a:t>
            </a:r>
            <a:endParaRPr lang="en-US" sz="2800" b="1" dirty="0">
              <a:solidFill>
                <a:schemeClr val="bg1"/>
              </a:solidFill>
            </a:endParaRPr>
          </a:p>
        </p:txBody>
      </p:sp>
      <p:sp>
        <p:nvSpPr>
          <p:cNvPr id="3" name="Content Placeholder 2"/>
          <p:cNvSpPr>
            <a:spLocks noGrp="1"/>
          </p:cNvSpPr>
          <p:nvPr>
            <p:ph idx="4294967295"/>
          </p:nvPr>
        </p:nvSpPr>
        <p:spPr>
          <a:xfrm>
            <a:off x="0" y="690562"/>
            <a:ext cx="12192000" cy="6010684"/>
          </a:xfrm>
          <a:solidFill>
            <a:schemeClr val="accent2">
              <a:lumMod val="60000"/>
              <a:lumOff val="40000"/>
            </a:schemeClr>
          </a:solidFill>
        </p:spPr>
        <p:txBody>
          <a:bodyPr/>
          <a:lstStyle/>
          <a:p>
            <a:pPr marL="0" indent="0">
              <a:buNone/>
            </a:pPr>
            <a:endParaRPr lang="en-US"/>
          </a:p>
          <a:p>
            <a:pPr marL="0" indent="0">
              <a:buNone/>
            </a:pPr>
            <a:endParaRPr lang="en-US"/>
          </a:p>
          <a:p>
            <a:pPr marL="0" indent="0">
              <a:buNone/>
            </a:pPr>
            <a:r>
              <a:rPr lang="en-US" sz="2200" b="1"/>
              <a:t>Câu hỏi 5: </a:t>
            </a:r>
            <a:r>
              <a:rPr lang="en-US" sz="2200"/>
              <a:t>Doanh </a:t>
            </a:r>
            <a:r>
              <a:rPr lang="en-US" sz="2200" dirty="0" err="1"/>
              <a:t>nghiệp</a:t>
            </a:r>
            <a:r>
              <a:rPr lang="en-US" sz="2200" dirty="0"/>
              <a:t> </a:t>
            </a:r>
            <a:r>
              <a:rPr lang="en-US" sz="2200" dirty="0" err="1"/>
              <a:t>của</a:t>
            </a:r>
            <a:r>
              <a:rPr lang="en-US" sz="2200" dirty="0"/>
              <a:t> </a:t>
            </a:r>
            <a:r>
              <a:rPr lang="en-US" sz="2200" dirty="0" err="1"/>
              <a:t>bạn</a:t>
            </a:r>
            <a:r>
              <a:rPr lang="en-US" sz="2200" dirty="0"/>
              <a:t> </a:t>
            </a:r>
            <a:r>
              <a:rPr lang="en-US" sz="2200" dirty="0" err="1"/>
              <a:t>dùng</a:t>
            </a:r>
            <a:r>
              <a:rPr lang="en-US" sz="2200" dirty="0"/>
              <a:t> </a:t>
            </a:r>
            <a:r>
              <a:rPr lang="en-US" sz="2200" dirty="0" err="1"/>
              <a:t>Báo</a:t>
            </a:r>
            <a:r>
              <a:rPr lang="en-US" sz="2200" dirty="0"/>
              <a:t> </a:t>
            </a:r>
            <a:r>
              <a:rPr lang="en-US" sz="2200" dirty="0" err="1"/>
              <a:t>cáo</a:t>
            </a:r>
            <a:r>
              <a:rPr lang="en-US" sz="2200" dirty="0"/>
              <a:t> </a:t>
            </a:r>
            <a:r>
              <a:rPr lang="en-US" sz="2200" dirty="0" err="1"/>
              <a:t>nào</a:t>
            </a:r>
            <a:r>
              <a:rPr lang="en-US" sz="2200" dirty="0"/>
              <a:t> </a:t>
            </a:r>
            <a:r>
              <a:rPr lang="en-US" sz="2200" dirty="0" err="1"/>
              <a:t>để</a:t>
            </a:r>
            <a:r>
              <a:rPr lang="en-US" sz="2200" dirty="0"/>
              <a:t> </a:t>
            </a:r>
            <a:r>
              <a:rPr lang="en-US" sz="2200" dirty="0" err="1"/>
              <a:t>cung</a:t>
            </a:r>
            <a:r>
              <a:rPr lang="en-US" sz="2200" dirty="0"/>
              <a:t> </a:t>
            </a:r>
            <a:r>
              <a:rPr lang="en-US" sz="2200" dirty="0" err="1"/>
              <a:t>cấp</a:t>
            </a:r>
            <a:r>
              <a:rPr lang="en-US" sz="2200" dirty="0"/>
              <a:t> </a:t>
            </a:r>
            <a:r>
              <a:rPr lang="en-US" sz="2200" dirty="0" err="1"/>
              <a:t>cho</a:t>
            </a:r>
            <a:r>
              <a:rPr lang="en-US" sz="2200" dirty="0"/>
              <a:t> </a:t>
            </a:r>
            <a:r>
              <a:rPr lang="en-US" sz="2200" dirty="0" err="1"/>
              <a:t>Ngân</a:t>
            </a:r>
            <a:r>
              <a:rPr lang="en-US" sz="2200" dirty="0"/>
              <a:t> </a:t>
            </a:r>
            <a:r>
              <a:rPr lang="en-US" sz="2200" dirty="0" err="1"/>
              <a:t>hàng</a:t>
            </a:r>
            <a:r>
              <a:rPr lang="en-US" sz="2200" dirty="0"/>
              <a:t>:</a:t>
            </a:r>
          </a:p>
          <a:p>
            <a:pPr lvl="1"/>
            <a:r>
              <a:rPr lang="en-US" sz="2200" dirty="0" err="1"/>
              <a:t>Báo</a:t>
            </a:r>
            <a:r>
              <a:rPr lang="en-US" sz="2200" dirty="0"/>
              <a:t> </a:t>
            </a:r>
            <a:r>
              <a:rPr lang="en-US" sz="2200" dirty="0" err="1"/>
              <a:t>cáo</a:t>
            </a:r>
            <a:r>
              <a:rPr lang="en-US" sz="2200" dirty="0"/>
              <a:t> </a:t>
            </a:r>
            <a:r>
              <a:rPr lang="en-US" sz="2200" dirty="0" err="1"/>
              <a:t>điều</a:t>
            </a:r>
            <a:r>
              <a:rPr lang="en-US" sz="2200" dirty="0"/>
              <a:t> </a:t>
            </a:r>
            <a:r>
              <a:rPr lang="en-US" sz="2200" dirty="0" err="1"/>
              <a:t>hành</a:t>
            </a:r>
            <a:r>
              <a:rPr lang="en-US" sz="2200" dirty="0"/>
              <a:t>/</a:t>
            </a:r>
            <a:r>
              <a:rPr lang="en-US" sz="2200" dirty="0" err="1"/>
              <a:t>Nội</a:t>
            </a:r>
            <a:r>
              <a:rPr lang="en-US" sz="2200" dirty="0"/>
              <a:t> </a:t>
            </a:r>
            <a:r>
              <a:rPr lang="en-US" sz="2200" dirty="0" err="1"/>
              <a:t>bộ</a:t>
            </a:r>
            <a:endParaRPr lang="en-US" sz="2200" dirty="0"/>
          </a:p>
          <a:p>
            <a:pPr lvl="1"/>
            <a:r>
              <a:rPr lang="en-US" sz="2200" dirty="0" err="1"/>
              <a:t>Báo</a:t>
            </a:r>
            <a:r>
              <a:rPr lang="en-US" sz="2200" dirty="0"/>
              <a:t> </a:t>
            </a:r>
            <a:r>
              <a:rPr lang="en-US" sz="2200" dirty="0" err="1"/>
              <a:t>cáo</a:t>
            </a:r>
            <a:r>
              <a:rPr lang="en-US" sz="2200" dirty="0"/>
              <a:t> </a:t>
            </a:r>
            <a:r>
              <a:rPr lang="en-US" sz="2200" dirty="0" err="1"/>
              <a:t>Thuế</a:t>
            </a:r>
            <a:endParaRPr lang="en-US" sz="2200" dirty="0"/>
          </a:p>
          <a:p>
            <a:pPr lvl="1"/>
            <a:r>
              <a:rPr lang="en-US" sz="2200" dirty="0" err="1"/>
              <a:t>Báo</a:t>
            </a:r>
            <a:r>
              <a:rPr lang="en-US" sz="2200" dirty="0"/>
              <a:t> </a:t>
            </a:r>
            <a:r>
              <a:rPr lang="en-US" sz="2200" dirty="0" err="1"/>
              <a:t>cáo</a:t>
            </a:r>
            <a:r>
              <a:rPr lang="en-US" sz="2200" dirty="0"/>
              <a:t> </a:t>
            </a:r>
            <a:r>
              <a:rPr lang="en-US" sz="2200" dirty="0" err="1"/>
              <a:t>Kiểm</a:t>
            </a:r>
            <a:r>
              <a:rPr lang="en-US" sz="2200" dirty="0"/>
              <a:t> </a:t>
            </a:r>
            <a:r>
              <a:rPr lang="en-US" sz="2200" dirty="0" err="1"/>
              <a:t>toán</a:t>
            </a:r>
            <a:endParaRPr lang="en-US" sz="2200" dirty="0"/>
          </a:p>
        </p:txBody>
      </p:sp>
    </p:spTree>
    <p:extLst>
      <p:ext uri="{BB962C8B-B14F-4D97-AF65-F5344CB8AC3E}">
        <p14:creationId xmlns:p14="http://schemas.microsoft.com/office/powerpoint/2010/main" val="947635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58969">
            <a:extLst>
              <a:ext uri="{FF2B5EF4-FFF2-40B4-BE49-F238E27FC236}">
                <a16:creationId xmlns:a16="http://schemas.microsoft.com/office/drawing/2014/main" id="{E208E250-0F51-824C-85A1-94EFD609E543}"/>
              </a:ext>
            </a:extLst>
          </p:cNvPr>
          <p:cNvSpPr/>
          <p:nvPr/>
        </p:nvSpPr>
        <p:spPr>
          <a:xfrm flipH="1" flipV="1">
            <a:off x="9858750" y="690561"/>
            <a:ext cx="0" cy="1079439"/>
          </a:xfrm>
          <a:prstGeom prst="line">
            <a:avLst/>
          </a:prstGeom>
          <a:noFill/>
          <a:ln w="25400" cap="flat">
            <a:solidFill>
              <a:schemeClr val="accent6">
                <a:lumMod val="20000"/>
                <a:lumOff val="80000"/>
              </a:schemeClr>
            </a:solidFill>
            <a:prstDash val="solid"/>
            <a:miter lim="400000"/>
          </a:ln>
          <a:effectLst/>
        </p:spPr>
        <p:txBody>
          <a:bodyPr wrap="square" lIns="35719" tIns="35719" rIns="35719" bIns="3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0" name="Shape 58981">
            <a:extLst>
              <a:ext uri="{FF2B5EF4-FFF2-40B4-BE49-F238E27FC236}">
                <a16:creationId xmlns:a16="http://schemas.microsoft.com/office/drawing/2014/main" id="{B126BCF2-5F8E-F946-A529-DDDB04075609}"/>
              </a:ext>
            </a:extLst>
          </p:cNvPr>
          <p:cNvSpPr/>
          <p:nvPr/>
        </p:nvSpPr>
        <p:spPr>
          <a:xfrm flipH="1" flipV="1">
            <a:off x="2412037" y="690563"/>
            <a:ext cx="0" cy="1089000"/>
          </a:xfrm>
          <a:prstGeom prst="line">
            <a:avLst/>
          </a:prstGeom>
          <a:noFill/>
          <a:ln w="25400" cap="flat">
            <a:solidFill>
              <a:schemeClr val="accent6">
                <a:lumMod val="20000"/>
                <a:lumOff val="80000"/>
              </a:schemeClr>
            </a:solidFill>
            <a:prstDash val="solid"/>
            <a:miter lim="400000"/>
          </a:ln>
          <a:effectLst/>
        </p:spPr>
        <p:txBody>
          <a:bodyPr wrap="square" lIns="35719" tIns="35719" rIns="35719" bIns="3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 name="Shape 58993">
            <a:extLst>
              <a:ext uri="{FF2B5EF4-FFF2-40B4-BE49-F238E27FC236}">
                <a16:creationId xmlns:a16="http://schemas.microsoft.com/office/drawing/2014/main" id="{6E42941C-3B1B-8743-B85E-388C026132F5}"/>
              </a:ext>
            </a:extLst>
          </p:cNvPr>
          <p:cNvSpPr/>
          <p:nvPr/>
        </p:nvSpPr>
        <p:spPr>
          <a:xfrm flipH="1" flipV="1">
            <a:off x="6087584" y="690562"/>
            <a:ext cx="0" cy="2023167"/>
          </a:xfrm>
          <a:prstGeom prst="line">
            <a:avLst/>
          </a:prstGeom>
          <a:noFill/>
          <a:ln w="25400" cap="flat">
            <a:solidFill>
              <a:schemeClr val="accent6">
                <a:lumMod val="20000"/>
                <a:lumOff val="80000"/>
              </a:schemeClr>
            </a:solidFill>
            <a:prstDash val="solid"/>
            <a:miter lim="400000"/>
          </a:ln>
          <a:effectLst/>
        </p:spPr>
        <p:txBody>
          <a:bodyPr wrap="square" lIns="35719" tIns="35719" rIns="35719" bIns="35719"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useBgFill="1">
        <p:nvSpPr>
          <p:cNvPr id="35" name="Shape 58960">
            <a:extLst>
              <a:ext uri="{FF2B5EF4-FFF2-40B4-BE49-F238E27FC236}">
                <a16:creationId xmlns:a16="http://schemas.microsoft.com/office/drawing/2014/main" id="{8AB6BE13-7A04-3344-BCC6-715845B80212}"/>
              </a:ext>
            </a:extLst>
          </p:cNvPr>
          <p:cNvSpPr/>
          <p:nvPr/>
        </p:nvSpPr>
        <p:spPr>
          <a:xfrm>
            <a:off x="8492531" y="2401095"/>
            <a:ext cx="2725583" cy="2725585"/>
          </a:xfrm>
          <a:prstGeom prst="ellipse">
            <a:avLst/>
          </a:prstGeom>
          <a:ln w="63500" cap="flat">
            <a:solidFill>
              <a:schemeClr val="accent3"/>
            </a:solidFill>
            <a:prstDash val="solid"/>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2" name="Shape 58965">
            <a:extLst>
              <a:ext uri="{FF2B5EF4-FFF2-40B4-BE49-F238E27FC236}">
                <a16:creationId xmlns:a16="http://schemas.microsoft.com/office/drawing/2014/main" id="{486CCA41-3F2B-9B43-AC1B-81E87145346B}"/>
              </a:ext>
            </a:extLst>
          </p:cNvPr>
          <p:cNvSpPr/>
          <p:nvPr/>
        </p:nvSpPr>
        <p:spPr>
          <a:xfrm>
            <a:off x="9530787" y="2212998"/>
            <a:ext cx="649127" cy="362225"/>
          </a:xfrm>
          <a:custGeom>
            <a:avLst/>
            <a:gdLst/>
            <a:ahLst/>
            <a:cxnLst>
              <a:cxn ang="0">
                <a:pos x="wd2" y="hd2"/>
              </a:cxn>
              <a:cxn ang="5400000">
                <a:pos x="wd2" y="hd2"/>
              </a:cxn>
              <a:cxn ang="10800000">
                <a:pos x="wd2" y="hd2"/>
              </a:cxn>
              <a:cxn ang="16200000">
                <a:pos x="wd2" y="hd2"/>
              </a:cxn>
            </a:cxnLst>
            <a:rect l="0" t="0" r="r" b="b"/>
            <a:pathLst>
              <a:path w="21600" h="21600" extrusionOk="0">
                <a:moveTo>
                  <a:pt x="1226" y="0"/>
                </a:moveTo>
                <a:cubicBezTo>
                  <a:pt x="874" y="0"/>
                  <a:pt x="694" y="1"/>
                  <a:pt x="506" y="108"/>
                </a:cubicBezTo>
                <a:cubicBezTo>
                  <a:pt x="299" y="243"/>
                  <a:pt x="135" y="536"/>
                  <a:pt x="60" y="907"/>
                </a:cubicBezTo>
                <a:cubicBezTo>
                  <a:pt x="0" y="1247"/>
                  <a:pt x="0" y="1565"/>
                  <a:pt x="0" y="2194"/>
                </a:cubicBezTo>
                <a:lnTo>
                  <a:pt x="0" y="21600"/>
                </a:lnTo>
                <a:lnTo>
                  <a:pt x="21600" y="21600"/>
                </a:lnTo>
                <a:lnTo>
                  <a:pt x="21600" y="2204"/>
                </a:lnTo>
                <a:cubicBezTo>
                  <a:pt x="21600" y="1565"/>
                  <a:pt x="21600" y="1247"/>
                  <a:pt x="21540" y="907"/>
                </a:cubicBezTo>
                <a:cubicBezTo>
                  <a:pt x="21465" y="536"/>
                  <a:pt x="21301" y="243"/>
                  <a:pt x="21094" y="108"/>
                </a:cubicBezTo>
                <a:cubicBezTo>
                  <a:pt x="20904" y="0"/>
                  <a:pt x="20727" y="0"/>
                  <a:pt x="20376" y="0"/>
                </a:cubicBezTo>
                <a:lnTo>
                  <a:pt x="1232" y="0"/>
                </a:lnTo>
                <a:lnTo>
                  <a:pt x="1226" y="0"/>
                </a:lnTo>
                <a:close/>
              </a:path>
            </a:pathLst>
          </a:custGeom>
          <a:solidFill>
            <a:schemeClr val="bg1">
              <a:lumMod val="50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3" name="Shape 58966">
            <a:extLst>
              <a:ext uri="{FF2B5EF4-FFF2-40B4-BE49-F238E27FC236}">
                <a16:creationId xmlns:a16="http://schemas.microsoft.com/office/drawing/2014/main" id="{C6973D0B-9F79-3640-AF9A-5E3AB60488D6}"/>
              </a:ext>
            </a:extLst>
          </p:cNvPr>
          <p:cNvSpPr/>
          <p:nvPr/>
        </p:nvSpPr>
        <p:spPr>
          <a:xfrm>
            <a:off x="9620008" y="1770001"/>
            <a:ext cx="470686" cy="805222"/>
          </a:xfrm>
          <a:custGeom>
            <a:avLst/>
            <a:gdLst/>
            <a:ahLst/>
            <a:cxnLst>
              <a:cxn ang="0">
                <a:pos x="wd2" y="hd2"/>
              </a:cxn>
              <a:cxn ang="5400000">
                <a:pos x="wd2" y="hd2"/>
              </a:cxn>
              <a:cxn ang="10800000">
                <a:pos x="wd2" y="hd2"/>
              </a:cxn>
              <a:cxn ang="16200000">
                <a:pos x="wd2" y="hd2"/>
              </a:cxn>
            </a:cxnLst>
            <a:rect l="0" t="0" r="r" b="b"/>
            <a:pathLst>
              <a:path w="21600" h="21600" extrusionOk="0">
                <a:moveTo>
                  <a:pt x="5137" y="0"/>
                </a:moveTo>
                <a:cubicBezTo>
                  <a:pt x="2300" y="0"/>
                  <a:pt x="0" y="1344"/>
                  <a:pt x="0" y="3003"/>
                </a:cubicBezTo>
                <a:cubicBezTo>
                  <a:pt x="0" y="4662"/>
                  <a:pt x="2300" y="6006"/>
                  <a:pt x="5137" y="6006"/>
                </a:cubicBezTo>
                <a:lnTo>
                  <a:pt x="6846" y="6053"/>
                </a:lnTo>
                <a:lnTo>
                  <a:pt x="465" y="21600"/>
                </a:lnTo>
                <a:lnTo>
                  <a:pt x="2411" y="21600"/>
                </a:lnTo>
                <a:lnTo>
                  <a:pt x="8341" y="6608"/>
                </a:lnTo>
                <a:cubicBezTo>
                  <a:pt x="8382" y="6469"/>
                  <a:pt x="8432" y="6331"/>
                  <a:pt x="8491" y="6195"/>
                </a:cubicBezTo>
                <a:cubicBezTo>
                  <a:pt x="8562" y="6032"/>
                  <a:pt x="8647" y="5867"/>
                  <a:pt x="8604" y="5700"/>
                </a:cubicBezTo>
                <a:cubicBezTo>
                  <a:pt x="8560" y="5529"/>
                  <a:pt x="8387" y="5379"/>
                  <a:pt x="8141" y="5281"/>
                </a:cubicBezTo>
                <a:cubicBezTo>
                  <a:pt x="7777" y="5135"/>
                  <a:pt x="7319" y="5123"/>
                  <a:pt x="6878" y="5113"/>
                </a:cubicBezTo>
                <a:cubicBezTo>
                  <a:pt x="6293" y="5099"/>
                  <a:pt x="5707" y="5082"/>
                  <a:pt x="5122" y="5062"/>
                </a:cubicBezTo>
                <a:cubicBezTo>
                  <a:pt x="3177" y="5062"/>
                  <a:pt x="1601" y="4140"/>
                  <a:pt x="1601" y="3003"/>
                </a:cubicBezTo>
                <a:cubicBezTo>
                  <a:pt x="1601" y="1866"/>
                  <a:pt x="3177" y="944"/>
                  <a:pt x="5122" y="944"/>
                </a:cubicBezTo>
                <a:lnTo>
                  <a:pt x="10790" y="944"/>
                </a:lnTo>
                <a:lnTo>
                  <a:pt x="10810" y="944"/>
                </a:lnTo>
                <a:lnTo>
                  <a:pt x="16478" y="944"/>
                </a:lnTo>
                <a:cubicBezTo>
                  <a:pt x="18423" y="944"/>
                  <a:pt x="19999" y="1866"/>
                  <a:pt x="19999" y="3003"/>
                </a:cubicBezTo>
                <a:cubicBezTo>
                  <a:pt x="19999" y="4140"/>
                  <a:pt x="18423" y="5062"/>
                  <a:pt x="16478" y="5062"/>
                </a:cubicBezTo>
                <a:cubicBezTo>
                  <a:pt x="15893" y="5082"/>
                  <a:pt x="15307" y="5099"/>
                  <a:pt x="14722" y="5113"/>
                </a:cubicBezTo>
                <a:cubicBezTo>
                  <a:pt x="14281" y="5123"/>
                  <a:pt x="13823" y="5135"/>
                  <a:pt x="13459" y="5281"/>
                </a:cubicBezTo>
                <a:cubicBezTo>
                  <a:pt x="13213" y="5379"/>
                  <a:pt x="13040" y="5529"/>
                  <a:pt x="12996" y="5700"/>
                </a:cubicBezTo>
                <a:cubicBezTo>
                  <a:pt x="12953" y="5867"/>
                  <a:pt x="13038" y="6032"/>
                  <a:pt x="13109" y="6195"/>
                </a:cubicBezTo>
                <a:cubicBezTo>
                  <a:pt x="13168" y="6331"/>
                  <a:pt x="13218" y="6469"/>
                  <a:pt x="13259" y="6608"/>
                </a:cubicBezTo>
                <a:lnTo>
                  <a:pt x="19189" y="21600"/>
                </a:lnTo>
                <a:lnTo>
                  <a:pt x="21135" y="21600"/>
                </a:lnTo>
                <a:lnTo>
                  <a:pt x="14754" y="6053"/>
                </a:lnTo>
                <a:lnTo>
                  <a:pt x="16463" y="6006"/>
                </a:lnTo>
                <a:cubicBezTo>
                  <a:pt x="19300" y="6006"/>
                  <a:pt x="21600" y="4662"/>
                  <a:pt x="21600" y="3003"/>
                </a:cubicBezTo>
                <a:cubicBezTo>
                  <a:pt x="21600" y="1344"/>
                  <a:pt x="19300" y="0"/>
                  <a:pt x="16463" y="0"/>
                </a:cubicBezTo>
                <a:lnTo>
                  <a:pt x="10810" y="0"/>
                </a:lnTo>
                <a:lnTo>
                  <a:pt x="10790" y="0"/>
                </a:lnTo>
                <a:lnTo>
                  <a:pt x="5137" y="0"/>
                </a:ln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4" name="Shape 58967">
            <a:extLst>
              <a:ext uri="{FF2B5EF4-FFF2-40B4-BE49-F238E27FC236}">
                <a16:creationId xmlns:a16="http://schemas.microsoft.com/office/drawing/2014/main" id="{BA27847B-6D8B-BB47-921A-87A61588AF11}"/>
              </a:ext>
            </a:extLst>
          </p:cNvPr>
          <p:cNvSpPr/>
          <p:nvPr/>
        </p:nvSpPr>
        <p:spPr>
          <a:xfrm>
            <a:off x="9478901" y="2575222"/>
            <a:ext cx="752845" cy="87750"/>
          </a:xfrm>
          <a:custGeom>
            <a:avLst/>
            <a:gdLst/>
            <a:ahLst/>
            <a:cxnLst>
              <a:cxn ang="0">
                <a:pos x="wd2" y="hd2"/>
              </a:cxn>
              <a:cxn ang="5400000">
                <a:pos x="wd2" y="hd2"/>
              </a:cxn>
              <a:cxn ang="10800000">
                <a:pos x="wd2" y="hd2"/>
              </a:cxn>
              <a:cxn ang="16200000">
                <a:pos x="wd2" y="hd2"/>
              </a:cxn>
            </a:cxnLst>
            <a:rect l="0" t="0" r="r" b="b"/>
            <a:pathLst>
              <a:path w="21599" h="21594" extrusionOk="0">
                <a:moveTo>
                  <a:pt x="1130" y="0"/>
                </a:moveTo>
                <a:cubicBezTo>
                  <a:pt x="805" y="0"/>
                  <a:pt x="641" y="-3"/>
                  <a:pt x="467" y="470"/>
                </a:cubicBezTo>
                <a:cubicBezTo>
                  <a:pt x="276" y="1067"/>
                  <a:pt x="124" y="2368"/>
                  <a:pt x="54" y="4010"/>
                </a:cubicBezTo>
                <a:cubicBezTo>
                  <a:pt x="-1" y="5511"/>
                  <a:pt x="0" y="6915"/>
                  <a:pt x="0" y="9697"/>
                </a:cubicBezTo>
                <a:lnTo>
                  <a:pt x="0" y="11843"/>
                </a:lnTo>
                <a:cubicBezTo>
                  <a:pt x="0" y="14669"/>
                  <a:pt x="-1" y="16083"/>
                  <a:pt x="54" y="17584"/>
                </a:cubicBezTo>
                <a:cubicBezTo>
                  <a:pt x="124" y="19226"/>
                  <a:pt x="276" y="20513"/>
                  <a:pt x="467" y="21111"/>
                </a:cubicBezTo>
                <a:cubicBezTo>
                  <a:pt x="642" y="21587"/>
                  <a:pt x="806" y="21594"/>
                  <a:pt x="1130" y="21594"/>
                </a:cubicBezTo>
                <a:lnTo>
                  <a:pt x="3523" y="21594"/>
                </a:lnTo>
                <a:cubicBezTo>
                  <a:pt x="3523" y="19295"/>
                  <a:pt x="3625" y="16990"/>
                  <a:pt x="3829" y="15237"/>
                </a:cubicBezTo>
                <a:cubicBezTo>
                  <a:pt x="4034" y="13483"/>
                  <a:pt x="4301" y="12608"/>
                  <a:pt x="4569" y="12608"/>
                </a:cubicBezTo>
                <a:cubicBezTo>
                  <a:pt x="4837" y="12608"/>
                  <a:pt x="5105" y="13483"/>
                  <a:pt x="5310" y="15237"/>
                </a:cubicBezTo>
                <a:cubicBezTo>
                  <a:pt x="5514" y="16990"/>
                  <a:pt x="5616" y="19295"/>
                  <a:pt x="5616" y="21594"/>
                </a:cubicBezTo>
                <a:lnTo>
                  <a:pt x="15982" y="21594"/>
                </a:lnTo>
                <a:cubicBezTo>
                  <a:pt x="15982" y="19295"/>
                  <a:pt x="16084" y="16990"/>
                  <a:pt x="16288" y="15237"/>
                </a:cubicBezTo>
                <a:cubicBezTo>
                  <a:pt x="16493" y="13483"/>
                  <a:pt x="16760" y="12608"/>
                  <a:pt x="17028" y="12608"/>
                </a:cubicBezTo>
                <a:cubicBezTo>
                  <a:pt x="17296" y="12608"/>
                  <a:pt x="17564" y="13483"/>
                  <a:pt x="17769" y="15237"/>
                </a:cubicBezTo>
                <a:cubicBezTo>
                  <a:pt x="17973" y="16990"/>
                  <a:pt x="18075" y="19295"/>
                  <a:pt x="18075" y="21594"/>
                </a:cubicBezTo>
                <a:lnTo>
                  <a:pt x="20462" y="21594"/>
                </a:lnTo>
                <a:cubicBezTo>
                  <a:pt x="20791" y="21594"/>
                  <a:pt x="20956" y="21587"/>
                  <a:pt x="21131" y="21111"/>
                </a:cubicBezTo>
                <a:cubicBezTo>
                  <a:pt x="21322" y="20513"/>
                  <a:pt x="21474" y="19226"/>
                  <a:pt x="21544" y="17584"/>
                </a:cubicBezTo>
                <a:cubicBezTo>
                  <a:pt x="21599" y="16083"/>
                  <a:pt x="21598" y="14666"/>
                  <a:pt x="21598" y="11883"/>
                </a:cubicBezTo>
                <a:lnTo>
                  <a:pt x="21598" y="9738"/>
                </a:lnTo>
                <a:cubicBezTo>
                  <a:pt x="21598" y="6912"/>
                  <a:pt x="21599" y="5511"/>
                  <a:pt x="21544" y="4010"/>
                </a:cubicBezTo>
                <a:cubicBezTo>
                  <a:pt x="21474" y="2368"/>
                  <a:pt x="21322" y="1067"/>
                  <a:pt x="21131" y="470"/>
                </a:cubicBezTo>
                <a:cubicBezTo>
                  <a:pt x="20956" y="-6"/>
                  <a:pt x="20791" y="0"/>
                  <a:pt x="20466" y="0"/>
                </a:cubicBezTo>
                <a:lnTo>
                  <a:pt x="1135" y="0"/>
                </a:lnTo>
                <a:lnTo>
                  <a:pt x="1130" y="0"/>
                </a:lnTo>
                <a:close/>
              </a:path>
            </a:pathLst>
          </a:custGeom>
          <a:solidFill>
            <a:schemeClr val="bg1">
              <a:lumMod val="6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useBgFill="1">
        <p:nvSpPr>
          <p:cNvPr id="24" name="Shape 58972">
            <a:extLst>
              <a:ext uri="{FF2B5EF4-FFF2-40B4-BE49-F238E27FC236}">
                <a16:creationId xmlns:a16="http://schemas.microsoft.com/office/drawing/2014/main" id="{68ECF79A-DD34-9640-9AFD-2918E9FF58F8}"/>
              </a:ext>
            </a:extLst>
          </p:cNvPr>
          <p:cNvSpPr/>
          <p:nvPr/>
        </p:nvSpPr>
        <p:spPr>
          <a:xfrm>
            <a:off x="1054569" y="2401095"/>
            <a:ext cx="2725583" cy="2725585"/>
          </a:xfrm>
          <a:prstGeom prst="ellipse">
            <a:avLst/>
          </a:prstGeom>
          <a:ln w="63500" cap="flat">
            <a:solidFill>
              <a:schemeClr val="accent1"/>
            </a:solidFill>
            <a:prstDash val="solid"/>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1" name="Shape 58977">
            <a:extLst>
              <a:ext uri="{FF2B5EF4-FFF2-40B4-BE49-F238E27FC236}">
                <a16:creationId xmlns:a16="http://schemas.microsoft.com/office/drawing/2014/main" id="{A0C5DFD8-9A21-3C44-9801-FC7BC230E2A4}"/>
              </a:ext>
            </a:extLst>
          </p:cNvPr>
          <p:cNvSpPr/>
          <p:nvPr/>
        </p:nvSpPr>
        <p:spPr>
          <a:xfrm>
            <a:off x="2092825" y="2212998"/>
            <a:ext cx="649127" cy="362225"/>
          </a:xfrm>
          <a:custGeom>
            <a:avLst/>
            <a:gdLst/>
            <a:ahLst/>
            <a:cxnLst>
              <a:cxn ang="0">
                <a:pos x="wd2" y="hd2"/>
              </a:cxn>
              <a:cxn ang="5400000">
                <a:pos x="wd2" y="hd2"/>
              </a:cxn>
              <a:cxn ang="10800000">
                <a:pos x="wd2" y="hd2"/>
              </a:cxn>
              <a:cxn ang="16200000">
                <a:pos x="wd2" y="hd2"/>
              </a:cxn>
            </a:cxnLst>
            <a:rect l="0" t="0" r="r" b="b"/>
            <a:pathLst>
              <a:path w="21600" h="21600" extrusionOk="0">
                <a:moveTo>
                  <a:pt x="1226" y="0"/>
                </a:moveTo>
                <a:cubicBezTo>
                  <a:pt x="874" y="0"/>
                  <a:pt x="694" y="1"/>
                  <a:pt x="506" y="108"/>
                </a:cubicBezTo>
                <a:cubicBezTo>
                  <a:pt x="299" y="243"/>
                  <a:pt x="135" y="536"/>
                  <a:pt x="60" y="907"/>
                </a:cubicBezTo>
                <a:cubicBezTo>
                  <a:pt x="0" y="1247"/>
                  <a:pt x="0" y="1565"/>
                  <a:pt x="0" y="2194"/>
                </a:cubicBezTo>
                <a:lnTo>
                  <a:pt x="0" y="21600"/>
                </a:lnTo>
                <a:lnTo>
                  <a:pt x="21600" y="21600"/>
                </a:lnTo>
                <a:lnTo>
                  <a:pt x="21600" y="2204"/>
                </a:lnTo>
                <a:cubicBezTo>
                  <a:pt x="21600" y="1565"/>
                  <a:pt x="21600" y="1247"/>
                  <a:pt x="21540" y="907"/>
                </a:cubicBezTo>
                <a:cubicBezTo>
                  <a:pt x="21465" y="536"/>
                  <a:pt x="21301" y="243"/>
                  <a:pt x="21094" y="108"/>
                </a:cubicBezTo>
                <a:cubicBezTo>
                  <a:pt x="20904" y="0"/>
                  <a:pt x="20727" y="0"/>
                  <a:pt x="20376" y="0"/>
                </a:cubicBezTo>
                <a:lnTo>
                  <a:pt x="1232" y="0"/>
                </a:lnTo>
                <a:lnTo>
                  <a:pt x="1226" y="0"/>
                </a:lnTo>
                <a:close/>
              </a:path>
            </a:pathLst>
          </a:custGeom>
          <a:solidFill>
            <a:schemeClr val="bg1">
              <a:lumMod val="50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2" name="Shape 58978">
            <a:extLst>
              <a:ext uri="{FF2B5EF4-FFF2-40B4-BE49-F238E27FC236}">
                <a16:creationId xmlns:a16="http://schemas.microsoft.com/office/drawing/2014/main" id="{4F9AE8C1-DD85-534A-ADD6-A274F55DA846}"/>
              </a:ext>
            </a:extLst>
          </p:cNvPr>
          <p:cNvSpPr/>
          <p:nvPr/>
        </p:nvSpPr>
        <p:spPr>
          <a:xfrm>
            <a:off x="2182046" y="1770001"/>
            <a:ext cx="470686" cy="805222"/>
          </a:xfrm>
          <a:custGeom>
            <a:avLst/>
            <a:gdLst/>
            <a:ahLst/>
            <a:cxnLst>
              <a:cxn ang="0">
                <a:pos x="wd2" y="hd2"/>
              </a:cxn>
              <a:cxn ang="5400000">
                <a:pos x="wd2" y="hd2"/>
              </a:cxn>
              <a:cxn ang="10800000">
                <a:pos x="wd2" y="hd2"/>
              </a:cxn>
              <a:cxn ang="16200000">
                <a:pos x="wd2" y="hd2"/>
              </a:cxn>
            </a:cxnLst>
            <a:rect l="0" t="0" r="r" b="b"/>
            <a:pathLst>
              <a:path w="21600" h="21600" extrusionOk="0">
                <a:moveTo>
                  <a:pt x="5137" y="0"/>
                </a:moveTo>
                <a:cubicBezTo>
                  <a:pt x="2300" y="0"/>
                  <a:pt x="0" y="1344"/>
                  <a:pt x="0" y="3003"/>
                </a:cubicBezTo>
                <a:cubicBezTo>
                  <a:pt x="0" y="4662"/>
                  <a:pt x="2300" y="6006"/>
                  <a:pt x="5137" y="6006"/>
                </a:cubicBezTo>
                <a:lnTo>
                  <a:pt x="6846" y="6053"/>
                </a:lnTo>
                <a:lnTo>
                  <a:pt x="465" y="21600"/>
                </a:lnTo>
                <a:lnTo>
                  <a:pt x="2411" y="21600"/>
                </a:lnTo>
                <a:lnTo>
                  <a:pt x="8341" y="6608"/>
                </a:lnTo>
                <a:cubicBezTo>
                  <a:pt x="8382" y="6469"/>
                  <a:pt x="8432" y="6331"/>
                  <a:pt x="8491" y="6195"/>
                </a:cubicBezTo>
                <a:cubicBezTo>
                  <a:pt x="8562" y="6032"/>
                  <a:pt x="8647" y="5867"/>
                  <a:pt x="8604" y="5700"/>
                </a:cubicBezTo>
                <a:cubicBezTo>
                  <a:pt x="8560" y="5529"/>
                  <a:pt x="8387" y="5379"/>
                  <a:pt x="8141" y="5281"/>
                </a:cubicBezTo>
                <a:cubicBezTo>
                  <a:pt x="7777" y="5135"/>
                  <a:pt x="7319" y="5123"/>
                  <a:pt x="6878" y="5113"/>
                </a:cubicBezTo>
                <a:cubicBezTo>
                  <a:pt x="6293" y="5099"/>
                  <a:pt x="5707" y="5082"/>
                  <a:pt x="5122" y="5062"/>
                </a:cubicBezTo>
                <a:cubicBezTo>
                  <a:pt x="3177" y="5062"/>
                  <a:pt x="1601" y="4140"/>
                  <a:pt x="1601" y="3003"/>
                </a:cubicBezTo>
                <a:cubicBezTo>
                  <a:pt x="1601" y="1866"/>
                  <a:pt x="3177" y="944"/>
                  <a:pt x="5122" y="944"/>
                </a:cubicBezTo>
                <a:lnTo>
                  <a:pt x="10790" y="944"/>
                </a:lnTo>
                <a:lnTo>
                  <a:pt x="10810" y="944"/>
                </a:lnTo>
                <a:lnTo>
                  <a:pt x="16478" y="944"/>
                </a:lnTo>
                <a:cubicBezTo>
                  <a:pt x="18423" y="944"/>
                  <a:pt x="19999" y="1866"/>
                  <a:pt x="19999" y="3003"/>
                </a:cubicBezTo>
                <a:cubicBezTo>
                  <a:pt x="19999" y="4140"/>
                  <a:pt x="18423" y="5062"/>
                  <a:pt x="16478" y="5062"/>
                </a:cubicBezTo>
                <a:cubicBezTo>
                  <a:pt x="15893" y="5082"/>
                  <a:pt x="15307" y="5099"/>
                  <a:pt x="14722" y="5113"/>
                </a:cubicBezTo>
                <a:cubicBezTo>
                  <a:pt x="14281" y="5123"/>
                  <a:pt x="13823" y="5135"/>
                  <a:pt x="13459" y="5281"/>
                </a:cubicBezTo>
                <a:cubicBezTo>
                  <a:pt x="13213" y="5379"/>
                  <a:pt x="13040" y="5529"/>
                  <a:pt x="12996" y="5700"/>
                </a:cubicBezTo>
                <a:cubicBezTo>
                  <a:pt x="12953" y="5867"/>
                  <a:pt x="13038" y="6032"/>
                  <a:pt x="13109" y="6195"/>
                </a:cubicBezTo>
                <a:cubicBezTo>
                  <a:pt x="13168" y="6331"/>
                  <a:pt x="13218" y="6469"/>
                  <a:pt x="13259" y="6608"/>
                </a:cubicBezTo>
                <a:lnTo>
                  <a:pt x="19189" y="21600"/>
                </a:lnTo>
                <a:lnTo>
                  <a:pt x="21135" y="21600"/>
                </a:lnTo>
                <a:lnTo>
                  <a:pt x="14754" y="6053"/>
                </a:lnTo>
                <a:lnTo>
                  <a:pt x="16463" y="6006"/>
                </a:lnTo>
                <a:cubicBezTo>
                  <a:pt x="19300" y="6006"/>
                  <a:pt x="21600" y="4662"/>
                  <a:pt x="21600" y="3003"/>
                </a:cubicBezTo>
                <a:cubicBezTo>
                  <a:pt x="21600" y="1344"/>
                  <a:pt x="19300" y="0"/>
                  <a:pt x="16463" y="0"/>
                </a:cubicBezTo>
                <a:lnTo>
                  <a:pt x="10810" y="0"/>
                </a:lnTo>
                <a:lnTo>
                  <a:pt x="10790" y="0"/>
                </a:lnTo>
                <a:lnTo>
                  <a:pt x="5137" y="0"/>
                </a:ln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3" name="Shape 58979">
            <a:extLst>
              <a:ext uri="{FF2B5EF4-FFF2-40B4-BE49-F238E27FC236}">
                <a16:creationId xmlns:a16="http://schemas.microsoft.com/office/drawing/2014/main" id="{171E7B46-76C0-1746-9DF2-84A58137F587}"/>
              </a:ext>
            </a:extLst>
          </p:cNvPr>
          <p:cNvSpPr/>
          <p:nvPr/>
        </p:nvSpPr>
        <p:spPr>
          <a:xfrm>
            <a:off x="2040939" y="2575222"/>
            <a:ext cx="752845" cy="87750"/>
          </a:xfrm>
          <a:custGeom>
            <a:avLst/>
            <a:gdLst/>
            <a:ahLst/>
            <a:cxnLst>
              <a:cxn ang="0">
                <a:pos x="wd2" y="hd2"/>
              </a:cxn>
              <a:cxn ang="5400000">
                <a:pos x="wd2" y="hd2"/>
              </a:cxn>
              <a:cxn ang="10800000">
                <a:pos x="wd2" y="hd2"/>
              </a:cxn>
              <a:cxn ang="16200000">
                <a:pos x="wd2" y="hd2"/>
              </a:cxn>
            </a:cxnLst>
            <a:rect l="0" t="0" r="r" b="b"/>
            <a:pathLst>
              <a:path w="21599" h="21594" extrusionOk="0">
                <a:moveTo>
                  <a:pt x="1130" y="0"/>
                </a:moveTo>
                <a:cubicBezTo>
                  <a:pt x="805" y="0"/>
                  <a:pt x="641" y="-3"/>
                  <a:pt x="467" y="470"/>
                </a:cubicBezTo>
                <a:cubicBezTo>
                  <a:pt x="276" y="1067"/>
                  <a:pt x="124" y="2368"/>
                  <a:pt x="54" y="4010"/>
                </a:cubicBezTo>
                <a:cubicBezTo>
                  <a:pt x="-1" y="5511"/>
                  <a:pt x="0" y="6915"/>
                  <a:pt x="0" y="9697"/>
                </a:cubicBezTo>
                <a:lnTo>
                  <a:pt x="0" y="11843"/>
                </a:lnTo>
                <a:cubicBezTo>
                  <a:pt x="0" y="14669"/>
                  <a:pt x="-1" y="16083"/>
                  <a:pt x="54" y="17584"/>
                </a:cubicBezTo>
                <a:cubicBezTo>
                  <a:pt x="124" y="19226"/>
                  <a:pt x="276" y="20513"/>
                  <a:pt x="467" y="21111"/>
                </a:cubicBezTo>
                <a:cubicBezTo>
                  <a:pt x="642" y="21587"/>
                  <a:pt x="806" y="21594"/>
                  <a:pt x="1130" y="21594"/>
                </a:cubicBezTo>
                <a:lnTo>
                  <a:pt x="3523" y="21594"/>
                </a:lnTo>
                <a:cubicBezTo>
                  <a:pt x="3523" y="19295"/>
                  <a:pt x="3625" y="16990"/>
                  <a:pt x="3829" y="15237"/>
                </a:cubicBezTo>
                <a:cubicBezTo>
                  <a:pt x="4034" y="13483"/>
                  <a:pt x="4301" y="12608"/>
                  <a:pt x="4569" y="12608"/>
                </a:cubicBezTo>
                <a:cubicBezTo>
                  <a:pt x="4837" y="12608"/>
                  <a:pt x="5105" y="13483"/>
                  <a:pt x="5310" y="15237"/>
                </a:cubicBezTo>
                <a:cubicBezTo>
                  <a:pt x="5514" y="16990"/>
                  <a:pt x="5616" y="19295"/>
                  <a:pt x="5616" y="21594"/>
                </a:cubicBezTo>
                <a:lnTo>
                  <a:pt x="15982" y="21594"/>
                </a:lnTo>
                <a:cubicBezTo>
                  <a:pt x="15982" y="19295"/>
                  <a:pt x="16084" y="16990"/>
                  <a:pt x="16288" y="15237"/>
                </a:cubicBezTo>
                <a:cubicBezTo>
                  <a:pt x="16493" y="13483"/>
                  <a:pt x="16760" y="12608"/>
                  <a:pt x="17028" y="12608"/>
                </a:cubicBezTo>
                <a:cubicBezTo>
                  <a:pt x="17296" y="12608"/>
                  <a:pt x="17564" y="13483"/>
                  <a:pt x="17769" y="15237"/>
                </a:cubicBezTo>
                <a:cubicBezTo>
                  <a:pt x="17973" y="16990"/>
                  <a:pt x="18075" y="19295"/>
                  <a:pt x="18075" y="21594"/>
                </a:cubicBezTo>
                <a:lnTo>
                  <a:pt x="20462" y="21594"/>
                </a:lnTo>
                <a:cubicBezTo>
                  <a:pt x="20791" y="21594"/>
                  <a:pt x="20956" y="21587"/>
                  <a:pt x="21131" y="21111"/>
                </a:cubicBezTo>
                <a:cubicBezTo>
                  <a:pt x="21322" y="20513"/>
                  <a:pt x="21474" y="19226"/>
                  <a:pt x="21544" y="17584"/>
                </a:cubicBezTo>
                <a:cubicBezTo>
                  <a:pt x="21599" y="16083"/>
                  <a:pt x="21598" y="14666"/>
                  <a:pt x="21598" y="11883"/>
                </a:cubicBezTo>
                <a:lnTo>
                  <a:pt x="21598" y="9738"/>
                </a:lnTo>
                <a:cubicBezTo>
                  <a:pt x="21598" y="6912"/>
                  <a:pt x="21599" y="5511"/>
                  <a:pt x="21544" y="4010"/>
                </a:cubicBezTo>
                <a:cubicBezTo>
                  <a:pt x="21474" y="2368"/>
                  <a:pt x="21322" y="1067"/>
                  <a:pt x="21131" y="470"/>
                </a:cubicBezTo>
                <a:cubicBezTo>
                  <a:pt x="20956" y="-6"/>
                  <a:pt x="20791" y="0"/>
                  <a:pt x="20466" y="0"/>
                </a:cubicBezTo>
                <a:lnTo>
                  <a:pt x="1135" y="0"/>
                </a:lnTo>
                <a:lnTo>
                  <a:pt x="1130" y="0"/>
                </a:lnTo>
                <a:close/>
              </a:path>
            </a:pathLst>
          </a:custGeom>
          <a:solidFill>
            <a:schemeClr val="bg1">
              <a:lumMod val="6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useBgFill="1">
        <p:nvSpPr>
          <p:cNvPr id="13" name="Shape 58984">
            <a:extLst>
              <a:ext uri="{FF2B5EF4-FFF2-40B4-BE49-F238E27FC236}">
                <a16:creationId xmlns:a16="http://schemas.microsoft.com/office/drawing/2014/main" id="{B07D9119-0111-3547-8A9B-1372598DFE6D}"/>
              </a:ext>
            </a:extLst>
          </p:cNvPr>
          <p:cNvSpPr/>
          <p:nvPr/>
        </p:nvSpPr>
        <p:spPr>
          <a:xfrm>
            <a:off x="4733209" y="3344823"/>
            <a:ext cx="2725583" cy="2725584"/>
          </a:xfrm>
          <a:prstGeom prst="ellipse">
            <a:avLst/>
          </a:prstGeom>
          <a:ln w="63500" cap="flat">
            <a:solidFill>
              <a:schemeClr val="accent2"/>
            </a:solidFill>
            <a:prstDash val="solid"/>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 name="Shape 58989">
            <a:extLst>
              <a:ext uri="{FF2B5EF4-FFF2-40B4-BE49-F238E27FC236}">
                <a16:creationId xmlns:a16="http://schemas.microsoft.com/office/drawing/2014/main" id="{8782C325-7CCE-7244-A84E-D25F4FE722E5}"/>
              </a:ext>
            </a:extLst>
          </p:cNvPr>
          <p:cNvSpPr/>
          <p:nvPr/>
        </p:nvSpPr>
        <p:spPr>
          <a:xfrm>
            <a:off x="5771465" y="3156727"/>
            <a:ext cx="649127" cy="362225"/>
          </a:xfrm>
          <a:custGeom>
            <a:avLst/>
            <a:gdLst/>
            <a:ahLst/>
            <a:cxnLst>
              <a:cxn ang="0">
                <a:pos x="wd2" y="hd2"/>
              </a:cxn>
              <a:cxn ang="5400000">
                <a:pos x="wd2" y="hd2"/>
              </a:cxn>
              <a:cxn ang="10800000">
                <a:pos x="wd2" y="hd2"/>
              </a:cxn>
              <a:cxn ang="16200000">
                <a:pos x="wd2" y="hd2"/>
              </a:cxn>
            </a:cxnLst>
            <a:rect l="0" t="0" r="r" b="b"/>
            <a:pathLst>
              <a:path w="21600" h="21600" extrusionOk="0">
                <a:moveTo>
                  <a:pt x="1226" y="0"/>
                </a:moveTo>
                <a:cubicBezTo>
                  <a:pt x="874" y="0"/>
                  <a:pt x="694" y="1"/>
                  <a:pt x="506" y="108"/>
                </a:cubicBezTo>
                <a:cubicBezTo>
                  <a:pt x="299" y="243"/>
                  <a:pt x="135" y="536"/>
                  <a:pt x="60" y="907"/>
                </a:cubicBezTo>
                <a:cubicBezTo>
                  <a:pt x="0" y="1247"/>
                  <a:pt x="0" y="1565"/>
                  <a:pt x="0" y="2194"/>
                </a:cubicBezTo>
                <a:lnTo>
                  <a:pt x="0" y="21600"/>
                </a:lnTo>
                <a:lnTo>
                  <a:pt x="21600" y="21600"/>
                </a:lnTo>
                <a:lnTo>
                  <a:pt x="21600" y="2204"/>
                </a:lnTo>
                <a:cubicBezTo>
                  <a:pt x="21600" y="1565"/>
                  <a:pt x="21600" y="1247"/>
                  <a:pt x="21540" y="907"/>
                </a:cubicBezTo>
                <a:cubicBezTo>
                  <a:pt x="21465" y="536"/>
                  <a:pt x="21301" y="243"/>
                  <a:pt x="21094" y="108"/>
                </a:cubicBezTo>
                <a:cubicBezTo>
                  <a:pt x="20904" y="0"/>
                  <a:pt x="20727" y="0"/>
                  <a:pt x="20376" y="0"/>
                </a:cubicBezTo>
                <a:lnTo>
                  <a:pt x="1232" y="0"/>
                </a:lnTo>
                <a:lnTo>
                  <a:pt x="1226" y="0"/>
                </a:lnTo>
                <a:close/>
              </a:path>
            </a:pathLst>
          </a:custGeom>
          <a:solidFill>
            <a:schemeClr val="bg1">
              <a:lumMod val="50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 name="Shape 58990">
            <a:extLst>
              <a:ext uri="{FF2B5EF4-FFF2-40B4-BE49-F238E27FC236}">
                <a16:creationId xmlns:a16="http://schemas.microsoft.com/office/drawing/2014/main" id="{C6B11C8D-C0DD-DE4D-BD26-A55E220A5A37}"/>
              </a:ext>
            </a:extLst>
          </p:cNvPr>
          <p:cNvSpPr/>
          <p:nvPr/>
        </p:nvSpPr>
        <p:spPr>
          <a:xfrm>
            <a:off x="5860686" y="2713730"/>
            <a:ext cx="470686" cy="805222"/>
          </a:xfrm>
          <a:custGeom>
            <a:avLst/>
            <a:gdLst/>
            <a:ahLst/>
            <a:cxnLst>
              <a:cxn ang="0">
                <a:pos x="wd2" y="hd2"/>
              </a:cxn>
              <a:cxn ang="5400000">
                <a:pos x="wd2" y="hd2"/>
              </a:cxn>
              <a:cxn ang="10800000">
                <a:pos x="wd2" y="hd2"/>
              </a:cxn>
              <a:cxn ang="16200000">
                <a:pos x="wd2" y="hd2"/>
              </a:cxn>
            </a:cxnLst>
            <a:rect l="0" t="0" r="r" b="b"/>
            <a:pathLst>
              <a:path w="21600" h="21600" extrusionOk="0">
                <a:moveTo>
                  <a:pt x="5137" y="0"/>
                </a:moveTo>
                <a:cubicBezTo>
                  <a:pt x="2300" y="0"/>
                  <a:pt x="0" y="1344"/>
                  <a:pt x="0" y="3003"/>
                </a:cubicBezTo>
                <a:cubicBezTo>
                  <a:pt x="0" y="4662"/>
                  <a:pt x="2300" y="6006"/>
                  <a:pt x="5137" y="6006"/>
                </a:cubicBezTo>
                <a:lnTo>
                  <a:pt x="6846" y="6053"/>
                </a:lnTo>
                <a:lnTo>
                  <a:pt x="465" y="21600"/>
                </a:lnTo>
                <a:lnTo>
                  <a:pt x="2411" y="21600"/>
                </a:lnTo>
                <a:lnTo>
                  <a:pt x="8341" y="6608"/>
                </a:lnTo>
                <a:cubicBezTo>
                  <a:pt x="8382" y="6469"/>
                  <a:pt x="8432" y="6331"/>
                  <a:pt x="8491" y="6195"/>
                </a:cubicBezTo>
                <a:cubicBezTo>
                  <a:pt x="8562" y="6032"/>
                  <a:pt x="8647" y="5867"/>
                  <a:pt x="8604" y="5700"/>
                </a:cubicBezTo>
                <a:cubicBezTo>
                  <a:pt x="8560" y="5529"/>
                  <a:pt x="8387" y="5379"/>
                  <a:pt x="8141" y="5281"/>
                </a:cubicBezTo>
                <a:cubicBezTo>
                  <a:pt x="7777" y="5135"/>
                  <a:pt x="7319" y="5123"/>
                  <a:pt x="6878" y="5113"/>
                </a:cubicBezTo>
                <a:cubicBezTo>
                  <a:pt x="6293" y="5099"/>
                  <a:pt x="5707" y="5082"/>
                  <a:pt x="5122" y="5062"/>
                </a:cubicBezTo>
                <a:cubicBezTo>
                  <a:pt x="3177" y="5062"/>
                  <a:pt x="1601" y="4140"/>
                  <a:pt x="1601" y="3003"/>
                </a:cubicBezTo>
                <a:cubicBezTo>
                  <a:pt x="1601" y="1866"/>
                  <a:pt x="3177" y="944"/>
                  <a:pt x="5122" y="944"/>
                </a:cubicBezTo>
                <a:lnTo>
                  <a:pt x="10790" y="944"/>
                </a:lnTo>
                <a:lnTo>
                  <a:pt x="10810" y="944"/>
                </a:lnTo>
                <a:lnTo>
                  <a:pt x="16478" y="944"/>
                </a:lnTo>
                <a:cubicBezTo>
                  <a:pt x="18423" y="944"/>
                  <a:pt x="19999" y="1866"/>
                  <a:pt x="19999" y="3003"/>
                </a:cubicBezTo>
                <a:cubicBezTo>
                  <a:pt x="19999" y="4140"/>
                  <a:pt x="18423" y="5062"/>
                  <a:pt x="16478" y="5062"/>
                </a:cubicBezTo>
                <a:cubicBezTo>
                  <a:pt x="15893" y="5082"/>
                  <a:pt x="15307" y="5099"/>
                  <a:pt x="14722" y="5113"/>
                </a:cubicBezTo>
                <a:cubicBezTo>
                  <a:pt x="14281" y="5123"/>
                  <a:pt x="13823" y="5135"/>
                  <a:pt x="13459" y="5281"/>
                </a:cubicBezTo>
                <a:cubicBezTo>
                  <a:pt x="13213" y="5379"/>
                  <a:pt x="13040" y="5529"/>
                  <a:pt x="12996" y="5700"/>
                </a:cubicBezTo>
                <a:cubicBezTo>
                  <a:pt x="12953" y="5867"/>
                  <a:pt x="13038" y="6032"/>
                  <a:pt x="13109" y="6195"/>
                </a:cubicBezTo>
                <a:cubicBezTo>
                  <a:pt x="13168" y="6331"/>
                  <a:pt x="13218" y="6469"/>
                  <a:pt x="13259" y="6608"/>
                </a:cubicBezTo>
                <a:lnTo>
                  <a:pt x="19189" y="21600"/>
                </a:lnTo>
                <a:lnTo>
                  <a:pt x="21135" y="21600"/>
                </a:lnTo>
                <a:lnTo>
                  <a:pt x="14754" y="6053"/>
                </a:lnTo>
                <a:lnTo>
                  <a:pt x="16463" y="6006"/>
                </a:lnTo>
                <a:cubicBezTo>
                  <a:pt x="19300" y="6006"/>
                  <a:pt x="21600" y="4662"/>
                  <a:pt x="21600" y="3003"/>
                </a:cubicBezTo>
                <a:cubicBezTo>
                  <a:pt x="21600" y="1344"/>
                  <a:pt x="19300" y="0"/>
                  <a:pt x="16463" y="0"/>
                </a:cubicBezTo>
                <a:lnTo>
                  <a:pt x="10810" y="0"/>
                </a:lnTo>
                <a:lnTo>
                  <a:pt x="10790" y="0"/>
                </a:lnTo>
                <a:lnTo>
                  <a:pt x="5137" y="0"/>
                </a:ln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 name="Shape 58991">
            <a:extLst>
              <a:ext uri="{FF2B5EF4-FFF2-40B4-BE49-F238E27FC236}">
                <a16:creationId xmlns:a16="http://schemas.microsoft.com/office/drawing/2014/main" id="{102134CF-682E-5541-B624-B5FE49AA296D}"/>
              </a:ext>
            </a:extLst>
          </p:cNvPr>
          <p:cNvSpPr/>
          <p:nvPr/>
        </p:nvSpPr>
        <p:spPr>
          <a:xfrm>
            <a:off x="5719579" y="3518950"/>
            <a:ext cx="752845" cy="87750"/>
          </a:xfrm>
          <a:custGeom>
            <a:avLst/>
            <a:gdLst/>
            <a:ahLst/>
            <a:cxnLst>
              <a:cxn ang="0">
                <a:pos x="wd2" y="hd2"/>
              </a:cxn>
              <a:cxn ang="5400000">
                <a:pos x="wd2" y="hd2"/>
              </a:cxn>
              <a:cxn ang="10800000">
                <a:pos x="wd2" y="hd2"/>
              </a:cxn>
              <a:cxn ang="16200000">
                <a:pos x="wd2" y="hd2"/>
              </a:cxn>
            </a:cxnLst>
            <a:rect l="0" t="0" r="r" b="b"/>
            <a:pathLst>
              <a:path w="21599" h="21594" extrusionOk="0">
                <a:moveTo>
                  <a:pt x="1130" y="0"/>
                </a:moveTo>
                <a:cubicBezTo>
                  <a:pt x="805" y="0"/>
                  <a:pt x="641" y="-3"/>
                  <a:pt x="467" y="470"/>
                </a:cubicBezTo>
                <a:cubicBezTo>
                  <a:pt x="276" y="1067"/>
                  <a:pt x="124" y="2368"/>
                  <a:pt x="54" y="4010"/>
                </a:cubicBezTo>
                <a:cubicBezTo>
                  <a:pt x="-1" y="5511"/>
                  <a:pt x="0" y="6915"/>
                  <a:pt x="0" y="9697"/>
                </a:cubicBezTo>
                <a:lnTo>
                  <a:pt x="0" y="11843"/>
                </a:lnTo>
                <a:cubicBezTo>
                  <a:pt x="0" y="14669"/>
                  <a:pt x="-1" y="16083"/>
                  <a:pt x="54" y="17584"/>
                </a:cubicBezTo>
                <a:cubicBezTo>
                  <a:pt x="124" y="19226"/>
                  <a:pt x="276" y="20513"/>
                  <a:pt x="467" y="21111"/>
                </a:cubicBezTo>
                <a:cubicBezTo>
                  <a:pt x="642" y="21587"/>
                  <a:pt x="806" y="21594"/>
                  <a:pt x="1130" y="21594"/>
                </a:cubicBezTo>
                <a:lnTo>
                  <a:pt x="3523" y="21594"/>
                </a:lnTo>
                <a:cubicBezTo>
                  <a:pt x="3523" y="19295"/>
                  <a:pt x="3625" y="16990"/>
                  <a:pt x="3829" y="15237"/>
                </a:cubicBezTo>
                <a:cubicBezTo>
                  <a:pt x="4034" y="13483"/>
                  <a:pt x="4301" y="12608"/>
                  <a:pt x="4569" y="12608"/>
                </a:cubicBezTo>
                <a:cubicBezTo>
                  <a:pt x="4837" y="12608"/>
                  <a:pt x="5105" y="13483"/>
                  <a:pt x="5310" y="15237"/>
                </a:cubicBezTo>
                <a:cubicBezTo>
                  <a:pt x="5514" y="16990"/>
                  <a:pt x="5616" y="19295"/>
                  <a:pt x="5616" y="21594"/>
                </a:cubicBezTo>
                <a:lnTo>
                  <a:pt x="15982" y="21594"/>
                </a:lnTo>
                <a:cubicBezTo>
                  <a:pt x="15982" y="19295"/>
                  <a:pt x="16084" y="16990"/>
                  <a:pt x="16288" y="15237"/>
                </a:cubicBezTo>
                <a:cubicBezTo>
                  <a:pt x="16493" y="13483"/>
                  <a:pt x="16760" y="12608"/>
                  <a:pt x="17028" y="12608"/>
                </a:cubicBezTo>
                <a:cubicBezTo>
                  <a:pt x="17296" y="12608"/>
                  <a:pt x="17564" y="13483"/>
                  <a:pt x="17769" y="15237"/>
                </a:cubicBezTo>
                <a:cubicBezTo>
                  <a:pt x="17973" y="16990"/>
                  <a:pt x="18075" y="19295"/>
                  <a:pt x="18075" y="21594"/>
                </a:cubicBezTo>
                <a:lnTo>
                  <a:pt x="20462" y="21594"/>
                </a:lnTo>
                <a:cubicBezTo>
                  <a:pt x="20791" y="21594"/>
                  <a:pt x="20956" y="21587"/>
                  <a:pt x="21131" y="21111"/>
                </a:cubicBezTo>
                <a:cubicBezTo>
                  <a:pt x="21322" y="20513"/>
                  <a:pt x="21474" y="19226"/>
                  <a:pt x="21544" y="17584"/>
                </a:cubicBezTo>
                <a:cubicBezTo>
                  <a:pt x="21599" y="16083"/>
                  <a:pt x="21598" y="14666"/>
                  <a:pt x="21598" y="11883"/>
                </a:cubicBezTo>
                <a:lnTo>
                  <a:pt x="21598" y="9738"/>
                </a:lnTo>
                <a:cubicBezTo>
                  <a:pt x="21598" y="6912"/>
                  <a:pt x="21599" y="5511"/>
                  <a:pt x="21544" y="4010"/>
                </a:cubicBezTo>
                <a:cubicBezTo>
                  <a:pt x="21474" y="2368"/>
                  <a:pt x="21322" y="1067"/>
                  <a:pt x="21131" y="470"/>
                </a:cubicBezTo>
                <a:cubicBezTo>
                  <a:pt x="20956" y="-6"/>
                  <a:pt x="20791" y="0"/>
                  <a:pt x="20466" y="0"/>
                </a:cubicBezTo>
                <a:lnTo>
                  <a:pt x="1135" y="0"/>
                </a:lnTo>
                <a:lnTo>
                  <a:pt x="1130" y="0"/>
                </a:lnTo>
                <a:close/>
              </a:path>
            </a:pathLst>
          </a:custGeom>
          <a:solidFill>
            <a:schemeClr val="bg1">
              <a:lumMod val="6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1" name="TextBox 40">
            <a:extLst>
              <a:ext uri="{FF2B5EF4-FFF2-40B4-BE49-F238E27FC236}">
                <a16:creationId xmlns:a16="http://schemas.microsoft.com/office/drawing/2014/main" id="{F63CCC3D-092F-4B49-813E-7ED6B9C5DA10}"/>
              </a:ext>
            </a:extLst>
          </p:cNvPr>
          <p:cNvSpPr txBox="1"/>
          <p:nvPr/>
        </p:nvSpPr>
        <p:spPr>
          <a:xfrm>
            <a:off x="1284569" y="3462833"/>
            <a:ext cx="2254936" cy="646331"/>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BÁO CÁO TÀI CHÍNH THUẾ</a:t>
            </a:r>
            <a:endParaRPr kumimoji="0" lang="en-US" sz="18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44" name="TextBox 43">
            <a:extLst>
              <a:ext uri="{FF2B5EF4-FFF2-40B4-BE49-F238E27FC236}">
                <a16:creationId xmlns:a16="http://schemas.microsoft.com/office/drawing/2014/main" id="{4942D488-E62E-A540-BF58-7D06FC7F9FB4}"/>
              </a:ext>
            </a:extLst>
          </p:cNvPr>
          <p:cNvSpPr txBox="1"/>
          <p:nvPr/>
        </p:nvSpPr>
        <p:spPr>
          <a:xfrm>
            <a:off x="8736318" y="3398222"/>
            <a:ext cx="2229916" cy="646331"/>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BÁO CÁO TÀI CHÍNH NỘI BỘ</a:t>
            </a:r>
            <a:endParaRPr kumimoji="0" lang="en-US" sz="18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46" name="TextBox 45">
            <a:extLst>
              <a:ext uri="{FF2B5EF4-FFF2-40B4-BE49-F238E27FC236}">
                <a16:creationId xmlns:a16="http://schemas.microsoft.com/office/drawing/2014/main" id="{C22D2588-5313-FC43-A69F-B65861D11088}"/>
              </a:ext>
            </a:extLst>
          </p:cNvPr>
          <p:cNvSpPr txBox="1"/>
          <p:nvPr/>
        </p:nvSpPr>
        <p:spPr>
          <a:xfrm>
            <a:off x="4911960" y="4357419"/>
            <a:ext cx="2448762" cy="646331"/>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BÁO CÁO TÀI CHÍNH KIỂM TOÁN</a:t>
            </a:r>
            <a:endParaRPr kumimoji="0" lang="en-US" sz="18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27" name="Title 1">
            <a:extLst>
              <a:ext uri="{FF2B5EF4-FFF2-40B4-BE49-F238E27FC236}">
                <a16:creationId xmlns:a16="http://schemas.microsoft.com/office/drawing/2014/main" id="{112F75A4-FAB6-4B51-AE63-F18293F1F531}"/>
              </a:ext>
            </a:extLst>
          </p:cNvPr>
          <p:cNvSpPr txBox="1">
            <a:spLocks/>
          </p:cNvSpPr>
          <p:nvPr/>
        </p:nvSpPr>
        <p:spPr>
          <a:xfrm>
            <a:off x="0" y="22900"/>
            <a:ext cx="9661525" cy="600075"/>
          </a:xfrm>
          <a:prstGeom prst="rect">
            <a:avLst/>
          </a:prstGeom>
        </p:spPr>
        <p:txBody>
          <a:bodyPr vert="horz" lIns="91440" tIns="45720" rIns="91440" bIns="45720" rtlCol="0" anchor="ctr">
            <a:normAutofit fontScale="97500"/>
          </a:bodyP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Arial" panose="020B0604020202020204"/>
                <a:ea typeface="+mj-ea"/>
                <a:cs typeface="+mj-cs"/>
              </a:rPr>
              <a:t>Báo cáo Tài chính chuẩn</a:t>
            </a:r>
            <a:endParaRPr kumimoji="0" lang="en-US" sz="2800" b="1" i="0" u="none" strike="noStrike" kern="1200" cap="none" spc="0" normalizeH="0" baseline="0" noProof="0" dirty="0">
              <a:ln>
                <a:noFill/>
              </a:ln>
              <a:solidFill>
                <a:prstClr val="white"/>
              </a:solidFill>
              <a:effectLst/>
              <a:uLnTx/>
              <a:uFillTx/>
              <a:latin typeface="Arial" panose="020B0604020202020204"/>
              <a:ea typeface="+mj-ea"/>
              <a:cs typeface="+mj-cs"/>
            </a:endParaRPr>
          </a:p>
        </p:txBody>
      </p:sp>
      <p:sp>
        <p:nvSpPr>
          <p:cNvPr id="28" name="Freeform 86">
            <a:extLst>
              <a:ext uri="{FF2B5EF4-FFF2-40B4-BE49-F238E27FC236}">
                <a16:creationId xmlns:a16="http://schemas.microsoft.com/office/drawing/2014/main" id="{B6745284-D108-4834-A5F3-F3ED4B3E1D51}"/>
              </a:ext>
            </a:extLst>
          </p:cNvPr>
          <p:cNvSpPr>
            <a:spLocks/>
          </p:cNvSpPr>
          <p:nvPr/>
        </p:nvSpPr>
        <p:spPr bwMode="auto">
          <a:xfrm>
            <a:off x="2193421" y="4357419"/>
            <a:ext cx="548531" cy="507950"/>
          </a:xfrm>
          <a:custGeom>
            <a:avLst/>
            <a:gdLst>
              <a:gd name="T0" fmla="*/ 65088 w 199"/>
              <a:gd name="T1" fmla="*/ 196850 h 226"/>
              <a:gd name="T2" fmla="*/ 92075 w 199"/>
              <a:gd name="T3" fmla="*/ 236538 h 226"/>
              <a:gd name="T4" fmla="*/ 247650 w 199"/>
              <a:gd name="T5" fmla="*/ 0 h 226"/>
              <a:gd name="T6" fmla="*/ 314325 w 199"/>
              <a:gd name="T7" fmla="*/ 0 h 226"/>
              <a:gd name="T8" fmla="*/ 88900 w 199"/>
              <a:gd name="T9" fmla="*/ 357188 h 226"/>
              <a:gd name="T10" fmla="*/ 0 w 199"/>
              <a:gd name="T11" fmla="*/ 196850 h 226"/>
              <a:gd name="T12" fmla="*/ 65088 w 199"/>
              <a:gd name="T13" fmla="*/ 196850 h 226"/>
              <a:gd name="T14" fmla="*/ 0 60000 65536"/>
              <a:gd name="T15" fmla="*/ 0 60000 65536"/>
              <a:gd name="T16" fmla="*/ 0 60000 65536"/>
              <a:gd name="T17" fmla="*/ 0 60000 65536"/>
              <a:gd name="T18" fmla="*/ 0 60000 65536"/>
              <a:gd name="T19" fmla="*/ 0 60000 65536"/>
              <a:gd name="T20" fmla="*/ 0 60000 65536"/>
              <a:gd name="T21" fmla="*/ 0 w 199"/>
              <a:gd name="T22" fmla="*/ 0 h 226"/>
              <a:gd name="T23" fmla="*/ 199 w 199"/>
              <a:gd name="T24" fmla="*/ 226 h 2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 h="226">
                <a:moveTo>
                  <a:pt x="41" y="124"/>
                </a:moveTo>
                <a:lnTo>
                  <a:pt x="58" y="149"/>
                </a:lnTo>
                <a:lnTo>
                  <a:pt x="156" y="0"/>
                </a:lnTo>
                <a:lnTo>
                  <a:pt x="198" y="0"/>
                </a:lnTo>
                <a:lnTo>
                  <a:pt x="56" y="225"/>
                </a:lnTo>
                <a:lnTo>
                  <a:pt x="0" y="124"/>
                </a:lnTo>
                <a:lnTo>
                  <a:pt x="41" y="124"/>
                </a:lnTo>
              </a:path>
            </a:pathLst>
          </a:custGeom>
          <a:solidFill>
            <a:srgbClr val="00B050"/>
          </a:solidFill>
          <a:ln w="12700" cap="rnd" cmpd="sng">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Freeform 86">
            <a:extLst>
              <a:ext uri="{FF2B5EF4-FFF2-40B4-BE49-F238E27FC236}">
                <a16:creationId xmlns:a16="http://schemas.microsoft.com/office/drawing/2014/main" id="{AD720D2C-16E4-49C5-A132-EABE31B10A2E}"/>
              </a:ext>
            </a:extLst>
          </p:cNvPr>
          <p:cNvSpPr>
            <a:spLocks/>
          </p:cNvSpPr>
          <p:nvPr/>
        </p:nvSpPr>
        <p:spPr bwMode="auto">
          <a:xfrm>
            <a:off x="5872061" y="5269340"/>
            <a:ext cx="548531" cy="507950"/>
          </a:xfrm>
          <a:custGeom>
            <a:avLst/>
            <a:gdLst>
              <a:gd name="T0" fmla="*/ 65088 w 199"/>
              <a:gd name="T1" fmla="*/ 196850 h 226"/>
              <a:gd name="T2" fmla="*/ 92075 w 199"/>
              <a:gd name="T3" fmla="*/ 236538 h 226"/>
              <a:gd name="T4" fmla="*/ 247650 w 199"/>
              <a:gd name="T5" fmla="*/ 0 h 226"/>
              <a:gd name="T6" fmla="*/ 314325 w 199"/>
              <a:gd name="T7" fmla="*/ 0 h 226"/>
              <a:gd name="T8" fmla="*/ 88900 w 199"/>
              <a:gd name="T9" fmla="*/ 357188 h 226"/>
              <a:gd name="T10" fmla="*/ 0 w 199"/>
              <a:gd name="T11" fmla="*/ 196850 h 226"/>
              <a:gd name="T12" fmla="*/ 65088 w 199"/>
              <a:gd name="T13" fmla="*/ 196850 h 226"/>
              <a:gd name="T14" fmla="*/ 0 60000 65536"/>
              <a:gd name="T15" fmla="*/ 0 60000 65536"/>
              <a:gd name="T16" fmla="*/ 0 60000 65536"/>
              <a:gd name="T17" fmla="*/ 0 60000 65536"/>
              <a:gd name="T18" fmla="*/ 0 60000 65536"/>
              <a:gd name="T19" fmla="*/ 0 60000 65536"/>
              <a:gd name="T20" fmla="*/ 0 60000 65536"/>
              <a:gd name="T21" fmla="*/ 0 w 199"/>
              <a:gd name="T22" fmla="*/ 0 h 226"/>
              <a:gd name="T23" fmla="*/ 199 w 199"/>
              <a:gd name="T24" fmla="*/ 226 h 2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 h="226">
                <a:moveTo>
                  <a:pt x="41" y="124"/>
                </a:moveTo>
                <a:lnTo>
                  <a:pt x="58" y="149"/>
                </a:lnTo>
                <a:lnTo>
                  <a:pt x="156" y="0"/>
                </a:lnTo>
                <a:lnTo>
                  <a:pt x="198" y="0"/>
                </a:lnTo>
                <a:lnTo>
                  <a:pt x="56" y="225"/>
                </a:lnTo>
                <a:lnTo>
                  <a:pt x="0" y="124"/>
                </a:lnTo>
                <a:lnTo>
                  <a:pt x="41" y="124"/>
                </a:lnTo>
              </a:path>
            </a:pathLst>
          </a:custGeom>
          <a:solidFill>
            <a:srgbClr val="00B050"/>
          </a:solidFill>
          <a:ln w="12700" cap="rnd" cmpd="sng">
            <a:solidFill>
              <a:srgbClr val="000000"/>
            </a:solid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30" name="Group 74">
            <a:extLst>
              <a:ext uri="{FF2B5EF4-FFF2-40B4-BE49-F238E27FC236}">
                <a16:creationId xmlns:a16="http://schemas.microsoft.com/office/drawing/2014/main" id="{FE68BAD9-5FF8-4AFF-92DE-52A8B859D947}"/>
              </a:ext>
            </a:extLst>
          </p:cNvPr>
          <p:cNvGrpSpPr>
            <a:grpSpLocks/>
          </p:cNvGrpSpPr>
          <p:nvPr/>
        </p:nvGrpSpPr>
        <p:grpSpPr bwMode="auto">
          <a:xfrm>
            <a:off x="9858750" y="4288228"/>
            <a:ext cx="198706" cy="646331"/>
            <a:chOff x="2518" y="687"/>
            <a:chExt cx="145" cy="479"/>
          </a:xfrm>
          <a:solidFill>
            <a:srgbClr val="FF0000"/>
          </a:solidFill>
        </p:grpSpPr>
        <p:sp>
          <p:nvSpPr>
            <p:cNvPr id="36" name="Freeform 75">
              <a:extLst>
                <a:ext uri="{FF2B5EF4-FFF2-40B4-BE49-F238E27FC236}">
                  <a16:creationId xmlns:a16="http://schemas.microsoft.com/office/drawing/2014/main" id="{CE2AF7BA-BB21-42A2-B572-AD5E25202762}"/>
                </a:ext>
              </a:extLst>
            </p:cNvPr>
            <p:cNvSpPr>
              <a:spLocks/>
            </p:cNvSpPr>
            <p:nvPr/>
          </p:nvSpPr>
          <p:spPr bwMode="auto">
            <a:xfrm rot="18553174" flipH="1">
              <a:off x="2351" y="855"/>
              <a:ext cx="479" cy="144"/>
            </a:xfrm>
            <a:custGeom>
              <a:avLst/>
              <a:gdLst>
                <a:gd name="T0" fmla="*/ 193 w 1235"/>
                <a:gd name="T1" fmla="*/ 2 h 372"/>
                <a:gd name="T2" fmla="*/ 225 w 1235"/>
                <a:gd name="T3" fmla="*/ 2 h 372"/>
                <a:gd name="T4" fmla="*/ 253 w 1235"/>
                <a:gd name="T5" fmla="*/ 3 h 372"/>
                <a:gd name="T6" fmla="*/ 275 w 1235"/>
                <a:gd name="T7" fmla="*/ 4 h 372"/>
                <a:gd name="T8" fmla="*/ 302 w 1235"/>
                <a:gd name="T9" fmla="*/ 5 h 372"/>
                <a:gd name="T10" fmla="*/ 320 w 1235"/>
                <a:gd name="T11" fmla="*/ 8 h 372"/>
                <a:gd name="T12" fmla="*/ 373 w 1235"/>
                <a:gd name="T13" fmla="*/ 12 h 372"/>
                <a:gd name="T14" fmla="*/ 399 w 1235"/>
                <a:gd name="T15" fmla="*/ 23 h 372"/>
                <a:gd name="T16" fmla="*/ 413 w 1235"/>
                <a:gd name="T17" fmla="*/ 35 h 372"/>
                <a:gd name="T18" fmla="*/ 408 w 1235"/>
                <a:gd name="T19" fmla="*/ 43 h 372"/>
                <a:gd name="T20" fmla="*/ 421 w 1235"/>
                <a:gd name="T21" fmla="*/ 53 h 372"/>
                <a:gd name="T22" fmla="*/ 425 w 1235"/>
                <a:gd name="T23" fmla="*/ 63 h 372"/>
                <a:gd name="T24" fmla="*/ 405 w 1235"/>
                <a:gd name="T25" fmla="*/ 68 h 372"/>
                <a:gd name="T26" fmla="*/ 417 w 1235"/>
                <a:gd name="T27" fmla="*/ 72 h 372"/>
                <a:gd name="T28" fmla="*/ 426 w 1235"/>
                <a:gd name="T29" fmla="*/ 77 h 372"/>
                <a:gd name="T30" fmla="*/ 440 w 1235"/>
                <a:gd name="T31" fmla="*/ 81 h 372"/>
                <a:gd name="T32" fmla="*/ 446 w 1235"/>
                <a:gd name="T33" fmla="*/ 89 h 372"/>
                <a:gd name="T34" fmla="*/ 443 w 1235"/>
                <a:gd name="T35" fmla="*/ 94 h 372"/>
                <a:gd name="T36" fmla="*/ 443 w 1235"/>
                <a:gd name="T37" fmla="*/ 98 h 372"/>
                <a:gd name="T38" fmla="*/ 456 w 1235"/>
                <a:gd name="T39" fmla="*/ 102 h 372"/>
                <a:gd name="T40" fmla="*/ 461 w 1235"/>
                <a:gd name="T41" fmla="*/ 108 h 372"/>
                <a:gd name="T42" fmla="*/ 473 w 1235"/>
                <a:gd name="T43" fmla="*/ 110 h 372"/>
                <a:gd name="T44" fmla="*/ 472 w 1235"/>
                <a:gd name="T45" fmla="*/ 116 h 372"/>
                <a:gd name="T46" fmla="*/ 456 w 1235"/>
                <a:gd name="T47" fmla="*/ 112 h 372"/>
                <a:gd name="T48" fmla="*/ 441 w 1235"/>
                <a:gd name="T49" fmla="*/ 115 h 372"/>
                <a:gd name="T50" fmla="*/ 411 w 1235"/>
                <a:gd name="T51" fmla="*/ 111 h 372"/>
                <a:gd name="T52" fmla="*/ 381 w 1235"/>
                <a:gd name="T53" fmla="*/ 111 h 372"/>
                <a:gd name="T54" fmla="*/ 351 w 1235"/>
                <a:gd name="T55" fmla="*/ 109 h 372"/>
                <a:gd name="T56" fmla="*/ 320 w 1235"/>
                <a:gd name="T57" fmla="*/ 106 h 372"/>
                <a:gd name="T58" fmla="*/ 284 w 1235"/>
                <a:gd name="T59" fmla="*/ 106 h 372"/>
                <a:gd name="T60" fmla="*/ 263 w 1235"/>
                <a:gd name="T61" fmla="*/ 106 h 372"/>
                <a:gd name="T62" fmla="*/ 239 w 1235"/>
                <a:gd name="T63" fmla="*/ 106 h 372"/>
                <a:gd name="T64" fmla="*/ 212 w 1235"/>
                <a:gd name="T65" fmla="*/ 107 h 372"/>
                <a:gd name="T66" fmla="*/ 184 w 1235"/>
                <a:gd name="T67" fmla="*/ 111 h 372"/>
                <a:gd name="T68" fmla="*/ 161 w 1235"/>
                <a:gd name="T69" fmla="*/ 116 h 372"/>
                <a:gd name="T70" fmla="*/ 141 w 1235"/>
                <a:gd name="T71" fmla="*/ 113 h 372"/>
                <a:gd name="T72" fmla="*/ 114 w 1235"/>
                <a:gd name="T73" fmla="*/ 115 h 372"/>
                <a:gd name="T74" fmla="*/ 86 w 1235"/>
                <a:gd name="T75" fmla="*/ 120 h 372"/>
                <a:gd name="T76" fmla="*/ 58 w 1235"/>
                <a:gd name="T77" fmla="*/ 125 h 372"/>
                <a:gd name="T78" fmla="*/ 33 w 1235"/>
                <a:gd name="T79" fmla="*/ 131 h 372"/>
                <a:gd name="T80" fmla="*/ 14 w 1235"/>
                <a:gd name="T81" fmla="*/ 144 h 372"/>
                <a:gd name="T82" fmla="*/ 3 w 1235"/>
                <a:gd name="T83" fmla="*/ 60 h 372"/>
                <a:gd name="T84" fmla="*/ 6 w 1235"/>
                <a:gd name="T85" fmla="*/ 24 h 372"/>
                <a:gd name="T86" fmla="*/ 18 w 1235"/>
                <a:gd name="T87" fmla="*/ 15 h 372"/>
                <a:gd name="T88" fmla="*/ 34 w 1235"/>
                <a:gd name="T89" fmla="*/ 10 h 372"/>
                <a:gd name="T90" fmla="*/ 62 w 1235"/>
                <a:gd name="T91" fmla="*/ 5 h 372"/>
                <a:gd name="T92" fmla="*/ 90 w 1235"/>
                <a:gd name="T93" fmla="*/ 3 h 372"/>
                <a:gd name="T94" fmla="*/ 118 w 1235"/>
                <a:gd name="T95" fmla="*/ 3 h 372"/>
                <a:gd name="T96" fmla="*/ 138 w 1235"/>
                <a:gd name="T97" fmla="*/ 1 h 372"/>
                <a:gd name="T98" fmla="*/ 156 w 1235"/>
                <a:gd name="T99" fmla="*/ 2 h 372"/>
                <a:gd name="T100" fmla="*/ 168 w 1235"/>
                <a:gd name="T101" fmla="*/ 0 h 372"/>
                <a:gd name="T102" fmla="*/ 176 w 1235"/>
                <a:gd name="T103" fmla="*/ 2 h 3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35"/>
                <a:gd name="T157" fmla="*/ 0 h 372"/>
                <a:gd name="T158" fmla="*/ 1235 w 1235"/>
                <a:gd name="T159" fmla="*/ 372 h 3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35" h="372">
                  <a:moveTo>
                    <a:pt x="459" y="6"/>
                  </a:moveTo>
                  <a:lnTo>
                    <a:pt x="465" y="6"/>
                  </a:lnTo>
                  <a:lnTo>
                    <a:pt x="473" y="6"/>
                  </a:lnTo>
                  <a:lnTo>
                    <a:pt x="484" y="6"/>
                  </a:lnTo>
                  <a:lnTo>
                    <a:pt x="497" y="6"/>
                  </a:lnTo>
                  <a:lnTo>
                    <a:pt x="511" y="6"/>
                  </a:lnTo>
                  <a:lnTo>
                    <a:pt x="527" y="6"/>
                  </a:lnTo>
                  <a:lnTo>
                    <a:pt x="544" y="6"/>
                  </a:lnTo>
                  <a:lnTo>
                    <a:pt x="562" y="6"/>
                  </a:lnTo>
                  <a:lnTo>
                    <a:pt x="579" y="6"/>
                  </a:lnTo>
                  <a:lnTo>
                    <a:pt x="596" y="6"/>
                  </a:lnTo>
                  <a:lnTo>
                    <a:pt x="612" y="6"/>
                  </a:lnTo>
                  <a:lnTo>
                    <a:pt x="627" y="7"/>
                  </a:lnTo>
                  <a:lnTo>
                    <a:pt x="641" y="7"/>
                  </a:lnTo>
                  <a:lnTo>
                    <a:pt x="653" y="7"/>
                  </a:lnTo>
                  <a:lnTo>
                    <a:pt x="662" y="8"/>
                  </a:lnTo>
                  <a:lnTo>
                    <a:pt x="669" y="8"/>
                  </a:lnTo>
                  <a:lnTo>
                    <a:pt x="683" y="9"/>
                  </a:lnTo>
                  <a:lnTo>
                    <a:pt x="696" y="10"/>
                  </a:lnTo>
                  <a:lnTo>
                    <a:pt x="710" y="11"/>
                  </a:lnTo>
                  <a:lnTo>
                    <a:pt x="724" y="11"/>
                  </a:lnTo>
                  <a:lnTo>
                    <a:pt x="738" y="13"/>
                  </a:lnTo>
                  <a:lnTo>
                    <a:pt x="752" y="13"/>
                  </a:lnTo>
                  <a:lnTo>
                    <a:pt x="765" y="13"/>
                  </a:lnTo>
                  <a:lnTo>
                    <a:pt x="779" y="13"/>
                  </a:lnTo>
                  <a:lnTo>
                    <a:pt x="779" y="16"/>
                  </a:lnTo>
                  <a:lnTo>
                    <a:pt x="780" y="18"/>
                  </a:lnTo>
                  <a:lnTo>
                    <a:pt x="783" y="20"/>
                  </a:lnTo>
                  <a:lnTo>
                    <a:pt x="785" y="22"/>
                  </a:lnTo>
                  <a:lnTo>
                    <a:pt x="824" y="20"/>
                  </a:lnTo>
                  <a:lnTo>
                    <a:pt x="859" y="20"/>
                  </a:lnTo>
                  <a:lnTo>
                    <a:pt x="890" y="21"/>
                  </a:lnTo>
                  <a:lnTo>
                    <a:pt x="916" y="23"/>
                  </a:lnTo>
                  <a:lnTo>
                    <a:pt x="940" y="26"/>
                  </a:lnTo>
                  <a:lnTo>
                    <a:pt x="961" y="30"/>
                  </a:lnTo>
                  <a:lnTo>
                    <a:pt x="980" y="36"/>
                  </a:lnTo>
                  <a:lnTo>
                    <a:pt x="996" y="40"/>
                  </a:lnTo>
                  <a:lnTo>
                    <a:pt x="1009" y="47"/>
                  </a:lnTo>
                  <a:lnTo>
                    <a:pt x="1021" y="53"/>
                  </a:lnTo>
                  <a:lnTo>
                    <a:pt x="1030" y="60"/>
                  </a:lnTo>
                  <a:lnTo>
                    <a:pt x="1038" y="67"/>
                  </a:lnTo>
                  <a:lnTo>
                    <a:pt x="1046" y="74"/>
                  </a:lnTo>
                  <a:lnTo>
                    <a:pt x="1052" y="79"/>
                  </a:lnTo>
                  <a:lnTo>
                    <a:pt x="1058" y="85"/>
                  </a:lnTo>
                  <a:lnTo>
                    <a:pt x="1064" y="91"/>
                  </a:lnTo>
                  <a:lnTo>
                    <a:pt x="1065" y="98"/>
                  </a:lnTo>
                  <a:lnTo>
                    <a:pt x="1058" y="100"/>
                  </a:lnTo>
                  <a:lnTo>
                    <a:pt x="1050" y="100"/>
                  </a:lnTo>
                  <a:lnTo>
                    <a:pt x="1047" y="103"/>
                  </a:lnTo>
                  <a:lnTo>
                    <a:pt x="1053" y="110"/>
                  </a:lnTo>
                  <a:lnTo>
                    <a:pt x="1059" y="117"/>
                  </a:lnTo>
                  <a:lnTo>
                    <a:pt x="1066" y="122"/>
                  </a:lnTo>
                  <a:lnTo>
                    <a:pt x="1073" y="127"/>
                  </a:lnTo>
                  <a:lnTo>
                    <a:pt x="1078" y="131"/>
                  </a:lnTo>
                  <a:lnTo>
                    <a:pt x="1085" y="136"/>
                  </a:lnTo>
                  <a:lnTo>
                    <a:pt x="1091" y="140"/>
                  </a:lnTo>
                  <a:lnTo>
                    <a:pt x="1097" y="145"/>
                  </a:lnTo>
                  <a:lnTo>
                    <a:pt x="1102" y="153"/>
                  </a:lnTo>
                  <a:lnTo>
                    <a:pt x="1100" y="159"/>
                  </a:lnTo>
                  <a:lnTo>
                    <a:pt x="1096" y="162"/>
                  </a:lnTo>
                  <a:lnTo>
                    <a:pt x="1087" y="166"/>
                  </a:lnTo>
                  <a:lnTo>
                    <a:pt x="1076" y="168"/>
                  </a:lnTo>
                  <a:lnTo>
                    <a:pt x="1066" y="170"/>
                  </a:lnTo>
                  <a:lnTo>
                    <a:pt x="1054" y="173"/>
                  </a:lnTo>
                  <a:lnTo>
                    <a:pt x="1045" y="176"/>
                  </a:lnTo>
                  <a:lnTo>
                    <a:pt x="1053" y="181"/>
                  </a:lnTo>
                  <a:lnTo>
                    <a:pt x="1061" y="181"/>
                  </a:lnTo>
                  <a:lnTo>
                    <a:pt x="1069" y="181"/>
                  </a:lnTo>
                  <a:lnTo>
                    <a:pt x="1075" y="183"/>
                  </a:lnTo>
                  <a:lnTo>
                    <a:pt x="1076" y="187"/>
                  </a:lnTo>
                  <a:lnTo>
                    <a:pt x="1078" y="191"/>
                  </a:lnTo>
                  <a:lnTo>
                    <a:pt x="1082" y="193"/>
                  </a:lnTo>
                  <a:lnTo>
                    <a:pt x="1088" y="196"/>
                  </a:lnTo>
                  <a:lnTo>
                    <a:pt x="1093" y="198"/>
                  </a:lnTo>
                  <a:lnTo>
                    <a:pt x="1099" y="198"/>
                  </a:lnTo>
                  <a:lnTo>
                    <a:pt x="1106" y="198"/>
                  </a:lnTo>
                  <a:lnTo>
                    <a:pt x="1112" y="198"/>
                  </a:lnTo>
                  <a:lnTo>
                    <a:pt x="1119" y="204"/>
                  </a:lnTo>
                  <a:lnTo>
                    <a:pt x="1127" y="206"/>
                  </a:lnTo>
                  <a:lnTo>
                    <a:pt x="1135" y="209"/>
                  </a:lnTo>
                  <a:lnTo>
                    <a:pt x="1142" y="213"/>
                  </a:lnTo>
                  <a:lnTo>
                    <a:pt x="1139" y="219"/>
                  </a:lnTo>
                  <a:lnTo>
                    <a:pt x="1142" y="224"/>
                  </a:lnTo>
                  <a:lnTo>
                    <a:pt x="1145" y="228"/>
                  </a:lnTo>
                  <a:lnTo>
                    <a:pt x="1151" y="229"/>
                  </a:lnTo>
                  <a:lnTo>
                    <a:pt x="1153" y="235"/>
                  </a:lnTo>
                  <a:lnTo>
                    <a:pt x="1153" y="238"/>
                  </a:lnTo>
                  <a:lnTo>
                    <a:pt x="1150" y="240"/>
                  </a:lnTo>
                  <a:lnTo>
                    <a:pt x="1146" y="242"/>
                  </a:lnTo>
                  <a:lnTo>
                    <a:pt x="1142" y="243"/>
                  </a:lnTo>
                  <a:lnTo>
                    <a:pt x="1136" y="244"/>
                  </a:lnTo>
                  <a:lnTo>
                    <a:pt x="1131" y="245"/>
                  </a:lnTo>
                  <a:lnTo>
                    <a:pt x="1127" y="248"/>
                  </a:lnTo>
                  <a:lnTo>
                    <a:pt x="1134" y="251"/>
                  </a:lnTo>
                  <a:lnTo>
                    <a:pt x="1141" y="252"/>
                  </a:lnTo>
                  <a:lnTo>
                    <a:pt x="1148" y="254"/>
                  </a:lnTo>
                  <a:lnTo>
                    <a:pt x="1156" y="257"/>
                  </a:lnTo>
                  <a:lnTo>
                    <a:pt x="1162" y="259"/>
                  </a:lnTo>
                  <a:lnTo>
                    <a:pt x="1169" y="261"/>
                  </a:lnTo>
                  <a:lnTo>
                    <a:pt x="1176" y="263"/>
                  </a:lnTo>
                  <a:lnTo>
                    <a:pt x="1183" y="266"/>
                  </a:lnTo>
                  <a:lnTo>
                    <a:pt x="1184" y="268"/>
                  </a:lnTo>
                  <a:lnTo>
                    <a:pt x="1184" y="271"/>
                  </a:lnTo>
                  <a:lnTo>
                    <a:pt x="1186" y="276"/>
                  </a:lnTo>
                  <a:lnTo>
                    <a:pt x="1189" y="278"/>
                  </a:lnTo>
                  <a:lnTo>
                    <a:pt x="1196" y="278"/>
                  </a:lnTo>
                  <a:lnTo>
                    <a:pt x="1202" y="280"/>
                  </a:lnTo>
                  <a:lnTo>
                    <a:pt x="1209" y="280"/>
                  </a:lnTo>
                  <a:lnTo>
                    <a:pt x="1214" y="281"/>
                  </a:lnTo>
                  <a:lnTo>
                    <a:pt x="1220" y="283"/>
                  </a:lnTo>
                  <a:lnTo>
                    <a:pt x="1226" y="285"/>
                  </a:lnTo>
                  <a:lnTo>
                    <a:pt x="1230" y="290"/>
                  </a:lnTo>
                  <a:lnTo>
                    <a:pt x="1235" y="294"/>
                  </a:lnTo>
                  <a:lnTo>
                    <a:pt x="1227" y="298"/>
                  </a:lnTo>
                  <a:lnTo>
                    <a:pt x="1218" y="300"/>
                  </a:lnTo>
                  <a:lnTo>
                    <a:pt x="1210" y="300"/>
                  </a:lnTo>
                  <a:lnTo>
                    <a:pt x="1200" y="299"/>
                  </a:lnTo>
                  <a:lnTo>
                    <a:pt x="1192" y="297"/>
                  </a:lnTo>
                  <a:lnTo>
                    <a:pt x="1183" y="293"/>
                  </a:lnTo>
                  <a:lnTo>
                    <a:pt x="1175" y="290"/>
                  </a:lnTo>
                  <a:lnTo>
                    <a:pt x="1167" y="286"/>
                  </a:lnTo>
                  <a:lnTo>
                    <a:pt x="1160" y="285"/>
                  </a:lnTo>
                  <a:lnTo>
                    <a:pt x="1152" y="289"/>
                  </a:lnTo>
                  <a:lnTo>
                    <a:pt x="1144" y="294"/>
                  </a:lnTo>
                  <a:lnTo>
                    <a:pt x="1138" y="296"/>
                  </a:lnTo>
                  <a:lnTo>
                    <a:pt x="1122" y="293"/>
                  </a:lnTo>
                  <a:lnTo>
                    <a:pt x="1106" y="291"/>
                  </a:lnTo>
                  <a:lnTo>
                    <a:pt x="1090" y="290"/>
                  </a:lnTo>
                  <a:lnTo>
                    <a:pt x="1075" y="289"/>
                  </a:lnTo>
                  <a:lnTo>
                    <a:pt x="1059" y="288"/>
                  </a:lnTo>
                  <a:lnTo>
                    <a:pt x="1044" y="288"/>
                  </a:lnTo>
                  <a:lnTo>
                    <a:pt x="1028" y="286"/>
                  </a:lnTo>
                  <a:lnTo>
                    <a:pt x="1013" y="286"/>
                  </a:lnTo>
                  <a:lnTo>
                    <a:pt x="998" y="286"/>
                  </a:lnTo>
                  <a:lnTo>
                    <a:pt x="982" y="286"/>
                  </a:lnTo>
                  <a:lnTo>
                    <a:pt x="967" y="286"/>
                  </a:lnTo>
                  <a:lnTo>
                    <a:pt x="952" y="285"/>
                  </a:lnTo>
                  <a:lnTo>
                    <a:pt x="937" y="285"/>
                  </a:lnTo>
                  <a:lnTo>
                    <a:pt x="922" y="283"/>
                  </a:lnTo>
                  <a:lnTo>
                    <a:pt x="906" y="282"/>
                  </a:lnTo>
                  <a:lnTo>
                    <a:pt x="891" y="280"/>
                  </a:lnTo>
                  <a:lnTo>
                    <a:pt x="878" y="278"/>
                  </a:lnTo>
                  <a:lnTo>
                    <a:pt x="863" y="277"/>
                  </a:lnTo>
                  <a:lnTo>
                    <a:pt x="845" y="276"/>
                  </a:lnTo>
                  <a:lnTo>
                    <a:pt x="826" y="275"/>
                  </a:lnTo>
                  <a:lnTo>
                    <a:pt x="806" y="275"/>
                  </a:lnTo>
                  <a:lnTo>
                    <a:pt x="785" y="274"/>
                  </a:lnTo>
                  <a:lnTo>
                    <a:pt x="764" y="274"/>
                  </a:lnTo>
                  <a:lnTo>
                    <a:pt x="744" y="274"/>
                  </a:lnTo>
                  <a:lnTo>
                    <a:pt x="733" y="274"/>
                  </a:lnTo>
                  <a:lnTo>
                    <a:pt x="723" y="274"/>
                  </a:lnTo>
                  <a:lnTo>
                    <a:pt x="711" y="274"/>
                  </a:lnTo>
                  <a:lnTo>
                    <a:pt x="700" y="273"/>
                  </a:lnTo>
                  <a:lnTo>
                    <a:pt x="688" y="273"/>
                  </a:lnTo>
                  <a:lnTo>
                    <a:pt x="677" y="273"/>
                  </a:lnTo>
                  <a:lnTo>
                    <a:pt x="666" y="273"/>
                  </a:lnTo>
                  <a:lnTo>
                    <a:pt x="656" y="273"/>
                  </a:lnTo>
                  <a:lnTo>
                    <a:pt x="642" y="273"/>
                  </a:lnTo>
                  <a:lnTo>
                    <a:pt x="629" y="273"/>
                  </a:lnTo>
                  <a:lnTo>
                    <a:pt x="616" y="273"/>
                  </a:lnTo>
                  <a:lnTo>
                    <a:pt x="602" y="274"/>
                  </a:lnTo>
                  <a:lnTo>
                    <a:pt x="587" y="274"/>
                  </a:lnTo>
                  <a:lnTo>
                    <a:pt x="573" y="275"/>
                  </a:lnTo>
                  <a:lnTo>
                    <a:pt x="559" y="276"/>
                  </a:lnTo>
                  <a:lnTo>
                    <a:pt x="546" y="277"/>
                  </a:lnTo>
                  <a:lnTo>
                    <a:pt x="532" y="278"/>
                  </a:lnTo>
                  <a:lnTo>
                    <a:pt x="518" y="281"/>
                  </a:lnTo>
                  <a:lnTo>
                    <a:pt x="504" y="283"/>
                  </a:lnTo>
                  <a:lnTo>
                    <a:pt x="489" y="285"/>
                  </a:lnTo>
                  <a:lnTo>
                    <a:pt x="475" y="288"/>
                  </a:lnTo>
                  <a:lnTo>
                    <a:pt x="463" y="290"/>
                  </a:lnTo>
                  <a:lnTo>
                    <a:pt x="449" y="293"/>
                  </a:lnTo>
                  <a:lnTo>
                    <a:pt x="435" y="297"/>
                  </a:lnTo>
                  <a:lnTo>
                    <a:pt x="425" y="299"/>
                  </a:lnTo>
                  <a:lnTo>
                    <a:pt x="416" y="299"/>
                  </a:lnTo>
                  <a:lnTo>
                    <a:pt x="405" y="298"/>
                  </a:lnTo>
                  <a:lnTo>
                    <a:pt x="395" y="297"/>
                  </a:lnTo>
                  <a:lnTo>
                    <a:pt x="385" y="294"/>
                  </a:lnTo>
                  <a:lnTo>
                    <a:pt x="374" y="293"/>
                  </a:lnTo>
                  <a:lnTo>
                    <a:pt x="364" y="292"/>
                  </a:lnTo>
                  <a:lnTo>
                    <a:pt x="353" y="292"/>
                  </a:lnTo>
                  <a:lnTo>
                    <a:pt x="338" y="293"/>
                  </a:lnTo>
                  <a:lnTo>
                    <a:pt x="324" y="294"/>
                  </a:lnTo>
                  <a:lnTo>
                    <a:pt x="310" y="297"/>
                  </a:lnTo>
                  <a:lnTo>
                    <a:pt x="295" y="298"/>
                  </a:lnTo>
                  <a:lnTo>
                    <a:pt x="280" y="300"/>
                  </a:lnTo>
                  <a:lnTo>
                    <a:pt x="266" y="303"/>
                  </a:lnTo>
                  <a:lnTo>
                    <a:pt x="251" y="305"/>
                  </a:lnTo>
                  <a:lnTo>
                    <a:pt x="236" y="307"/>
                  </a:lnTo>
                  <a:lnTo>
                    <a:pt x="222" y="309"/>
                  </a:lnTo>
                  <a:lnTo>
                    <a:pt x="207" y="312"/>
                  </a:lnTo>
                  <a:lnTo>
                    <a:pt x="192" y="314"/>
                  </a:lnTo>
                  <a:lnTo>
                    <a:pt x="179" y="317"/>
                  </a:lnTo>
                  <a:lnTo>
                    <a:pt x="164" y="320"/>
                  </a:lnTo>
                  <a:lnTo>
                    <a:pt x="149" y="323"/>
                  </a:lnTo>
                  <a:lnTo>
                    <a:pt x="134" y="326"/>
                  </a:lnTo>
                  <a:lnTo>
                    <a:pt x="119" y="329"/>
                  </a:lnTo>
                  <a:lnTo>
                    <a:pt x="107" y="331"/>
                  </a:lnTo>
                  <a:lnTo>
                    <a:pt x="96" y="335"/>
                  </a:lnTo>
                  <a:lnTo>
                    <a:pt x="84" y="338"/>
                  </a:lnTo>
                  <a:lnTo>
                    <a:pt x="74" y="343"/>
                  </a:lnTo>
                  <a:lnTo>
                    <a:pt x="63" y="349"/>
                  </a:lnTo>
                  <a:lnTo>
                    <a:pt x="53" y="354"/>
                  </a:lnTo>
                  <a:lnTo>
                    <a:pt x="44" y="362"/>
                  </a:lnTo>
                  <a:lnTo>
                    <a:pt x="36" y="372"/>
                  </a:lnTo>
                  <a:lnTo>
                    <a:pt x="30" y="344"/>
                  </a:lnTo>
                  <a:lnTo>
                    <a:pt x="24" y="304"/>
                  </a:lnTo>
                  <a:lnTo>
                    <a:pt x="19" y="257"/>
                  </a:lnTo>
                  <a:lnTo>
                    <a:pt x="13" y="205"/>
                  </a:lnTo>
                  <a:lnTo>
                    <a:pt x="7" y="154"/>
                  </a:lnTo>
                  <a:lnTo>
                    <a:pt x="4" y="109"/>
                  </a:lnTo>
                  <a:lnTo>
                    <a:pt x="1" y="74"/>
                  </a:lnTo>
                  <a:lnTo>
                    <a:pt x="0" y="51"/>
                  </a:lnTo>
                  <a:lnTo>
                    <a:pt x="6" y="51"/>
                  </a:lnTo>
                  <a:lnTo>
                    <a:pt x="15" y="61"/>
                  </a:lnTo>
                  <a:lnTo>
                    <a:pt x="24" y="69"/>
                  </a:lnTo>
                  <a:lnTo>
                    <a:pt x="31" y="62"/>
                  </a:lnTo>
                  <a:lnTo>
                    <a:pt x="36" y="53"/>
                  </a:lnTo>
                  <a:lnTo>
                    <a:pt x="40" y="45"/>
                  </a:lnTo>
                  <a:lnTo>
                    <a:pt x="46" y="39"/>
                  </a:lnTo>
                  <a:lnTo>
                    <a:pt x="54" y="34"/>
                  </a:lnTo>
                  <a:lnTo>
                    <a:pt x="61" y="31"/>
                  </a:lnTo>
                  <a:lnTo>
                    <a:pt x="70" y="29"/>
                  </a:lnTo>
                  <a:lnTo>
                    <a:pt x="78" y="26"/>
                  </a:lnTo>
                  <a:lnTo>
                    <a:pt x="88" y="25"/>
                  </a:lnTo>
                  <a:lnTo>
                    <a:pt x="103" y="23"/>
                  </a:lnTo>
                  <a:lnTo>
                    <a:pt x="116" y="21"/>
                  </a:lnTo>
                  <a:lnTo>
                    <a:pt x="131" y="18"/>
                  </a:lnTo>
                  <a:lnTo>
                    <a:pt x="146" y="16"/>
                  </a:lnTo>
                  <a:lnTo>
                    <a:pt x="160" y="14"/>
                  </a:lnTo>
                  <a:lnTo>
                    <a:pt x="175" y="13"/>
                  </a:lnTo>
                  <a:lnTo>
                    <a:pt x="189" y="11"/>
                  </a:lnTo>
                  <a:lnTo>
                    <a:pt x="204" y="9"/>
                  </a:lnTo>
                  <a:lnTo>
                    <a:pt x="218" y="9"/>
                  </a:lnTo>
                  <a:lnTo>
                    <a:pt x="233" y="8"/>
                  </a:lnTo>
                  <a:lnTo>
                    <a:pt x="246" y="7"/>
                  </a:lnTo>
                  <a:lnTo>
                    <a:pt x="260" y="7"/>
                  </a:lnTo>
                  <a:lnTo>
                    <a:pt x="275" y="7"/>
                  </a:lnTo>
                  <a:lnTo>
                    <a:pt x="289" y="7"/>
                  </a:lnTo>
                  <a:lnTo>
                    <a:pt x="304" y="7"/>
                  </a:lnTo>
                  <a:lnTo>
                    <a:pt x="318" y="8"/>
                  </a:lnTo>
                  <a:lnTo>
                    <a:pt x="327" y="8"/>
                  </a:lnTo>
                  <a:lnTo>
                    <a:pt x="336" y="7"/>
                  </a:lnTo>
                  <a:lnTo>
                    <a:pt x="347" y="6"/>
                  </a:lnTo>
                  <a:lnTo>
                    <a:pt x="356" y="3"/>
                  </a:lnTo>
                  <a:lnTo>
                    <a:pt x="365" y="2"/>
                  </a:lnTo>
                  <a:lnTo>
                    <a:pt x="375" y="2"/>
                  </a:lnTo>
                  <a:lnTo>
                    <a:pt x="386" y="2"/>
                  </a:lnTo>
                  <a:lnTo>
                    <a:pt x="396" y="3"/>
                  </a:lnTo>
                  <a:lnTo>
                    <a:pt x="401" y="5"/>
                  </a:lnTo>
                  <a:lnTo>
                    <a:pt x="406" y="5"/>
                  </a:lnTo>
                  <a:lnTo>
                    <a:pt x="413" y="5"/>
                  </a:lnTo>
                  <a:lnTo>
                    <a:pt x="420" y="3"/>
                  </a:lnTo>
                  <a:lnTo>
                    <a:pt x="426" y="2"/>
                  </a:lnTo>
                  <a:lnTo>
                    <a:pt x="433" y="1"/>
                  </a:lnTo>
                  <a:lnTo>
                    <a:pt x="440" y="1"/>
                  </a:lnTo>
                  <a:lnTo>
                    <a:pt x="447" y="0"/>
                  </a:lnTo>
                  <a:lnTo>
                    <a:pt x="449" y="1"/>
                  </a:lnTo>
                  <a:lnTo>
                    <a:pt x="451" y="3"/>
                  </a:lnTo>
                  <a:lnTo>
                    <a:pt x="454" y="6"/>
                  </a:lnTo>
                  <a:lnTo>
                    <a:pt x="456" y="6"/>
                  </a:lnTo>
                  <a:lnTo>
                    <a:pt x="45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 name="Freeform 76">
              <a:extLst>
                <a:ext uri="{FF2B5EF4-FFF2-40B4-BE49-F238E27FC236}">
                  <a16:creationId xmlns:a16="http://schemas.microsoft.com/office/drawing/2014/main" id="{7B560984-931E-40A8-8E80-79CD779446F8}"/>
                </a:ext>
              </a:extLst>
            </p:cNvPr>
            <p:cNvSpPr>
              <a:spLocks/>
            </p:cNvSpPr>
            <p:nvPr/>
          </p:nvSpPr>
          <p:spPr bwMode="auto">
            <a:xfrm rot="3046826">
              <a:off x="2350" y="855"/>
              <a:ext cx="479" cy="144"/>
            </a:xfrm>
            <a:custGeom>
              <a:avLst/>
              <a:gdLst>
                <a:gd name="T0" fmla="*/ 193 w 1235"/>
                <a:gd name="T1" fmla="*/ 2 h 372"/>
                <a:gd name="T2" fmla="*/ 225 w 1235"/>
                <a:gd name="T3" fmla="*/ 2 h 372"/>
                <a:gd name="T4" fmla="*/ 253 w 1235"/>
                <a:gd name="T5" fmla="*/ 3 h 372"/>
                <a:gd name="T6" fmla="*/ 275 w 1235"/>
                <a:gd name="T7" fmla="*/ 4 h 372"/>
                <a:gd name="T8" fmla="*/ 302 w 1235"/>
                <a:gd name="T9" fmla="*/ 5 h 372"/>
                <a:gd name="T10" fmla="*/ 320 w 1235"/>
                <a:gd name="T11" fmla="*/ 8 h 372"/>
                <a:gd name="T12" fmla="*/ 373 w 1235"/>
                <a:gd name="T13" fmla="*/ 12 h 372"/>
                <a:gd name="T14" fmla="*/ 399 w 1235"/>
                <a:gd name="T15" fmla="*/ 23 h 372"/>
                <a:gd name="T16" fmla="*/ 413 w 1235"/>
                <a:gd name="T17" fmla="*/ 35 h 372"/>
                <a:gd name="T18" fmla="*/ 408 w 1235"/>
                <a:gd name="T19" fmla="*/ 43 h 372"/>
                <a:gd name="T20" fmla="*/ 421 w 1235"/>
                <a:gd name="T21" fmla="*/ 53 h 372"/>
                <a:gd name="T22" fmla="*/ 425 w 1235"/>
                <a:gd name="T23" fmla="*/ 63 h 372"/>
                <a:gd name="T24" fmla="*/ 405 w 1235"/>
                <a:gd name="T25" fmla="*/ 68 h 372"/>
                <a:gd name="T26" fmla="*/ 417 w 1235"/>
                <a:gd name="T27" fmla="*/ 72 h 372"/>
                <a:gd name="T28" fmla="*/ 426 w 1235"/>
                <a:gd name="T29" fmla="*/ 77 h 372"/>
                <a:gd name="T30" fmla="*/ 440 w 1235"/>
                <a:gd name="T31" fmla="*/ 81 h 372"/>
                <a:gd name="T32" fmla="*/ 446 w 1235"/>
                <a:gd name="T33" fmla="*/ 89 h 372"/>
                <a:gd name="T34" fmla="*/ 443 w 1235"/>
                <a:gd name="T35" fmla="*/ 94 h 372"/>
                <a:gd name="T36" fmla="*/ 443 w 1235"/>
                <a:gd name="T37" fmla="*/ 98 h 372"/>
                <a:gd name="T38" fmla="*/ 456 w 1235"/>
                <a:gd name="T39" fmla="*/ 102 h 372"/>
                <a:gd name="T40" fmla="*/ 461 w 1235"/>
                <a:gd name="T41" fmla="*/ 108 h 372"/>
                <a:gd name="T42" fmla="*/ 473 w 1235"/>
                <a:gd name="T43" fmla="*/ 110 h 372"/>
                <a:gd name="T44" fmla="*/ 472 w 1235"/>
                <a:gd name="T45" fmla="*/ 116 h 372"/>
                <a:gd name="T46" fmla="*/ 456 w 1235"/>
                <a:gd name="T47" fmla="*/ 112 h 372"/>
                <a:gd name="T48" fmla="*/ 441 w 1235"/>
                <a:gd name="T49" fmla="*/ 115 h 372"/>
                <a:gd name="T50" fmla="*/ 411 w 1235"/>
                <a:gd name="T51" fmla="*/ 111 h 372"/>
                <a:gd name="T52" fmla="*/ 381 w 1235"/>
                <a:gd name="T53" fmla="*/ 111 h 372"/>
                <a:gd name="T54" fmla="*/ 351 w 1235"/>
                <a:gd name="T55" fmla="*/ 109 h 372"/>
                <a:gd name="T56" fmla="*/ 320 w 1235"/>
                <a:gd name="T57" fmla="*/ 106 h 372"/>
                <a:gd name="T58" fmla="*/ 284 w 1235"/>
                <a:gd name="T59" fmla="*/ 106 h 372"/>
                <a:gd name="T60" fmla="*/ 263 w 1235"/>
                <a:gd name="T61" fmla="*/ 106 h 372"/>
                <a:gd name="T62" fmla="*/ 239 w 1235"/>
                <a:gd name="T63" fmla="*/ 106 h 372"/>
                <a:gd name="T64" fmla="*/ 212 w 1235"/>
                <a:gd name="T65" fmla="*/ 107 h 372"/>
                <a:gd name="T66" fmla="*/ 184 w 1235"/>
                <a:gd name="T67" fmla="*/ 111 h 372"/>
                <a:gd name="T68" fmla="*/ 161 w 1235"/>
                <a:gd name="T69" fmla="*/ 116 h 372"/>
                <a:gd name="T70" fmla="*/ 141 w 1235"/>
                <a:gd name="T71" fmla="*/ 113 h 372"/>
                <a:gd name="T72" fmla="*/ 114 w 1235"/>
                <a:gd name="T73" fmla="*/ 115 h 372"/>
                <a:gd name="T74" fmla="*/ 86 w 1235"/>
                <a:gd name="T75" fmla="*/ 120 h 372"/>
                <a:gd name="T76" fmla="*/ 58 w 1235"/>
                <a:gd name="T77" fmla="*/ 125 h 372"/>
                <a:gd name="T78" fmla="*/ 33 w 1235"/>
                <a:gd name="T79" fmla="*/ 131 h 372"/>
                <a:gd name="T80" fmla="*/ 14 w 1235"/>
                <a:gd name="T81" fmla="*/ 144 h 372"/>
                <a:gd name="T82" fmla="*/ 3 w 1235"/>
                <a:gd name="T83" fmla="*/ 60 h 372"/>
                <a:gd name="T84" fmla="*/ 6 w 1235"/>
                <a:gd name="T85" fmla="*/ 24 h 372"/>
                <a:gd name="T86" fmla="*/ 18 w 1235"/>
                <a:gd name="T87" fmla="*/ 15 h 372"/>
                <a:gd name="T88" fmla="*/ 34 w 1235"/>
                <a:gd name="T89" fmla="*/ 10 h 372"/>
                <a:gd name="T90" fmla="*/ 62 w 1235"/>
                <a:gd name="T91" fmla="*/ 5 h 372"/>
                <a:gd name="T92" fmla="*/ 90 w 1235"/>
                <a:gd name="T93" fmla="*/ 3 h 372"/>
                <a:gd name="T94" fmla="*/ 118 w 1235"/>
                <a:gd name="T95" fmla="*/ 3 h 372"/>
                <a:gd name="T96" fmla="*/ 138 w 1235"/>
                <a:gd name="T97" fmla="*/ 1 h 372"/>
                <a:gd name="T98" fmla="*/ 156 w 1235"/>
                <a:gd name="T99" fmla="*/ 2 h 372"/>
                <a:gd name="T100" fmla="*/ 168 w 1235"/>
                <a:gd name="T101" fmla="*/ 0 h 372"/>
                <a:gd name="T102" fmla="*/ 176 w 1235"/>
                <a:gd name="T103" fmla="*/ 2 h 3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35"/>
                <a:gd name="T157" fmla="*/ 0 h 372"/>
                <a:gd name="T158" fmla="*/ 1235 w 1235"/>
                <a:gd name="T159" fmla="*/ 372 h 3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35" h="372">
                  <a:moveTo>
                    <a:pt x="459" y="6"/>
                  </a:moveTo>
                  <a:lnTo>
                    <a:pt x="465" y="6"/>
                  </a:lnTo>
                  <a:lnTo>
                    <a:pt x="473" y="6"/>
                  </a:lnTo>
                  <a:lnTo>
                    <a:pt x="484" y="6"/>
                  </a:lnTo>
                  <a:lnTo>
                    <a:pt x="497" y="6"/>
                  </a:lnTo>
                  <a:lnTo>
                    <a:pt x="511" y="6"/>
                  </a:lnTo>
                  <a:lnTo>
                    <a:pt x="527" y="6"/>
                  </a:lnTo>
                  <a:lnTo>
                    <a:pt x="544" y="6"/>
                  </a:lnTo>
                  <a:lnTo>
                    <a:pt x="562" y="6"/>
                  </a:lnTo>
                  <a:lnTo>
                    <a:pt x="579" y="6"/>
                  </a:lnTo>
                  <a:lnTo>
                    <a:pt x="596" y="6"/>
                  </a:lnTo>
                  <a:lnTo>
                    <a:pt x="612" y="6"/>
                  </a:lnTo>
                  <a:lnTo>
                    <a:pt x="627" y="7"/>
                  </a:lnTo>
                  <a:lnTo>
                    <a:pt x="641" y="7"/>
                  </a:lnTo>
                  <a:lnTo>
                    <a:pt x="653" y="7"/>
                  </a:lnTo>
                  <a:lnTo>
                    <a:pt x="662" y="8"/>
                  </a:lnTo>
                  <a:lnTo>
                    <a:pt x="669" y="8"/>
                  </a:lnTo>
                  <a:lnTo>
                    <a:pt x="683" y="9"/>
                  </a:lnTo>
                  <a:lnTo>
                    <a:pt x="696" y="10"/>
                  </a:lnTo>
                  <a:lnTo>
                    <a:pt x="710" y="11"/>
                  </a:lnTo>
                  <a:lnTo>
                    <a:pt x="724" y="11"/>
                  </a:lnTo>
                  <a:lnTo>
                    <a:pt x="738" y="13"/>
                  </a:lnTo>
                  <a:lnTo>
                    <a:pt x="752" y="13"/>
                  </a:lnTo>
                  <a:lnTo>
                    <a:pt x="765" y="13"/>
                  </a:lnTo>
                  <a:lnTo>
                    <a:pt x="779" y="13"/>
                  </a:lnTo>
                  <a:lnTo>
                    <a:pt x="779" y="16"/>
                  </a:lnTo>
                  <a:lnTo>
                    <a:pt x="780" y="18"/>
                  </a:lnTo>
                  <a:lnTo>
                    <a:pt x="783" y="20"/>
                  </a:lnTo>
                  <a:lnTo>
                    <a:pt x="785" y="22"/>
                  </a:lnTo>
                  <a:lnTo>
                    <a:pt x="824" y="20"/>
                  </a:lnTo>
                  <a:lnTo>
                    <a:pt x="859" y="20"/>
                  </a:lnTo>
                  <a:lnTo>
                    <a:pt x="890" y="21"/>
                  </a:lnTo>
                  <a:lnTo>
                    <a:pt x="916" y="23"/>
                  </a:lnTo>
                  <a:lnTo>
                    <a:pt x="940" y="26"/>
                  </a:lnTo>
                  <a:lnTo>
                    <a:pt x="961" y="30"/>
                  </a:lnTo>
                  <a:lnTo>
                    <a:pt x="980" y="36"/>
                  </a:lnTo>
                  <a:lnTo>
                    <a:pt x="996" y="40"/>
                  </a:lnTo>
                  <a:lnTo>
                    <a:pt x="1009" y="47"/>
                  </a:lnTo>
                  <a:lnTo>
                    <a:pt x="1021" y="53"/>
                  </a:lnTo>
                  <a:lnTo>
                    <a:pt x="1030" y="60"/>
                  </a:lnTo>
                  <a:lnTo>
                    <a:pt x="1038" y="67"/>
                  </a:lnTo>
                  <a:lnTo>
                    <a:pt x="1046" y="74"/>
                  </a:lnTo>
                  <a:lnTo>
                    <a:pt x="1052" y="79"/>
                  </a:lnTo>
                  <a:lnTo>
                    <a:pt x="1058" y="85"/>
                  </a:lnTo>
                  <a:lnTo>
                    <a:pt x="1064" y="91"/>
                  </a:lnTo>
                  <a:lnTo>
                    <a:pt x="1065" y="98"/>
                  </a:lnTo>
                  <a:lnTo>
                    <a:pt x="1058" y="100"/>
                  </a:lnTo>
                  <a:lnTo>
                    <a:pt x="1050" y="100"/>
                  </a:lnTo>
                  <a:lnTo>
                    <a:pt x="1047" y="103"/>
                  </a:lnTo>
                  <a:lnTo>
                    <a:pt x="1053" y="110"/>
                  </a:lnTo>
                  <a:lnTo>
                    <a:pt x="1059" y="117"/>
                  </a:lnTo>
                  <a:lnTo>
                    <a:pt x="1066" y="122"/>
                  </a:lnTo>
                  <a:lnTo>
                    <a:pt x="1073" y="127"/>
                  </a:lnTo>
                  <a:lnTo>
                    <a:pt x="1078" y="131"/>
                  </a:lnTo>
                  <a:lnTo>
                    <a:pt x="1085" y="136"/>
                  </a:lnTo>
                  <a:lnTo>
                    <a:pt x="1091" y="140"/>
                  </a:lnTo>
                  <a:lnTo>
                    <a:pt x="1097" y="145"/>
                  </a:lnTo>
                  <a:lnTo>
                    <a:pt x="1102" y="153"/>
                  </a:lnTo>
                  <a:lnTo>
                    <a:pt x="1100" y="159"/>
                  </a:lnTo>
                  <a:lnTo>
                    <a:pt x="1096" y="162"/>
                  </a:lnTo>
                  <a:lnTo>
                    <a:pt x="1087" y="166"/>
                  </a:lnTo>
                  <a:lnTo>
                    <a:pt x="1076" y="168"/>
                  </a:lnTo>
                  <a:lnTo>
                    <a:pt x="1066" y="170"/>
                  </a:lnTo>
                  <a:lnTo>
                    <a:pt x="1054" y="173"/>
                  </a:lnTo>
                  <a:lnTo>
                    <a:pt x="1045" y="176"/>
                  </a:lnTo>
                  <a:lnTo>
                    <a:pt x="1053" y="181"/>
                  </a:lnTo>
                  <a:lnTo>
                    <a:pt x="1061" y="181"/>
                  </a:lnTo>
                  <a:lnTo>
                    <a:pt x="1069" y="181"/>
                  </a:lnTo>
                  <a:lnTo>
                    <a:pt x="1075" y="183"/>
                  </a:lnTo>
                  <a:lnTo>
                    <a:pt x="1076" y="187"/>
                  </a:lnTo>
                  <a:lnTo>
                    <a:pt x="1078" y="191"/>
                  </a:lnTo>
                  <a:lnTo>
                    <a:pt x="1082" y="193"/>
                  </a:lnTo>
                  <a:lnTo>
                    <a:pt x="1088" y="196"/>
                  </a:lnTo>
                  <a:lnTo>
                    <a:pt x="1093" y="198"/>
                  </a:lnTo>
                  <a:lnTo>
                    <a:pt x="1099" y="198"/>
                  </a:lnTo>
                  <a:lnTo>
                    <a:pt x="1106" y="198"/>
                  </a:lnTo>
                  <a:lnTo>
                    <a:pt x="1112" y="198"/>
                  </a:lnTo>
                  <a:lnTo>
                    <a:pt x="1119" y="204"/>
                  </a:lnTo>
                  <a:lnTo>
                    <a:pt x="1127" y="206"/>
                  </a:lnTo>
                  <a:lnTo>
                    <a:pt x="1135" y="209"/>
                  </a:lnTo>
                  <a:lnTo>
                    <a:pt x="1142" y="213"/>
                  </a:lnTo>
                  <a:lnTo>
                    <a:pt x="1139" y="219"/>
                  </a:lnTo>
                  <a:lnTo>
                    <a:pt x="1142" y="224"/>
                  </a:lnTo>
                  <a:lnTo>
                    <a:pt x="1145" y="228"/>
                  </a:lnTo>
                  <a:lnTo>
                    <a:pt x="1151" y="229"/>
                  </a:lnTo>
                  <a:lnTo>
                    <a:pt x="1153" y="235"/>
                  </a:lnTo>
                  <a:lnTo>
                    <a:pt x="1153" y="238"/>
                  </a:lnTo>
                  <a:lnTo>
                    <a:pt x="1150" y="240"/>
                  </a:lnTo>
                  <a:lnTo>
                    <a:pt x="1146" y="242"/>
                  </a:lnTo>
                  <a:lnTo>
                    <a:pt x="1142" y="243"/>
                  </a:lnTo>
                  <a:lnTo>
                    <a:pt x="1136" y="244"/>
                  </a:lnTo>
                  <a:lnTo>
                    <a:pt x="1131" y="245"/>
                  </a:lnTo>
                  <a:lnTo>
                    <a:pt x="1127" y="248"/>
                  </a:lnTo>
                  <a:lnTo>
                    <a:pt x="1134" y="251"/>
                  </a:lnTo>
                  <a:lnTo>
                    <a:pt x="1141" y="252"/>
                  </a:lnTo>
                  <a:lnTo>
                    <a:pt x="1148" y="254"/>
                  </a:lnTo>
                  <a:lnTo>
                    <a:pt x="1156" y="257"/>
                  </a:lnTo>
                  <a:lnTo>
                    <a:pt x="1162" y="259"/>
                  </a:lnTo>
                  <a:lnTo>
                    <a:pt x="1169" y="261"/>
                  </a:lnTo>
                  <a:lnTo>
                    <a:pt x="1176" y="263"/>
                  </a:lnTo>
                  <a:lnTo>
                    <a:pt x="1183" y="266"/>
                  </a:lnTo>
                  <a:lnTo>
                    <a:pt x="1184" y="268"/>
                  </a:lnTo>
                  <a:lnTo>
                    <a:pt x="1184" y="271"/>
                  </a:lnTo>
                  <a:lnTo>
                    <a:pt x="1186" y="276"/>
                  </a:lnTo>
                  <a:lnTo>
                    <a:pt x="1189" y="278"/>
                  </a:lnTo>
                  <a:lnTo>
                    <a:pt x="1196" y="278"/>
                  </a:lnTo>
                  <a:lnTo>
                    <a:pt x="1202" y="280"/>
                  </a:lnTo>
                  <a:lnTo>
                    <a:pt x="1209" y="280"/>
                  </a:lnTo>
                  <a:lnTo>
                    <a:pt x="1214" y="281"/>
                  </a:lnTo>
                  <a:lnTo>
                    <a:pt x="1220" y="283"/>
                  </a:lnTo>
                  <a:lnTo>
                    <a:pt x="1226" y="285"/>
                  </a:lnTo>
                  <a:lnTo>
                    <a:pt x="1230" y="290"/>
                  </a:lnTo>
                  <a:lnTo>
                    <a:pt x="1235" y="294"/>
                  </a:lnTo>
                  <a:lnTo>
                    <a:pt x="1227" y="298"/>
                  </a:lnTo>
                  <a:lnTo>
                    <a:pt x="1218" y="300"/>
                  </a:lnTo>
                  <a:lnTo>
                    <a:pt x="1210" y="300"/>
                  </a:lnTo>
                  <a:lnTo>
                    <a:pt x="1200" y="299"/>
                  </a:lnTo>
                  <a:lnTo>
                    <a:pt x="1192" y="297"/>
                  </a:lnTo>
                  <a:lnTo>
                    <a:pt x="1183" y="293"/>
                  </a:lnTo>
                  <a:lnTo>
                    <a:pt x="1175" y="290"/>
                  </a:lnTo>
                  <a:lnTo>
                    <a:pt x="1167" y="286"/>
                  </a:lnTo>
                  <a:lnTo>
                    <a:pt x="1160" y="285"/>
                  </a:lnTo>
                  <a:lnTo>
                    <a:pt x="1152" y="289"/>
                  </a:lnTo>
                  <a:lnTo>
                    <a:pt x="1144" y="294"/>
                  </a:lnTo>
                  <a:lnTo>
                    <a:pt x="1138" y="296"/>
                  </a:lnTo>
                  <a:lnTo>
                    <a:pt x="1122" y="293"/>
                  </a:lnTo>
                  <a:lnTo>
                    <a:pt x="1106" y="291"/>
                  </a:lnTo>
                  <a:lnTo>
                    <a:pt x="1090" y="290"/>
                  </a:lnTo>
                  <a:lnTo>
                    <a:pt x="1075" y="289"/>
                  </a:lnTo>
                  <a:lnTo>
                    <a:pt x="1059" y="288"/>
                  </a:lnTo>
                  <a:lnTo>
                    <a:pt x="1044" y="288"/>
                  </a:lnTo>
                  <a:lnTo>
                    <a:pt x="1028" y="286"/>
                  </a:lnTo>
                  <a:lnTo>
                    <a:pt x="1013" y="286"/>
                  </a:lnTo>
                  <a:lnTo>
                    <a:pt x="998" y="286"/>
                  </a:lnTo>
                  <a:lnTo>
                    <a:pt x="982" y="286"/>
                  </a:lnTo>
                  <a:lnTo>
                    <a:pt x="967" y="286"/>
                  </a:lnTo>
                  <a:lnTo>
                    <a:pt x="952" y="285"/>
                  </a:lnTo>
                  <a:lnTo>
                    <a:pt x="937" y="285"/>
                  </a:lnTo>
                  <a:lnTo>
                    <a:pt x="922" y="283"/>
                  </a:lnTo>
                  <a:lnTo>
                    <a:pt x="906" y="282"/>
                  </a:lnTo>
                  <a:lnTo>
                    <a:pt x="891" y="280"/>
                  </a:lnTo>
                  <a:lnTo>
                    <a:pt x="878" y="278"/>
                  </a:lnTo>
                  <a:lnTo>
                    <a:pt x="863" y="277"/>
                  </a:lnTo>
                  <a:lnTo>
                    <a:pt x="845" y="276"/>
                  </a:lnTo>
                  <a:lnTo>
                    <a:pt x="826" y="275"/>
                  </a:lnTo>
                  <a:lnTo>
                    <a:pt x="806" y="275"/>
                  </a:lnTo>
                  <a:lnTo>
                    <a:pt x="785" y="274"/>
                  </a:lnTo>
                  <a:lnTo>
                    <a:pt x="764" y="274"/>
                  </a:lnTo>
                  <a:lnTo>
                    <a:pt x="744" y="274"/>
                  </a:lnTo>
                  <a:lnTo>
                    <a:pt x="733" y="274"/>
                  </a:lnTo>
                  <a:lnTo>
                    <a:pt x="723" y="274"/>
                  </a:lnTo>
                  <a:lnTo>
                    <a:pt x="711" y="274"/>
                  </a:lnTo>
                  <a:lnTo>
                    <a:pt x="700" y="273"/>
                  </a:lnTo>
                  <a:lnTo>
                    <a:pt x="688" y="273"/>
                  </a:lnTo>
                  <a:lnTo>
                    <a:pt x="677" y="273"/>
                  </a:lnTo>
                  <a:lnTo>
                    <a:pt x="666" y="273"/>
                  </a:lnTo>
                  <a:lnTo>
                    <a:pt x="656" y="273"/>
                  </a:lnTo>
                  <a:lnTo>
                    <a:pt x="642" y="273"/>
                  </a:lnTo>
                  <a:lnTo>
                    <a:pt x="629" y="273"/>
                  </a:lnTo>
                  <a:lnTo>
                    <a:pt x="616" y="273"/>
                  </a:lnTo>
                  <a:lnTo>
                    <a:pt x="602" y="274"/>
                  </a:lnTo>
                  <a:lnTo>
                    <a:pt x="587" y="274"/>
                  </a:lnTo>
                  <a:lnTo>
                    <a:pt x="573" y="275"/>
                  </a:lnTo>
                  <a:lnTo>
                    <a:pt x="559" y="276"/>
                  </a:lnTo>
                  <a:lnTo>
                    <a:pt x="546" y="277"/>
                  </a:lnTo>
                  <a:lnTo>
                    <a:pt x="532" y="278"/>
                  </a:lnTo>
                  <a:lnTo>
                    <a:pt x="518" y="281"/>
                  </a:lnTo>
                  <a:lnTo>
                    <a:pt x="504" y="283"/>
                  </a:lnTo>
                  <a:lnTo>
                    <a:pt x="489" y="285"/>
                  </a:lnTo>
                  <a:lnTo>
                    <a:pt x="475" y="288"/>
                  </a:lnTo>
                  <a:lnTo>
                    <a:pt x="463" y="290"/>
                  </a:lnTo>
                  <a:lnTo>
                    <a:pt x="449" y="293"/>
                  </a:lnTo>
                  <a:lnTo>
                    <a:pt x="435" y="297"/>
                  </a:lnTo>
                  <a:lnTo>
                    <a:pt x="425" y="299"/>
                  </a:lnTo>
                  <a:lnTo>
                    <a:pt x="416" y="299"/>
                  </a:lnTo>
                  <a:lnTo>
                    <a:pt x="405" y="298"/>
                  </a:lnTo>
                  <a:lnTo>
                    <a:pt x="395" y="297"/>
                  </a:lnTo>
                  <a:lnTo>
                    <a:pt x="385" y="294"/>
                  </a:lnTo>
                  <a:lnTo>
                    <a:pt x="374" y="293"/>
                  </a:lnTo>
                  <a:lnTo>
                    <a:pt x="364" y="292"/>
                  </a:lnTo>
                  <a:lnTo>
                    <a:pt x="353" y="292"/>
                  </a:lnTo>
                  <a:lnTo>
                    <a:pt x="338" y="293"/>
                  </a:lnTo>
                  <a:lnTo>
                    <a:pt x="324" y="294"/>
                  </a:lnTo>
                  <a:lnTo>
                    <a:pt x="310" y="297"/>
                  </a:lnTo>
                  <a:lnTo>
                    <a:pt x="295" y="298"/>
                  </a:lnTo>
                  <a:lnTo>
                    <a:pt x="280" y="300"/>
                  </a:lnTo>
                  <a:lnTo>
                    <a:pt x="266" y="303"/>
                  </a:lnTo>
                  <a:lnTo>
                    <a:pt x="251" y="305"/>
                  </a:lnTo>
                  <a:lnTo>
                    <a:pt x="236" y="307"/>
                  </a:lnTo>
                  <a:lnTo>
                    <a:pt x="222" y="309"/>
                  </a:lnTo>
                  <a:lnTo>
                    <a:pt x="207" y="312"/>
                  </a:lnTo>
                  <a:lnTo>
                    <a:pt x="192" y="314"/>
                  </a:lnTo>
                  <a:lnTo>
                    <a:pt x="179" y="317"/>
                  </a:lnTo>
                  <a:lnTo>
                    <a:pt x="164" y="320"/>
                  </a:lnTo>
                  <a:lnTo>
                    <a:pt x="149" y="323"/>
                  </a:lnTo>
                  <a:lnTo>
                    <a:pt x="134" y="326"/>
                  </a:lnTo>
                  <a:lnTo>
                    <a:pt x="119" y="329"/>
                  </a:lnTo>
                  <a:lnTo>
                    <a:pt x="107" y="331"/>
                  </a:lnTo>
                  <a:lnTo>
                    <a:pt x="96" y="335"/>
                  </a:lnTo>
                  <a:lnTo>
                    <a:pt x="84" y="338"/>
                  </a:lnTo>
                  <a:lnTo>
                    <a:pt x="74" y="343"/>
                  </a:lnTo>
                  <a:lnTo>
                    <a:pt x="63" y="349"/>
                  </a:lnTo>
                  <a:lnTo>
                    <a:pt x="53" y="354"/>
                  </a:lnTo>
                  <a:lnTo>
                    <a:pt x="44" y="362"/>
                  </a:lnTo>
                  <a:lnTo>
                    <a:pt x="36" y="372"/>
                  </a:lnTo>
                  <a:lnTo>
                    <a:pt x="30" y="344"/>
                  </a:lnTo>
                  <a:lnTo>
                    <a:pt x="24" y="304"/>
                  </a:lnTo>
                  <a:lnTo>
                    <a:pt x="19" y="257"/>
                  </a:lnTo>
                  <a:lnTo>
                    <a:pt x="13" y="205"/>
                  </a:lnTo>
                  <a:lnTo>
                    <a:pt x="7" y="154"/>
                  </a:lnTo>
                  <a:lnTo>
                    <a:pt x="4" y="109"/>
                  </a:lnTo>
                  <a:lnTo>
                    <a:pt x="1" y="74"/>
                  </a:lnTo>
                  <a:lnTo>
                    <a:pt x="0" y="51"/>
                  </a:lnTo>
                  <a:lnTo>
                    <a:pt x="6" y="51"/>
                  </a:lnTo>
                  <a:lnTo>
                    <a:pt x="15" y="61"/>
                  </a:lnTo>
                  <a:lnTo>
                    <a:pt x="24" y="69"/>
                  </a:lnTo>
                  <a:lnTo>
                    <a:pt x="31" y="62"/>
                  </a:lnTo>
                  <a:lnTo>
                    <a:pt x="36" y="53"/>
                  </a:lnTo>
                  <a:lnTo>
                    <a:pt x="40" y="45"/>
                  </a:lnTo>
                  <a:lnTo>
                    <a:pt x="46" y="39"/>
                  </a:lnTo>
                  <a:lnTo>
                    <a:pt x="54" y="34"/>
                  </a:lnTo>
                  <a:lnTo>
                    <a:pt x="61" y="31"/>
                  </a:lnTo>
                  <a:lnTo>
                    <a:pt x="70" y="29"/>
                  </a:lnTo>
                  <a:lnTo>
                    <a:pt x="78" y="26"/>
                  </a:lnTo>
                  <a:lnTo>
                    <a:pt x="88" y="25"/>
                  </a:lnTo>
                  <a:lnTo>
                    <a:pt x="103" y="23"/>
                  </a:lnTo>
                  <a:lnTo>
                    <a:pt x="116" y="21"/>
                  </a:lnTo>
                  <a:lnTo>
                    <a:pt x="131" y="18"/>
                  </a:lnTo>
                  <a:lnTo>
                    <a:pt x="146" y="16"/>
                  </a:lnTo>
                  <a:lnTo>
                    <a:pt x="160" y="14"/>
                  </a:lnTo>
                  <a:lnTo>
                    <a:pt x="175" y="13"/>
                  </a:lnTo>
                  <a:lnTo>
                    <a:pt x="189" y="11"/>
                  </a:lnTo>
                  <a:lnTo>
                    <a:pt x="204" y="9"/>
                  </a:lnTo>
                  <a:lnTo>
                    <a:pt x="218" y="9"/>
                  </a:lnTo>
                  <a:lnTo>
                    <a:pt x="233" y="8"/>
                  </a:lnTo>
                  <a:lnTo>
                    <a:pt x="246" y="7"/>
                  </a:lnTo>
                  <a:lnTo>
                    <a:pt x="260" y="7"/>
                  </a:lnTo>
                  <a:lnTo>
                    <a:pt x="275" y="7"/>
                  </a:lnTo>
                  <a:lnTo>
                    <a:pt x="289" y="7"/>
                  </a:lnTo>
                  <a:lnTo>
                    <a:pt x="304" y="7"/>
                  </a:lnTo>
                  <a:lnTo>
                    <a:pt x="318" y="8"/>
                  </a:lnTo>
                  <a:lnTo>
                    <a:pt x="327" y="8"/>
                  </a:lnTo>
                  <a:lnTo>
                    <a:pt x="336" y="7"/>
                  </a:lnTo>
                  <a:lnTo>
                    <a:pt x="347" y="6"/>
                  </a:lnTo>
                  <a:lnTo>
                    <a:pt x="356" y="3"/>
                  </a:lnTo>
                  <a:lnTo>
                    <a:pt x="365" y="2"/>
                  </a:lnTo>
                  <a:lnTo>
                    <a:pt x="375" y="2"/>
                  </a:lnTo>
                  <a:lnTo>
                    <a:pt x="386" y="2"/>
                  </a:lnTo>
                  <a:lnTo>
                    <a:pt x="396" y="3"/>
                  </a:lnTo>
                  <a:lnTo>
                    <a:pt x="401" y="5"/>
                  </a:lnTo>
                  <a:lnTo>
                    <a:pt x="406" y="5"/>
                  </a:lnTo>
                  <a:lnTo>
                    <a:pt x="413" y="5"/>
                  </a:lnTo>
                  <a:lnTo>
                    <a:pt x="420" y="3"/>
                  </a:lnTo>
                  <a:lnTo>
                    <a:pt x="426" y="2"/>
                  </a:lnTo>
                  <a:lnTo>
                    <a:pt x="433" y="1"/>
                  </a:lnTo>
                  <a:lnTo>
                    <a:pt x="440" y="1"/>
                  </a:lnTo>
                  <a:lnTo>
                    <a:pt x="447" y="0"/>
                  </a:lnTo>
                  <a:lnTo>
                    <a:pt x="449" y="1"/>
                  </a:lnTo>
                  <a:lnTo>
                    <a:pt x="451" y="3"/>
                  </a:lnTo>
                  <a:lnTo>
                    <a:pt x="454" y="6"/>
                  </a:lnTo>
                  <a:lnTo>
                    <a:pt x="456" y="6"/>
                  </a:lnTo>
                  <a:lnTo>
                    <a:pt x="45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93185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49"/>
            <a:ext cx="9828876" cy="627017"/>
          </a:xfrm>
        </p:spPr>
        <p:txBody>
          <a:bodyPr>
            <a:normAutofit/>
          </a:bodyPr>
          <a:lstStyle/>
          <a:p>
            <a:r>
              <a:rPr lang="en-GB" sz="2800" b="1">
                <a:solidFill>
                  <a:schemeClr val="bg1"/>
                </a:solidFill>
                <a:latin typeface="Arial" panose="020B0604020202020204" pitchFamily="34" charset="0"/>
                <a:cs typeface="Arial" panose="020B0604020202020204" pitchFamily="34" charset="0"/>
              </a:rPr>
              <a:t>Đánh giá sức khỏe tài chính doanh nghiệp</a:t>
            </a:r>
            <a:endParaRPr lang="en-US" sz="2800" b="1" dirty="0">
              <a:solidFill>
                <a:schemeClr val="bg1"/>
              </a:solidFill>
              <a:latin typeface="Arial" panose="020B0604020202020204" pitchFamily="34" charset="0"/>
              <a:cs typeface="Arial" panose="020B0604020202020204"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3294351828"/>
              </p:ext>
            </p:extLst>
          </p:nvPr>
        </p:nvGraphicFramePr>
        <p:xfrm>
          <a:off x="509451" y="1730283"/>
          <a:ext cx="10515600" cy="3550920"/>
        </p:xfrm>
        <a:graphic>
          <a:graphicData uri="http://schemas.openxmlformats.org/drawingml/2006/table">
            <a:tbl>
              <a:tblPr firstRow="1" bandRow="1">
                <a:tableStyleId>{5C22544A-7EE6-4342-B048-85BDC9FD1C3A}</a:tableStyleId>
              </a:tblPr>
              <a:tblGrid>
                <a:gridCol w="1189484">
                  <a:extLst>
                    <a:ext uri="{9D8B030D-6E8A-4147-A177-3AD203B41FA5}">
                      <a16:colId xmlns:a16="http://schemas.microsoft.com/office/drawing/2014/main" val="851007504"/>
                    </a:ext>
                  </a:extLst>
                </a:gridCol>
                <a:gridCol w="6644154">
                  <a:extLst>
                    <a:ext uri="{9D8B030D-6E8A-4147-A177-3AD203B41FA5}">
                      <a16:colId xmlns:a16="http://schemas.microsoft.com/office/drawing/2014/main" val="3771681546"/>
                    </a:ext>
                  </a:extLst>
                </a:gridCol>
                <a:gridCol w="2681962">
                  <a:extLst>
                    <a:ext uri="{9D8B030D-6E8A-4147-A177-3AD203B41FA5}">
                      <a16:colId xmlns:a16="http://schemas.microsoft.com/office/drawing/2014/main" val="1186208883"/>
                    </a:ext>
                  </a:extLst>
                </a:gridCol>
              </a:tblGrid>
              <a:tr h="370840">
                <a:tc>
                  <a:txBody>
                    <a:bodyPr/>
                    <a:lstStyle/>
                    <a:p>
                      <a:pPr algn="ctr"/>
                      <a:r>
                        <a:rPr lang="en-GB" sz="1600"/>
                        <a:t>STT</a:t>
                      </a:r>
                      <a:endParaRPr lang="en-US" sz="1600"/>
                    </a:p>
                  </a:txBody>
                  <a:tcPr>
                    <a:solidFill>
                      <a:srgbClr val="C00000"/>
                    </a:solidFill>
                  </a:tcPr>
                </a:tc>
                <a:tc>
                  <a:txBody>
                    <a:bodyPr/>
                    <a:lstStyle/>
                    <a:p>
                      <a:pPr algn="ctr"/>
                      <a:r>
                        <a:rPr lang="en-GB" sz="1600"/>
                        <a:t>Phương</a:t>
                      </a:r>
                      <a:r>
                        <a:rPr lang="en-GB" sz="1600" baseline="0"/>
                        <a:t> diện đánh giá</a:t>
                      </a:r>
                      <a:endParaRPr lang="en-US" sz="1600"/>
                    </a:p>
                  </a:txBody>
                  <a:tcPr>
                    <a:solidFill>
                      <a:srgbClr val="C00000"/>
                    </a:solidFill>
                  </a:tcPr>
                </a:tc>
                <a:tc>
                  <a:txBody>
                    <a:bodyPr/>
                    <a:lstStyle/>
                    <a:p>
                      <a:pPr algn="ctr"/>
                      <a:r>
                        <a:rPr lang="en-GB" sz="1600"/>
                        <a:t>Tỷ</a:t>
                      </a:r>
                      <a:r>
                        <a:rPr lang="en-GB" sz="1600" baseline="0"/>
                        <a:t> trọng điểm/Tổng điểm</a:t>
                      </a:r>
                      <a:endParaRPr lang="en-US" sz="1600"/>
                    </a:p>
                  </a:txBody>
                  <a:tcPr>
                    <a:solidFill>
                      <a:srgbClr val="C00000"/>
                    </a:solidFill>
                  </a:tcPr>
                </a:tc>
                <a:extLst>
                  <a:ext uri="{0D108BD9-81ED-4DB2-BD59-A6C34878D82A}">
                    <a16:rowId xmlns:a16="http://schemas.microsoft.com/office/drawing/2014/main" val="1549267099"/>
                  </a:ext>
                </a:extLst>
              </a:tr>
              <a:tr h="370840">
                <a:tc>
                  <a:txBody>
                    <a:bodyPr/>
                    <a:lstStyle/>
                    <a:p>
                      <a:pPr algn="ctr"/>
                      <a:r>
                        <a:rPr lang="en-GB" sz="1700" b="1"/>
                        <a:t>1</a:t>
                      </a:r>
                      <a:endParaRPr lang="en-US" sz="1700" b="1"/>
                    </a:p>
                  </a:txBody>
                  <a:tcPr>
                    <a:solidFill>
                      <a:schemeClr val="bg2"/>
                    </a:solidFill>
                  </a:tcPr>
                </a:tc>
                <a:tc>
                  <a:txBody>
                    <a:bodyPr/>
                    <a:lstStyle/>
                    <a:p>
                      <a:pPr algn="l"/>
                      <a:r>
                        <a:rPr lang="en-GB" sz="1700"/>
                        <a:t>Chiến lược, tầm nhìn &amp; Thị trường</a:t>
                      </a:r>
                      <a:endParaRPr lang="en-US" sz="1700"/>
                    </a:p>
                  </a:txBody>
                  <a:tcPr>
                    <a:solidFill>
                      <a:schemeClr val="bg2"/>
                    </a:solidFill>
                  </a:tcPr>
                </a:tc>
                <a:tc>
                  <a:txBody>
                    <a:bodyPr/>
                    <a:lstStyle/>
                    <a:p>
                      <a:pPr algn="ctr"/>
                      <a:r>
                        <a:rPr lang="en-GB" sz="1700"/>
                        <a:t>20%</a:t>
                      </a:r>
                      <a:endParaRPr lang="en-US" sz="1700"/>
                    </a:p>
                  </a:txBody>
                  <a:tcPr>
                    <a:solidFill>
                      <a:schemeClr val="bg2"/>
                    </a:solidFill>
                  </a:tcPr>
                </a:tc>
                <a:extLst>
                  <a:ext uri="{0D108BD9-81ED-4DB2-BD59-A6C34878D82A}">
                    <a16:rowId xmlns:a16="http://schemas.microsoft.com/office/drawing/2014/main" val="4177222117"/>
                  </a:ext>
                </a:extLst>
              </a:tr>
              <a:tr h="370840">
                <a:tc>
                  <a:txBody>
                    <a:bodyPr/>
                    <a:lstStyle/>
                    <a:p>
                      <a:pPr algn="ctr"/>
                      <a:r>
                        <a:rPr lang="en-GB" sz="1700" b="1"/>
                        <a:t>2</a:t>
                      </a:r>
                      <a:endParaRPr lang="en-US" sz="1700" b="1"/>
                    </a:p>
                  </a:txBody>
                  <a:tcPr>
                    <a:solidFill>
                      <a:schemeClr val="bg2"/>
                    </a:solidFill>
                  </a:tcPr>
                </a:tc>
                <a:tc>
                  <a:txBody>
                    <a:bodyPr/>
                    <a:lstStyle/>
                    <a:p>
                      <a:pPr algn="l"/>
                      <a:r>
                        <a:rPr lang="en-GB" sz="1700"/>
                        <a:t>Kinh nghiệm của ban lãnh đạo, bộ máy nhân sự </a:t>
                      </a:r>
                      <a:endParaRPr lang="en-US" sz="1700"/>
                    </a:p>
                  </a:txBody>
                  <a:tcPr>
                    <a:solidFill>
                      <a:schemeClr val="bg2"/>
                    </a:solidFill>
                  </a:tcPr>
                </a:tc>
                <a:tc>
                  <a:txBody>
                    <a:bodyPr/>
                    <a:lstStyle/>
                    <a:p>
                      <a:pPr algn="ctr"/>
                      <a:r>
                        <a:rPr lang="en-GB" sz="1700"/>
                        <a:t>15%</a:t>
                      </a:r>
                      <a:endParaRPr lang="en-US" sz="1700"/>
                    </a:p>
                  </a:txBody>
                  <a:tcPr>
                    <a:solidFill>
                      <a:schemeClr val="bg2"/>
                    </a:solidFill>
                  </a:tcPr>
                </a:tc>
                <a:extLst>
                  <a:ext uri="{0D108BD9-81ED-4DB2-BD59-A6C34878D82A}">
                    <a16:rowId xmlns:a16="http://schemas.microsoft.com/office/drawing/2014/main" val="798999068"/>
                  </a:ext>
                </a:extLst>
              </a:tr>
              <a:tr h="292283">
                <a:tc>
                  <a:txBody>
                    <a:bodyPr/>
                    <a:lstStyle/>
                    <a:p>
                      <a:pPr algn="ctr"/>
                      <a:r>
                        <a:rPr lang="en-GB" sz="1700" b="1"/>
                        <a:t>3</a:t>
                      </a:r>
                      <a:endParaRPr lang="en-US" sz="1700" b="1"/>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700"/>
                        <a:t>Tình hình tài chính &amp;Quyết định đầu tư</a:t>
                      </a:r>
                      <a:endParaRPr lang="en-US" sz="1700"/>
                    </a:p>
                    <a:p>
                      <a:pPr algn="l"/>
                      <a:endParaRPr lang="en-US" sz="1700"/>
                    </a:p>
                  </a:txBody>
                  <a:tcPr>
                    <a:solidFill>
                      <a:schemeClr val="bg2"/>
                    </a:solidFill>
                  </a:tcPr>
                </a:tc>
                <a:tc>
                  <a:txBody>
                    <a:bodyPr/>
                    <a:lstStyle/>
                    <a:p>
                      <a:pPr algn="ctr"/>
                      <a:r>
                        <a:rPr lang="en-GB" sz="1700"/>
                        <a:t>50%</a:t>
                      </a:r>
                      <a:endParaRPr lang="en-US" sz="1700"/>
                    </a:p>
                  </a:txBody>
                  <a:tcPr>
                    <a:solidFill>
                      <a:schemeClr val="bg2"/>
                    </a:solidFill>
                  </a:tcPr>
                </a:tc>
                <a:extLst>
                  <a:ext uri="{0D108BD9-81ED-4DB2-BD59-A6C34878D82A}">
                    <a16:rowId xmlns:a16="http://schemas.microsoft.com/office/drawing/2014/main" val="1360731102"/>
                  </a:ext>
                </a:extLst>
              </a:tr>
              <a:tr h="370840">
                <a:tc>
                  <a:txBody>
                    <a:bodyPr/>
                    <a:lstStyle/>
                    <a:p>
                      <a:pPr algn="ctr"/>
                      <a:r>
                        <a:rPr lang="en-GB" sz="1700" b="1"/>
                        <a:t>4</a:t>
                      </a:r>
                      <a:endParaRPr lang="en-US" sz="1700" b="1"/>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700"/>
                        <a:t>Tổ chức và quản lý nhân sự </a:t>
                      </a:r>
                      <a:endParaRPr lang="en-US" sz="1700"/>
                    </a:p>
                    <a:p>
                      <a:pPr algn="l"/>
                      <a:endParaRPr lang="en-US" sz="1700"/>
                    </a:p>
                  </a:txBody>
                  <a:tcPr>
                    <a:solidFill>
                      <a:schemeClr val="bg2"/>
                    </a:solidFill>
                  </a:tcPr>
                </a:tc>
                <a:tc>
                  <a:txBody>
                    <a:bodyPr/>
                    <a:lstStyle/>
                    <a:p>
                      <a:pPr algn="ctr"/>
                      <a:r>
                        <a:rPr lang="en-GB" sz="1700"/>
                        <a:t>5%</a:t>
                      </a:r>
                      <a:endParaRPr lang="en-US" sz="1700"/>
                    </a:p>
                  </a:txBody>
                  <a:tcPr>
                    <a:solidFill>
                      <a:schemeClr val="bg2"/>
                    </a:solidFill>
                  </a:tcPr>
                </a:tc>
                <a:extLst>
                  <a:ext uri="{0D108BD9-81ED-4DB2-BD59-A6C34878D82A}">
                    <a16:rowId xmlns:a16="http://schemas.microsoft.com/office/drawing/2014/main" val="1984179004"/>
                  </a:ext>
                </a:extLst>
              </a:tr>
              <a:tr h="370840">
                <a:tc>
                  <a:txBody>
                    <a:bodyPr/>
                    <a:lstStyle/>
                    <a:p>
                      <a:pPr algn="ctr"/>
                      <a:r>
                        <a:rPr lang="en-GB" sz="1700" b="1"/>
                        <a:t>5</a:t>
                      </a:r>
                      <a:endParaRPr lang="en-US" sz="1700" b="1"/>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700"/>
                        <a:t>Hoạt động quản trị doanh nghiệp</a:t>
                      </a:r>
                      <a:endParaRPr lang="en-US" sz="1700"/>
                    </a:p>
                    <a:p>
                      <a:pPr algn="l"/>
                      <a:endParaRPr lang="en-US" sz="1700"/>
                    </a:p>
                  </a:txBody>
                  <a:tcPr>
                    <a:solidFill>
                      <a:schemeClr val="bg2"/>
                    </a:solidFill>
                  </a:tcPr>
                </a:tc>
                <a:tc>
                  <a:txBody>
                    <a:bodyPr/>
                    <a:lstStyle/>
                    <a:p>
                      <a:pPr algn="ctr"/>
                      <a:r>
                        <a:rPr lang="en-GB" sz="1700"/>
                        <a:t>5%</a:t>
                      </a:r>
                      <a:endParaRPr lang="en-US" sz="1700"/>
                    </a:p>
                  </a:txBody>
                  <a:tcPr>
                    <a:solidFill>
                      <a:schemeClr val="bg2"/>
                    </a:solidFill>
                  </a:tcPr>
                </a:tc>
                <a:extLst>
                  <a:ext uri="{0D108BD9-81ED-4DB2-BD59-A6C34878D82A}">
                    <a16:rowId xmlns:a16="http://schemas.microsoft.com/office/drawing/2014/main" val="621806627"/>
                  </a:ext>
                </a:extLst>
              </a:tr>
              <a:tr h="370840">
                <a:tc>
                  <a:txBody>
                    <a:bodyPr/>
                    <a:lstStyle/>
                    <a:p>
                      <a:pPr algn="ctr"/>
                      <a:r>
                        <a:rPr lang="en-GB" sz="1700" b="1"/>
                        <a:t>6</a:t>
                      </a:r>
                      <a:endParaRPr lang="en-US" sz="1700" b="1"/>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700"/>
                        <a:t>Marketing và truyền thông</a:t>
                      </a:r>
                      <a:endParaRPr lang="en-US" sz="1700"/>
                    </a:p>
                    <a:p>
                      <a:pPr algn="l"/>
                      <a:endParaRPr lang="en-US" sz="1700"/>
                    </a:p>
                  </a:txBody>
                  <a:tcPr>
                    <a:solidFill>
                      <a:schemeClr val="bg2"/>
                    </a:solidFill>
                  </a:tcPr>
                </a:tc>
                <a:tc>
                  <a:txBody>
                    <a:bodyPr/>
                    <a:lstStyle/>
                    <a:p>
                      <a:pPr algn="ctr"/>
                      <a:r>
                        <a:rPr lang="en-GB" sz="1700"/>
                        <a:t>5%</a:t>
                      </a:r>
                      <a:endParaRPr lang="en-US" sz="1700"/>
                    </a:p>
                  </a:txBody>
                  <a:tcPr>
                    <a:solidFill>
                      <a:schemeClr val="bg2"/>
                    </a:solidFill>
                  </a:tcPr>
                </a:tc>
                <a:extLst>
                  <a:ext uri="{0D108BD9-81ED-4DB2-BD59-A6C34878D82A}">
                    <a16:rowId xmlns:a16="http://schemas.microsoft.com/office/drawing/2014/main" val="2795861954"/>
                  </a:ext>
                </a:extLst>
              </a:tr>
            </a:tbl>
          </a:graphicData>
        </a:graphic>
      </p:graphicFrame>
    </p:spTree>
    <p:extLst>
      <p:ext uri="{BB962C8B-B14F-4D97-AF65-F5344CB8AC3E}">
        <p14:creationId xmlns:p14="http://schemas.microsoft.com/office/powerpoint/2010/main" val="3666118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Cách</a:t>
            </a:r>
            <a:r>
              <a:rPr lang="en-US" sz="2700" b="1" dirty="0">
                <a:solidFill>
                  <a:schemeClr val="bg1"/>
                </a:solidFill>
              </a:rPr>
              <a:t> </a:t>
            </a:r>
            <a:r>
              <a:rPr lang="en-US" sz="2700" b="1" dirty="0" err="1">
                <a:solidFill>
                  <a:schemeClr val="bg1"/>
                </a:solidFill>
              </a:rPr>
              <a:t>tính</a:t>
            </a:r>
            <a:r>
              <a:rPr lang="en-US" sz="2700" b="1" dirty="0">
                <a:solidFill>
                  <a:schemeClr val="bg1"/>
                </a:solidFill>
              </a:rPr>
              <a:t> </a:t>
            </a:r>
            <a:r>
              <a:rPr lang="en-US" sz="2700" b="1" dirty="0" err="1">
                <a:solidFill>
                  <a:schemeClr val="bg1"/>
                </a:solidFill>
              </a:rPr>
              <a:t>và</a:t>
            </a:r>
            <a:r>
              <a:rPr lang="en-US" sz="2700" b="1" dirty="0">
                <a:solidFill>
                  <a:schemeClr val="bg1"/>
                </a:solidFill>
              </a:rPr>
              <a:t> Ý </a:t>
            </a:r>
            <a:r>
              <a:rPr lang="en-US" sz="2700" b="1" dirty="0" err="1">
                <a:solidFill>
                  <a:schemeClr val="bg1"/>
                </a:solidFill>
              </a:rPr>
              <a:t>nghĩa</a:t>
            </a:r>
            <a:r>
              <a:rPr lang="en-US" sz="2700" b="1" dirty="0">
                <a:solidFill>
                  <a:schemeClr val="bg1"/>
                </a:solidFill>
              </a:rPr>
              <a:t> </a:t>
            </a:r>
            <a:r>
              <a:rPr lang="en-US" sz="2700" b="1" dirty="0" err="1">
                <a:solidFill>
                  <a:schemeClr val="bg1"/>
                </a:solidFill>
              </a:rPr>
              <a:t>các</a:t>
            </a:r>
            <a:r>
              <a:rPr lang="en-US" sz="2700" b="1" dirty="0">
                <a:solidFill>
                  <a:schemeClr val="bg1"/>
                </a:solidFill>
              </a:rPr>
              <a:t> </a:t>
            </a:r>
            <a:r>
              <a:rPr lang="en-US" sz="2700" b="1" dirty="0" err="1">
                <a:solidFill>
                  <a:schemeClr val="bg1"/>
                </a:solidFill>
              </a:rPr>
              <a:t>chỉ</a:t>
            </a:r>
            <a:r>
              <a:rPr lang="en-US" sz="2700" b="1" dirty="0">
                <a:solidFill>
                  <a:schemeClr val="bg1"/>
                </a:solidFill>
              </a:rPr>
              <a:t> </a:t>
            </a:r>
            <a:r>
              <a:rPr lang="en-US" sz="2700" b="1" dirty="0" err="1">
                <a:solidFill>
                  <a:schemeClr val="bg1"/>
                </a:solidFill>
              </a:rPr>
              <a:t>số</a:t>
            </a:r>
            <a:r>
              <a:rPr lang="en-US" sz="2700" b="1" dirty="0">
                <a:solidFill>
                  <a:schemeClr val="bg1"/>
                </a:solidFill>
              </a:rPr>
              <a:t> </a:t>
            </a:r>
            <a:r>
              <a:rPr lang="en-US" sz="2700" b="1" dirty="0" err="1">
                <a:solidFill>
                  <a:schemeClr val="bg1"/>
                </a:solidFill>
              </a:rPr>
              <a:t>mà</a:t>
            </a:r>
            <a:r>
              <a:rPr lang="en-US" sz="2700" b="1" dirty="0">
                <a:solidFill>
                  <a:schemeClr val="bg1"/>
                </a:solidFill>
              </a:rPr>
              <a:t> Bank </a:t>
            </a:r>
            <a:r>
              <a:rPr lang="en-US" sz="2700" b="1" dirty="0" err="1">
                <a:solidFill>
                  <a:schemeClr val="bg1"/>
                </a:solidFill>
              </a:rPr>
              <a:t>quan</a:t>
            </a:r>
            <a:r>
              <a:rPr lang="en-US" sz="2700" b="1" dirty="0">
                <a:solidFill>
                  <a:schemeClr val="bg1"/>
                </a:solidFill>
              </a:rPr>
              <a:t> </a:t>
            </a:r>
            <a:r>
              <a:rPr lang="en-US" sz="2700" b="1" dirty="0" err="1">
                <a:solidFill>
                  <a:schemeClr val="bg1"/>
                </a:solidFill>
              </a:rPr>
              <a:t>tâm</a:t>
            </a:r>
            <a:endParaRPr lang="en-US" sz="2700" b="1" dirty="0">
              <a:solidFill>
                <a:schemeClr val="bg1"/>
              </a:solidFill>
            </a:endParaRPr>
          </a:p>
        </p:txBody>
      </p:sp>
      <p:pic>
        <p:nvPicPr>
          <p:cNvPr id="4" name="Picture 3"/>
          <p:cNvPicPr>
            <a:picLocks noChangeAspect="1"/>
          </p:cNvPicPr>
          <p:nvPr/>
        </p:nvPicPr>
        <p:blipFill>
          <a:blip r:embed="rId2"/>
          <a:stretch>
            <a:fillRect/>
          </a:stretch>
        </p:blipFill>
        <p:spPr>
          <a:xfrm>
            <a:off x="1997252" y="861007"/>
            <a:ext cx="8197496" cy="5135985"/>
          </a:xfrm>
          <a:prstGeom prst="rect">
            <a:avLst/>
          </a:prstGeom>
        </p:spPr>
      </p:pic>
    </p:spTree>
    <p:extLst>
      <p:ext uri="{BB962C8B-B14F-4D97-AF65-F5344CB8AC3E}">
        <p14:creationId xmlns:p14="http://schemas.microsoft.com/office/powerpoint/2010/main" val="826875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Cách</a:t>
            </a:r>
            <a:r>
              <a:rPr lang="en-US" sz="2700" b="1" dirty="0">
                <a:solidFill>
                  <a:schemeClr val="bg1"/>
                </a:solidFill>
              </a:rPr>
              <a:t> </a:t>
            </a:r>
            <a:r>
              <a:rPr lang="en-US" sz="2700" b="1" dirty="0" err="1">
                <a:solidFill>
                  <a:schemeClr val="bg1"/>
                </a:solidFill>
              </a:rPr>
              <a:t>tính</a:t>
            </a:r>
            <a:r>
              <a:rPr lang="en-US" sz="2700" b="1" dirty="0">
                <a:solidFill>
                  <a:schemeClr val="bg1"/>
                </a:solidFill>
              </a:rPr>
              <a:t> </a:t>
            </a:r>
            <a:r>
              <a:rPr lang="en-US" sz="2700" b="1" dirty="0" err="1">
                <a:solidFill>
                  <a:schemeClr val="bg1"/>
                </a:solidFill>
              </a:rPr>
              <a:t>và</a:t>
            </a:r>
            <a:r>
              <a:rPr lang="en-US" sz="2700" b="1" dirty="0">
                <a:solidFill>
                  <a:schemeClr val="bg1"/>
                </a:solidFill>
              </a:rPr>
              <a:t> Ý </a:t>
            </a:r>
            <a:r>
              <a:rPr lang="en-US" sz="2700" b="1" dirty="0" err="1">
                <a:solidFill>
                  <a:schemeClr val="bg1"/>
                </a:solidFill>
              </a:rPr>
              <a:t>nghĩa</a:t>
            </a:r>
            <a:r>
              <a:rPr lang="en-US" sz="2700" b="1" dirty="0">
                <a:solidFill>
                  <a:schemeClr val="bg1"/>
                </a:solidFill>
              </a:rPr>
              <a:t> </a:t>
            </a:r>
            <a:r>
              <a:rPr lang="en-US" sz="2700" b="1" dirty="0" err="1">
                <a:solidFill>
                  <a:schemeClr val="bg1"/>
                </a:solidFill>
              </a:rPr>
              <a:t>các</a:t>
            </a:r>
            <a:r>
              <a:rPr lang="en-US" sz="2700" b="1" dirty="0">
                <a:solidFill>
                  <a:schemeClr val="bg1"/>
                </a:solidFill>
              </a:rPr>
              <a:t> </a:t>
            </a:r>
            <a:r>
              <a:rPr lang="en-US" sz="2700" b="1" dirty="0" err="1">
                <a:solidFill>
                  <a:schemeClr val="bg1"/>
                </a:solidFill>
              </a:rPr>
              <a:t>chỉ</a:t>
            </a:r>
            <a:r>
              <a:rPr lang="en-US" sz="2700" b="1" dirty="0">
                <a:solidFill>
                  <a:schemeClr val="bg1"/>
                </a:solidFill>
              </a:rPr>
              <a:t> </a:t>
            </a:r>
            <a:r>
              <a:rPr lang="en-US" sz="2700" b="1" dirty="0" err="1">
                <a:solidFill>
                  <a:schemeClr val="bg1"/>
                </a:solidFill>
              </a:rPr>
              <a:t>số</a:t>
            </a:r>
            <a:r>
              <a:rPr lang="en-US" sz="2700" b="1" dirty="0">
                <a:solidFill>
                  <a:schemeClr val="bg1"/>
                </a:solidFill>
              </a:rPr>
              <a:t> </a:t>
            </a:r>
            <a:r>
              <a:rPr lang="en-US" sz="2700" b="1" dirty="0" err="1">
                <a:solidFill>
                  <a:schemeClr val="bg1"/>
                </a:solidFill>
              </a:rPr>
              <a:t>mà</a:t>
            </a:r>
            <a:r>
              <a:rPr lang="en-US" sz="2700" b="1" dirty="0">
                <a:solidFill>
                  <a:schemeClr val="bg1"/>
                </a:solidFill>
              </a:rPr>
              <a:t> Bank </a:t>
            </a:r>
            <a:r>
              <a:rPr lang="en-US" sz="2700" b="1" dirty="0" err="1">
                <a:solidFill>
                  <a:schemeClr val="bg1"/>
                </a:solidFill>
              </a:rPr>
              <a:t>quan</a:t>
            </a:r>
            <a:r>
              <a:rPr lang="en-US" sz="2700" b="1" dirty="0">
                <a:solidFill>
                  <a:schemeClr val="bg1"/>
                </a:solidFill>
              </a:rPr>
              <a:t> </a:t>
            </a:r>
            <a:r>
              <a:rPr lang="en-US" sz="2700" b="1" dirty="0" err="1">
                <a:solidFill>
                  <a:schemeClr val="bg1"/>
                </a:solidFill>
              </a:rPr>
              <a:t>tâm</a:t>
            </a:r>
            <a:endParaRPr lang="en-US" sz="2700" b="1" dirty="0">
              <a:solidFill>
                <a:schemeClr val="bg1"/>
              </a:solidFill>
            </a:endParaRPr>
          </a:p>
        </p:txBody>
      </p:sp>
      <p:pic>
        <p:nvPicPr>
          <p:cNvPr id="4" name="Picture 3"/>
          <p:cNvPicPr>
            <a:picLocks noChangeAspect="1"/>
          </p:cNvPicPr>
          <p:nvPr/>
        </p:nvPicPr>
        <p:blipFill>
          <a:blip r:embed="rId2"/>
          <a:stretch>
            <a:fillRect/>
          </a:stretch>
        </p:blipFill>
        <p:spPr>
          <a:xfrm>
            <a:off x="1773107" y="930466"/>
            <a:ext cx="8450393" cy="5494554"/>
          </a:xfrm>
          <a:prstGeom prst="rect">
            <a:avLst/>
          </a:prstGeom>
        </p:spPr>
      </p:pic>
    </p:spTree>
    <p:extLst>
      <p:ext uri="{BB962C8B-B14F-4D97-AF65-F5344CB8AC3E}">
        <p14:creationId xmlns:p14="http://schemas.microsoft.com/office/powerpoint/2010/main" val="1135215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65300" y="1015858"/>
            <a:ext cx="8394701" cy="5579580"/>
          </a:xfrm>
          <a:prstGeom prst="rect">
            <a:avLst/>
          </a:prstGeom>
        </p:spPr>
      </p:pic>
      <p:sp>
        <p:nvSpPr>
          <p:cNvPr id="4" name="Title 1">
            <a:extLst>
              <a:ext uri="{FF2B5EF4-FFF2-40B4-BE49-F238E27FC236}">
                <a16:creationId xmlns:a16="http://schemas.microsoft.com/office/drawing/2014/main" id="{60CAC233-6A92-4B85-8609-3DF286C868FD}"/>
              </a:ext>
            </a:extLst>
          </p:cNvPr>
          <p:cNvSpPr txBox="1">
            <a:spLocks/>
          </p:cNvSpPr>
          <p:nvPr/>
        </p:nvSpPr>
        <p:spPr>
          <a:xfrm>
            <a:off x="0" y="0"/>
            <a:ext cx="9661525" cy="690563"/>
          </a:xfrm>
          <a:prstGeom prst="rect">
            <a:avLst/>
          </a:prstGeom>
        </p:spPr>
        <p:txBody>
          <a:bodyPr vert="horz" lIns="91440" tIns="45720" rIns="91440" bIns="45720" rtlCol="0" anchor="ctr">
            <a:normAutofit/>
          </a:bodyP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Arial" panose="020B0604020202020204"/>
                <a:ea typeface="+mj-ea"/>
                <a:cs typeface="+mj-cs"/>
              </a:rPr>
              <a:t>Cách tính và Ý nghĩa các chỉ số mà Bank quan tâm</a:t>
            </a:r>
            <a:endParaRPr kumimoji="0" lang="en-US" sz="2700" b="1" i="0" u="none" strike="noStrike" kern="1200" cap="none" spc="0" normalizeH="0" baseline="0" noProof="0" dirty="0">
              <a:ln>
                <a:noFill/>
              </a:ln>
              <a:solidFill>
                <a:prstClr val="white"/>
              </a:solidFill>
              <a:effectLst/>
              <a:uLnTx/>
              <a:uFillTx/>
              <a:latin typeface="Arial" panose="020B0604020202020204"/>
              <a:ea typeface="+mj-ea"/>
              <a:cs typeface="+mj-cs"/>
            </a:endParaRPr>
          </a:p>
        </p:txBody>
      </p:sp>
    </p:spTree>
    <p:extLst>
      <p:ext uri="{BB962C8B-B14F-4D97-AF65-F5344CB8AC3E}">
        <p14:creationId xmlns:p14="http://schemas.microsoft.com/office/powerpoint/2010/main" val="2103335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65300" y="769257"/>
            <a:ext cx="8407400" cy="5898697"/>
          </a:xfrm>
          <a:prstGeom prst="rect">
            <a:avLst/>
          </a:prstGeom>
        </p:spPr>
      </p:pic>
      <p:sp>
        <p:nvSpPr>
          <p:cNvPr id="4" name="Title 1">
            <a:extLst>
              <a:ext uri="{FF2B5EF4-FFF2-40B4-BE49-F238E27FC236}">
                <a16:creationId xmlns:a16="http://schemas.microsoft.com/office/drawing/2014/main" id="{47865922-FA98-45CE-8C2D-20C4130BEA5A}"/>
              </a:ext>
            </a:extLst>
          </p:cNvPr>
          <p:cNvSpPr txBox="1">
            <a:spLocks/>
          </p:cNvSpPr>
          <p:nvPr/>
        </p:nvSpPr>
        <p:spPr>
          <a:xfrm>
            <a:off x="0" y="0"/>
            <a:ext cx="9661525" cy="690563"/>
          </a:xfrm>
          <a:prstGeom prst="rect">
            <a:avLst/>
          </a:prstGeom>
        </p:spPr>
        <p:txBody>
          <a:bodyPr vert="horz" lIns="91440" tIns="45720" rIns="91440" bIns="45720" rtlCol="0" anchor="ctr">
            <a:normAutofit/>
          </a:bodyP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Arial" panose="020B0604020202020204"/>
                <a:ea typeface="+mj-ea"/>
                <a:cs typeface="+mj-cs"/>
              </a:rPr>
              <a:t>Cách tính và Ý nghĩa các chỉ số mà Bank quan tâm</a:t>
            </a:r>
            <a:endParaRPr kumimoji="0" lang="en-US" sz="2700" b="1" i="0" u="none" strike="noStrike" kern="1200" cap="none" spc="0" normalizeH="0" baseline="0" noProof="0" dirty="0">
              <a:ln>
                <a:noFill/>
              </a:ln>
              <a:solidFill>
                <a:prstClr val="white"/>
              </a:solidFill>
              <a:effectLst/>
              <a:uLnTx/>
              <a:uFillTx/>
              <a:latin typeface="Arial" panose="020B0604020202020204"/>
              <a:ea typeface="+mj-ea"/>
              <a:cs typeface="+mj-cs"/>
            </a:endParaRPr>
          </a:p>
        </p:txBody>
      </p:sp>
    </p:spTree>
    <p:extLst>
      <p:ext uri="{BB962C8B-B14F-4D97-AF65-F5344CB8AC3E}">
        <p14:creationId xmlns:p14="http://schemas.microsoft.com/office/powerpoint/2010/main" val="543372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51050" y="1963667"/>
            <a:ext cx="8089900" cy="2735333"/>
          </a:xfrm>
          <a:prstGeom prst="rect">
            <a:avLst/>
          </a:prstGeom>
        </p:spPr>
      </p:pic>
      <p:sp>
        <p:nvSpPr>
          <p:cNvPr id="4" name="Title 1">
            <a:extLst>
              <a:ext uri="{FF2B5EF4-FFF2-40B4-BE49-F238E27FC236}">
                <a16:creationId xmlns:a16="http://schemas.microsoft.com/office/drawing/2014/main" id="{B468395B-15B3-43ED-B657-B1D1463B4E2A}"/>
              </a:ext>
            </a:extLst>
          </p:cNvPr>
          <p:cNvSpPr txBox="1">
            <a:spLocks/>
          </p:cNvSpPr>
          <p:nvPr/>
        </p:nvSpPr>
        <p:spPr>
          <a:xfrm>
            <a:off x="0" y="0"/>
            <a:ext cx="9661525" cy="690563"/>
          </a:xfrm>
          <a:prstGeom prst="rect">
            <a:avLst/>
          </a:prstGeom>
        </p:spPr>
        <p:txBody>
          <a:bodyPr vert="horz" lIns="91440" tIns="45720" rIns="91440" bIns="45720" rtlCol="0" anchor="ctr">
            <a:normAutofit/>
          </a:bodyP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Arial" panose="020B0604020202020204"/>
                <a:ea typeface="+mj-ea"/>
                <a:cs typeface="+mj-cs"/>
              </a:rPr>
              <a:t>Cách tính và Ý nghĩa các chỉ số mà Bank quan tâm</a:t>
            </a:r>
            <a:endParaRPr kumimoji="0" lang="en-US" sz="2700" b="1" i="0" u="none" strike="noStrike" kern="1200" cap="none" spc="0" normalizeH="0" baseline="0" noProof="0" dirty="0">
              <a:ln>
                <a:noFill/>
              </a:ln>
              <a:solidFill>
                <a:prstClr val="white"/>
              </a:solidFill>
              <a:effectLst/>
              <a:uLnTx/>
              <a:uFillTx/>
              <a:latin typeface="Arial" panose="020B0604020202020204"/>
              <a:ea typeface="+mj-ea"/>
              <a:cs typeface="+mj-cs"/>
            </a:endParaRPr>
          </a:p>
        </p:txBody>
      </p:sp>
    </p:spTree>
    <p:extLst>
      <p:ext uri="{BB962C8B-B14F-4D97-AF65-F5344CB8AC3E}">
        <p14:creationId xmlns:p14="http://schemas.microsoft.com/office/powerpoint/2010/main" val="2325322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32000" y="769258"/>
            <a:ext cx="8153400" cy="5834742"/>
          </a:xfrm>
          <a:prstGeom prst="rect">
            <a:avLst/>
          </a:prstGeom>
        </p:spPr>
      </p:pic>
      <p:sp>
        <p:nvSpPr>
          <p:cNvPr id="5" name="Rectangle 4"/>
          <p:cNvSpPr/>
          <p:nvPr/>
        </p:nvSpPr>
        <p:spPr>
          <a:xfrm>
            <a:off x="4686300" y="3686629"/>
            <a:ext cx="5156200" cy="409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Title 1">
            <a:extLst>
              <a:ext uri="{FF2B5EF4-FFF2-40B4-BE49-F238E27FC236}">
                <a16:creationId xmlns:a16="http://schemas.microsoft.com/office/drawing/2014/main" id="{1BA569EB-249B-4650-BE4D-4E89B4C9AE75}"/>
              </a:ext>
            </a:extLst>
          </p:cNvPr>
          <p:cNvSpPr txBox="1">
            <a:spLocks/>
          </p:cNvSpPr>
          <p:nvPr/>
        </p:nvSpPr>
        <p:spPr>
          <a:xfrm>
            <a:off x="0" y="0"/>
            <a:ext cx="9661525" cy="690563"/>
          </a:xfrm>
          <a:prstGeom prst="rect">
            <a:avLst/>
          </a:prstGeom>
        </p:spPr>
        <p:txBody>
          <a:bodyPr vert="horz" lIns="91440" tIns="45720" rIns="91440" bIns="45720" rtlCol="0" anchor="ctr">
            <a:normAutofit/>
          </a:bodyP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Arial" panose="020B0604020202020204"/>
                <a:ea typeface="+mj-ea"/>
                <a:cs typeface="+mj-cs"/>
              </a:rPr>
              <a:t>Cách tính và Ý nghĩa các chỉ số mà Bank quan tâm</a:t>
            </a:r>
            <a:endParaRPr kumimoji="0" lang="en-US" sz="2700" b="1" i="0" u="none" strike="noStrike" kern="1200" cap="none" spc="0" normalizeH="0" baseline="0" noProof="0" dirty="0">
              <a:ln>
                <a:noFill/>
              </a:ln>
              <a:solidFill>
                <a:prstClr val="white"/>
              </a:solidFill>
              <a:effectLst/>
              <a:uLnTx/>
              <a:uFillTx/>
              <a:latin typeface="Arial" panose="020B0604020202020204"/>
              <a:ea typeface="+mj-ea"/>
              <a:cs typeface="+mj-cs"/>
            </a:endParaRPr>
          </a:p>
        </p:txBody>
      </p:sp>
    </p:spTree>
    <p:extLst>
      <p:ext uri="{BB962C8B-B14F-4D97-AF65-F5344CB8AC3E}">
        <p14:creationId xmlns:p14="http://schemas.microsoft.com/office/powerpoint/2010/main" val="1520369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3249">
            <a:extLst>
              <a:ext uri="{FF2B5EF4-FFF2-40B4-BE49-F238E27FC236}">
                <a16:creationId xmlns:a16="http://schemas.microsoft.com/office/drawing/2014/main" id="{BC875FA5-7DBD-FE42-8C68-60562DEA8505}"/>
              </a:ext>
            </a:extLst>
          </p:cNvPr>
          <p:cNvSpPr/>
          <p:nvPr/>
        </p:nvSpPr>
        <p:spPr>
          <a:xfrm>
            <a:off x="5401686" y="5273451"/>
            <a:ext cx="1117683" cy="903233"/>
          </a:xfrm>
          <a:custGeom>
            <a:avLst/>
            <a:gdLst/>
            <a:ahLst/>
            <a:cxnLst>
              <a:cxn ang="0">
                <a:pos x="wd2" y="hd2"/>
              </a:cxn>
              <a:cxn ang="5400000">
                <a:pos x="wd2" y="hd2"/>
              </a:cxn>
              <a:cxn ang="10800000">
                <a:pos x="wd2" y="hd2"/>
              </a:cxn>
              <a:cxn ang="16200000">
                <a:pos x="wd2" y="hd2"/>
              </a:cxn>
            </a:cxnLst>
            <a:rect l="0" t="0" r="r" b="b"/>
            <a:pathLst>
              <a:path w="21600" h="21600" extrusionOk="0">
                <a:moveTo>
                  <a:pt x="1762" y="0"/>
                </a:moveTo>
                <a:cubicBezTo>
                  <a:pt x="789" y="0"/>
                  <a:pt x="0" y="971"/>
                  <a:pt x="0" y="2173"/>
                </a:cubicBezTo>
                <a:cubicBezTo>
                  <a:pt x="0" y="3375"/>
                  <a:pt x="789" y="4346"/>
                  <a:pt x="1762" y="4346"/>
                </a:cubicBezTo>
                <a:lnTo>
                  <a:pt x="19844" y="4346"/>
                </a:lnTo>
                <a:cubicBezTo>
                  <a:pt x="20816" y="4346"/>
                  <a:pt x="21600" y="3375"/>
                  <a:pt x="21600" y="2173"/>
                </a:cubicBezTo>
                <a:cubicBezTo>
                  <a:pt x="21600" y="971"/>
                  <a:pt x="20816" y="0"/>
                  <a:pt x="19844" y="0"/>
                </a:cubicBezTo>
                <a:lnTo>
                  <a:pt x="1762" y="0"/>
                </a:lnTo>
                <a:close/>
                <a:moveTo>
                  <a:pt x="1762" y="5941"/>
                </a:moveTo>
                <a:cubicBezTo>
                  <a:pt x="789" y="5941"/>
                  <a:pt x="0" y="6911"/>
                  <a:pt x="0" y="8114"/>
                </a:cubicBezTo>
                <a:cubicBezTo>
                  <a:pt x="0" y="9316"/>
                  <a:pt x="789" y="10295"/>
                  <a:pt x="1762" y="10295"/>
                </a:cubicBezTo>
                <a:lnTo>
                  <a:pt x="19844" y="10295"/>
                </a:lnTo>
                <a:cubicBezTo>
                  <a:pt x="20816" y="10295"/>
                  <a:pt x="21600" y="9316"/>
                  <a:pt x="21600" y="8114"/>
                </a:cubicBezTo>
                <a:cubicBezTo>
                  <a:pt x="21600" y="6911"/>
                  <a:pt x="20816" y="5941"/>
                  <a:pt x="19844" y="5941"/>
                </a:cubicBezTo>
                <a:lnTo>
                  <a:pt x="1762" y="5941"/>
                </a:lnTo>
                <a:close/>
                <a:moveTo>
                  <a:pt x="2935" y="11890"/>
                </a:moveTo>
                <a:cubicBezTo>
                  <a:pt x="2935" y="17257"/>
                  <a:pt x="6463" y="21600"/>
                  <a:pt x="10806" y="21600"/>
                </a:cubicBezTo>
                <a:cubicBezTo>
                  <a:pt x="15149" y="21600"/>
                  <a:pt x="18665" y="17257"/>
                  <a:pt x="18665" y="11890"/>
                </a:cubicBezTo>
                <a:lnTo>
                  <a:pt x="2935" y="11890"/>
                </a:ln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1" name="Freeform 40">
            <a:extLst>
              <a:ext uri="{FF2B5EF4-FFF2-40B4-BE49-F238E27FC236}">
                <a16:creationId xmlns:a16="http://schemas.microsoft.com/office/drawing/2014/main" id="{023755B2-E0FC-5843-B071-29DDA5116C02}"/>
              </a:ext>
            </a:extLst>
          </p:cNvPr>
          <p:cNvSpPr/>
          <p:nvPr/>
        </p:nvSpPr>
        <p:spPr>
          <a:xfrm>
            <a:off x="4045464" y="1093533"/>
            <a:ext cx="3843268" cy="1536497"/>
          </a:xfrm>
          <a:custGeom>
            <a:avLst/>
            <a:gdLst>
              <a:gd name="connsiteX0" fmla="*/ 356451 w 7686536"/>
              <a:gd name="connsiteY0" fmla="*/ 2026955 h 3072993"/>
              <a:gd name="connsiteX1" fmla="*/ 476398 w 7686536"/>
              <a:gd name="connsiteY1" fmla="*/ 2067489 h 3072993"/>
              <a:gd name="connsiteX2" fmla="*/ 1267482 w 7686536"/>
              <a:gd name="connsiteY2" fmla="*/ 2523393 h 3072993"/>
              <a:gd name="connsiteX3" fmla="*/ 948958 w 7686536"/>
              <a:gd name="connsiteY3" fmla="*/ 3072993 h 3072993"/>
              <a:gd name="connsiteX4" fmla="*/ 158664 w 7686536"/>
              <a:gd name="connsiteY4" fmla="*/ 2617089 h 3072993"/>
              <a:gd name="connsiteX5" fmla="*/ 42727 w 7686536"/>
              <a:gd name="connsiteY5" fmla="*/ 2183443 h 3072993"/>
              <a:gd name="connsiteX6" fmla="*/ 356451 w 7686536"/>
              <a:gd name="connsiteY6" fmla="*/ 2026955 h 3072993"/>
              <a:gd name="connsiteX7" fmla="*/ 7330084 w 7686536"/>
              <a:gd name="connsiteY7" fmla="*/ 2023006 h 3072993"/>
              <a:gd name="connsiteX8" fmla="*/ 7643808 w 7686536"/>
              <a:gd name="connsiteY8" fmla="*/ 2179495 h 3072993"/>
              <a:gd name="connsiteX9" fmla="*/ 7527871 w 7686536"/>
              <a:gd name="connsiteY9" fmla="*/ 2613143 h 3072993"/>
              <a:gd name="connsiteX10" fmla="*/ 6737576 w 7686536"/>
              <a:gd name="connsiteY10" fmla="*/ 3069047 h 3072993"/>
              <a:gd name="connsiteX11" fmla="*/ 6419052 w 7686536"/>
              <a:gd name="connsiteY11" fmla="*/ 2519446 h 3072993"/>
              <a:gd name="connsiteX12" fmla="*/ 7210136 w 7686536"/>
              <a:gd name="connsiteY12" fmla="*/ 2063541 h 3072993"/>
              <a:gd name="connsiteX13" fmla="*/ 7330084 w 7686536"/>
              <a:gd name="connsiteY13" fmla="*/ 2023006 h 3072993"/>
              <a:gd name="connsiteX14" fmla="*/ 1763069 w 7686536"/>
              <a:gd name="connsiteY14" fmla="*/ 540864 h 3072993"/>
              <a:gd name="connsiteX15" fmla="*/ 2077619 w 7686536"/>
              <a:gd name="connsiteY15" fmla="*/ 697362 h 3072993"/>
              <a:gd name="connsiteX16" fmla="*/ 2548622 w 7686536"/>
              <a:gd name="connsiteY16" fmla="*/ 1513055 h 3072993"/>
              <a:gd name="connsiteX17" fmla="*/ 1986281 w 7686536"/>
              <a:gd name="connsiteY17" fmla="*/ 1808531 h 3072993"/>
              <a:gd name="connsiteX18" fmla="*/ 1528003 w 7686536"/>
              <a:gd name="connsiteY18" fmla="*/ 1015051 h 3072993"/>
              <a:gd name="connsiteX19" fmla="*/ 1643971 w 7686536"/>
              <a:gd name="connsiteY19" fmla="*/ 581428 h 3072993"/>
              <a:gd name="connsiteX20" fmla="*/ 1763069 w 7686536"/>
              <a:gd name="connsiteY20" fmla="*/ 540864 h 3072993"/>
              <a:gd name="connsiteX21" fmla="*/ 5923464 w 7686536"/>
              <a:gd name="connsiteY21" fmla="*/ 536916 h 3072993"/>
              <a:gd name="connsiteX22" fmla="*/ 6042562 w 7686536"/>
              <a:gd name="connsiteY22" fmla="*/ 577480 h 3072993"/>
              <a:gd name="connsiteX23" fmla="*/ 6158530 w 7686536"/>
              <a:gd name="connsiteY23" fmla="*/ 1011103 h 3072993"/>
              <a:gd name="connsiteX24" fmla="*/ 5700252 w 7686536"/>
              <a:gd name="connsiteY24" fmla="*/ 1804583 h 3072993"/>
              <a:gd name="connsiteX25" fmla="*/ 5137911 w 7686536"/>
              <a:gd name="connsiteY25" fmla="*/ 1509107 h 3072993"/>
              <a:gd name="connsiteX26" fmla="*/ 5608915 w 7686536"/>
              <a:gd name="connsiteY26" fmla="*/ 693414 h 3072993"/>
              <a:gd name="connsiteX27" fmla="*/ 5923464 w 7686536"/>
              <a:gd name="connsiteY27" fmla="*/ 536916 h 3072993"/>
              <a:gd name="connsiteX28" fmla="*/ 3843267 w 7686536"/>
              <a:gd name="connsiteY28" fmla="*/ 0 h 3072993"/>
              <a:gd name="connsiteX29" fmla="*/ 4160972 w 7686536"/>
              <a:gd name="connsiteY29" fmla="*/ 316885 h 3072993"/>
              <a:gd name="connsiteX30" fmla="*/ 4160972 w 7686536"/>
              <a:gd name="connsiteY30" fmla="*/ 1297823 h 3072993"/>
              <a:gd name="connsiteX31" fmla="*/ 3525562 w 7686536"/>
              <a:gd name="connsiteY31" fmla="*/ 1295419 h 3072993"/>
              <a:gd name="connsiteX32" fmla="*/ 3525562 w 7686536"/>
              <a:gd name="connsiteY32" fmla="*/ 316885 h 3072993"/>
              <a:gd name="connsiteX33" fmla="*/ 3843267 w 7686536"/>
              <a:gd name="connsiteY33" fmla="*/ 0 h 307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86536" h="3072993">
                <a:moveTo>
                  <a:pt x="356451" y="2026955"/>
                </a:moveTo>
                <a:cubicBezTo>
                  <a:pt x="397406" y="2032065"/>
                  <a:pt x="438360" y="2045576"/>
                  <a:pt x="476398" y="2067489"/>
                </a:cubicBezTo>
                <a:cubicBezTo>
                  <a:pt x="476398" y="2067489"/>
                  <a:pt x="1267482" y="2523393"/>
                  <a:pt x="1267482" y="2523393"/>
                </a:cubicBezTo>
                <a:cubicBezTo>
                  <a:pt x="1135686" y="2706560"/>
                  <a:pt x="1031111" y="2892577"/>
                  <a:pt x="948958" y="3072993"/>
                </a:cubicBezTo>
                <a:lnTo>
                  <a:pt x="158664" y="2617089"/>
                </a:lnTo>
                <a:cubicBezTo>
                  <a:pt x="6634" y="2529486"/>
                  <a:pt x="-45016" y="2335313"/>
                  <a:pt x="42727" y="2183443"/>
                </a:cubicBezTo>
                <a:cubicBezTo>
                  <a:pt x="108534" y="2069553"/>
                  <a:pt x="233587" y="2011723"/>
                  <a:pt x="356451" y="2026955"/>
                </a:cubicBezTo>
                <a:close/>
                <a:moveTo>
                  <a:pt x="7330084" y="2023006"/>
                </a:moveTo>
                <a:cubicBezTo>
                  <a:pt x="7452949" y="2007775"/>
                  <a:pt x="7578001" y="2065605"/>
                  <a:pt x="7643808" y="2179495"/>
                </a:cubicBezTo>
                <a:cubicBezTo>
                  <a:pt x="7731551" y="2331365"/>
                  <a:pt x="7679902" y="2525539"/>
                  <a:pt x="7527871" y="2613143"/>
                </a:cubicBezTo>
                <a:lnTo>
                  <a:pt x="6737576" y="3069047"/>
                </a:lnTo>
                <a:cubicBezTo>
                  <a:pt x="6655423" y="2888631"/>
                  <a:pt x="6550849" y="2702614"/>
                  <a:pt x="6419052" y="2519446"/>
                </a:cubicBezTo>
                <a:cubicBezTo>
                  <a:pt x="6419052" y="2519446"/>
                  <a:pt x="7210136" y="2063541"/>
                  <a:pt x="7210136" y="2063541"/>
                </a:cubicBezTo>
                <a:cubicBezTo>
                  <a:pt x="7248175" y="2041628"/>
                  <a:pt x="7289129" y="2028117"/>
                  <a:pt x="7330084" y="2023006"/>
                </a:cubicBezTo>
                <a:close/>
                <a:moveTo>
                  <a:pt x="1763069" y="540864"/>
                </a:moveTo>
                <a:cubicBezTo>
                  <a:pt x="1885964" y="525659"/>
                  <a:pt x="2011835" y="583448"/>
                  <a:pt x="2077619" y="697362"/>
                </a:cubicBezTo>
                <a:cubicBezTo>
                  <a:pt x="2077619" y="697362"/>
                  <a:pt x="2548622" y="1513055"/>
                  <a:pt x="2548622" y="1513055"/>
                </a:cubicBezTo>
                <a:cubicBezTo>
                  <a:pt x="2336237" y="1596322"/>
                  <a:pt x="2149457" y="1697527"/>
                  <a:pt x="1986281" y="1808531"/>
                </a:cubicBezTo>
                <a:lnTo>
                  <a:pt x="1528003" y="1015051"/>
                </a:lnTo>
                <a:cubicBezTo>
                  <a:pt x="1440258" y="863185"/>
                  <a:pt x="1492290" y="669032"/>
                  <a:pt x="1643971" y="581428"/>
                </a:cubicBezTo>
                <a:cubicBezTo>
                  <a:pt x="1681943" y="559513"/>
                  <a:pt x="1722121" y="545971"/>
                  <a:pt x="1763069" y="540864"/>
                </a:cubicBezTo>
                <a:close/>
                <a:moveTo>
                  <a:pt x="5923464" y="536916"/>
                </a:moveTo>
                <a:cubicBezTo>
                  <a:pt x="5964412" y="542023"/>
                  <a:pt x="6004590" y="555565"/>
                  <a:pt x="6042562" y="577480"/>
                </a:cubicBezTo>
                <a:cubicBezTo>
                  <a:pt x="6194244" y="665084"/>
                  <a:pt x="6246275" y="859237"/>
                  <a:pt x="6158530" y="1011103"/>
                </a:cubicBezTo>
                <a:lnTo>
                  <a:pt x="5700252" y="1804583"/>
                </a:lnTo>
                <a:cubicBezTo>
                  <a:pt x="5537076" y="1693579"/>
                  <a:pt x="5350296" y="1592374"/>
                  <a:pt x="5137911" y="1509107"/>
                </a:cubicBezTo>
                <a:cubicBezTo>
                  <a:pt x="5137911" y="1509107"/>
                  <a:pt x="5608915" y="693414"/>
                  <a:pt x="5608915" y="693414"/>
                </a:cubicBezTo>
                <a:cubicBezTo>
                  <a:pt x="5674698" y="579500"/>
                  <a:pt x="5800569" y="521711"/>
                  <a:pt x="5923464" y="536916"/>
                </a:cubicBezTo>
                <a:close/>
                <a:moveTo>
                  <a:pt x="3843267" y="0"/>
                </a:moveTo>
                <a:cubicBezTo>
                  <a:pt x="4018740" y="0"/>
                  <a:pt x="4160972" y="141679"/>
                  <a:pt x="4160972" y="316885"/>
                </a:cubicBezTo>
                <a:lnTo>
                  <a:pt x="4160972" y="1297823"/>
                </a:lnTo>
                <a:cubicBezTo>
                  <a:pt x="4079575" y="1291093"/>
                  <a:pt x="3602547" y="1289471"/>
                  <a:pt x="3525562" y="1295419"/>
                </a:cubicBezTo>
                <a:lnTo>
                  <a:pt x="3525562" y="316885"/>
                </a:lnTo>
                <a:cubicBezTo>
                  <a:pt x="3525562" y="141679"/>
                  <a:pt x="3668206" y="0"/>
                  <a:pt x="3843267" y="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32" name="Shape 13256">
            <a:extLst>
              <a:ext uri="{FF2B5EF4-FFF2-40B4-BE49-F238E27FC236}">
                <a16:creationId xmlns:a16="http://schemas.microsoft.com/office/drawing/2014/main" id="{14850DCB-F9E0-C344-BB80-57E73D3DBA8B}"/>
              </a:ext>
            </a:extLst>
          </p:cNvPr>
          <p:cNvSpPr/>
          <p:nvPr/>
        </p:nvSpPr>
        <p:spPr>
          <a:xfrm>
            <a:off x="6628341" y="2347427"/>
            <a:ext cx="725678" cy="1222497"/>
          </a:xfrm>
          <a:custGeom>
            <a:avLst/>
            <a:gdLst/>
            <a:ahLst/>
            <a:cxnLst>
              <a:cxn ang="0">
                <a:pos x="wd2" y="hd2"/>
              </a:cxn>
              <a:cxn ang="5400000">
                <a:pos x="wd2" y="hd2"/>
              </a:cxn>
              <a:cxn ang="10800000">
                <a:pos x="wd2" y="hd2"/>
              </a:cxn>
              <a:cxn ang="16200000">
                <a:pos x="wd2" y="hd2"/>
              </a:cxn>
            </a:cxnLst>
            <a:rect l="0" t="0" r="r" b="b"/>
            <a:pathLst>
              <a:path w="21401" h="21600" extrusionOk="0">
                <a:moveTo>
                  <a:pt x="10125" y="0"/>
                </a:moveTo>
                <a:lnTo>
                  <a:pt x="0" y="6090"/>
                </a:lnTo>
                <a:cubicBezTo>
                  <a:pt x="4008" y="9017"/>
                  <a:pt x="5986" y="12572"/>
                  <a:pt x="6559" y="15375"/>
                </a:cubicBezTo>
                <a:cubicBezTo>
                  <a:pt x="7006" y="17563"/>
                  <a:pt x="6336" y="19728"/>
                  <a:pt x="5359" y="21600"/>
                </a:cubicBezTo>
                <a:lnTo>
                  <a:pt x="20163" y="21600"/>
                </a:lnTo>
                <a:cubicBezTo>
                  <a:pt x="21045" y="19698"/>
                  <a:pt x="21600" y="17654"/>
                  <a:pt x="21334" y="15549"/>
                </a:cubicBezTo>
                <a:cubicBezTo>
                  <a:pt x="20771" y="11089"/>
                  <a:pt x="17630" y="4829"/>
                  <a:pt x="10125" y="0"/>
                </a:cubicBezTo>
                <a:close/>
              </a:path>
            </a:pathLst>
          </a:custGeom>
          <a:solidFill>
            <a:schemeClr val="accent2"/>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30" name="Shape 13259">
            <a:extLst>
              <a:ext uri="{FF2B5EF4-FFF2-40B4-BE49-F238E27FC236}">
                <a16:creationId xmlns:a16="http://schemas.microsoft.com/office/drawing/2014/main" id="{78C5775D-A4FB-E94D-A171-C8DF3743A5D2}"/>
              </a:ext>
            </a:extLst>
          </p:cNvPr>
          <p:cNvSpPr/>
          <p:nvPr/>
        </p:nvSpPr>
        <p:spPr>
          <a:xfrm flipH="1">
            <a:off x="4941651" y="1934065"/>
            <a:ext cx="1016019" cy="75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710"/>
                </a:lnTo>
                <a:cubicBezTo>
                  <a:pt x="6685" y="12898"/>
                  <a:pt x="11260" y="16703"/>
                  <a:pt x="14258" y="21600"/>
                </a:cubicBezTo>
                <a:lnTo>
                  <a:pt x="21600" y="11760"/>
                </a:lnTo>
                <a:cubicBezTo>
                  <a:pt x="17001" y="5077"/>
                  <a:pt x="10114" y="46"/>
                  <a:pt x="0" y="0"/>
                </a:cubicBezTo>
                <a:close/>
              </a:path>
            </a:pathLst>
          </a:custGeom>
          <a:solidFill>
            <a:schemeClr val="accent1">
              <a:lumMod val="90000"/>
              <a:lumOff val="10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8" name="Shape 13262">
            <a:extLst>
              <a:ext uri="{FF2B5EF4-FFF2-40B4-BE49-F238E27FC236}">
                <a16:creationId xmlns:a16="http://schemas.microsoft.com/office/drawing/2014/main" id="{0688117B-55B0-7145-9870-A9D1DD3BED25}"/>
              </a:ext>
            </a:extLst>
          </p:cNvPr>
          <p:cNvSpPr/>
          <p:nvPr/>
        </p:nvSpPr>
        <p:spPr>
          <a:xfrm flipH="1">
            <a:off x="4561413" y="1943596"/>
            <a:ext cx="1219614" cy="1626329"/>
          </a:xfrm>
          <a:custGeom>
            <a:avLst/>
            <a:gdLst/>
            <a:ahLst/>
            <a:cxnLst>
              <a:cxn ang="0">
                <a:pos x="wd2" y="hd2"/>
              </a:cxn>
              <a:cxn ang="5400000">
                <a:pos x="wd2" y="hd2"/>
              </a:cxn>
              <a:cxn ang="10800000">
                <a:pos x="wd2" y="hd2"/>
              </a:cxn>
              <a:cxn ang="16200000">
                <a:pos x="wd2" y="hd2"/>
              </a:cxn>
            </a:cxnLst>
            <a:rect l="0" t="0" r="r" b="b"/>
            <a:pathLst>
              <a:path w="21484" h="21600" extrusionOk="0">
                <a:moveTo>
                  <a:pt x="0" y="0"/>
                </a:moveTo>
                <a:cubicBezTo>
                  <a:pt x="426" y="33"/>
                  <a:pt x="821" y="89"/>
                  <a:pt x="1231" y="135"/>
                </a:cubicBezTo>
                <a:cubicBezTo>
                  <a:pt x="820" y="89"/>
                  <a:pt x="426" y="33"/>
                  <a:pt x="0" y="0"/>
                </a:cubicBezTo>
                <a:close/>
                <a:moveTo>
                  <a:pt x="2899" y="342"/>
                </a:moveTo>
                <a:cubicBezTo>
                  <a:pt x="3354" y="415"/>
                  <a:pt x="3779" y="511"/>
                  <a:pt x="4214" y="599"/>
                </a:cubicBezTo>
                <a:cubicBezTo>
                  <a:pt x="3779" y="511"/>
                  <a:pt x="3355" y="414"/>
                  <a:pt x="2899" y="342"/>
                </a:cubicBezTo>
                <a:close/>
                <a:moveTo>
                  <a:pt x="5473" y="865"/>
                </a:moveTo>
                <a:cubicBezTo>
                  <a:pt x="5975" y="989"/>
                  <a:pt x="6450" y="1134"/>
                  <a:pt x="6923" y="1279"/>
                </a:cubicBezTo>
                <a:cubicBezTo>
                  <a:pt x="6449" y="1134"/>
                  <a:pt x="5976" y="989"/>
                  <a:pt x="5473" y="865"/>
                </a:cubicBezTo>
                <a:close/>
                <a:moveTo>
                  <a:pt x="7779" y="1544"/>
                </a:moveTo>
                <a:cubicBezTo>
                  <a:pt x="8296" y="1721"/>
                  <a:pt x="8792" y="1910"/>
                  <a:pt x="9273" y="2110"/>
                </a:cubicBezTo>
                <a:cubicBezTo>
                  <a:pt x="8791" y="1911"/>
                  <a:pt x="8297" y="1721"/>
                  <a:pt x="7779" y="1544"/>
                </a:cubicBezTo>
                <a:close/>
                <a:moveTo>
                  <a:pt x="9889" y="2367"/>
                </a:moveTo>
                <a:cubicBezTo>
                  <a:pt x="10382" y="2588"/>
                  <a:pt x="10855" y="2821"/>
                  <a:pt x="11311" y="3063"/>
                </a:cubicBezTo>
                <a:cubicBezTo>
                  <a:pt x="10854" y="2821"/>
                  <a:pt x="10383" y="2587"/>
                  <a:pt x="9889" y="2367"/>
                </a:cubicBezTo>
                <a:close/>
                <a:moveTo>
                  <a:pt x="11781" y="3317"/>
                </a:moveTo>
                <a:cubicBezTo>
                  <a:pt x="12254" y="3583"/>
                  <a:pt x="12708" y="3860"/>
                  <a:pt x="13141" y="4148"/>
                </a:cubicBezTo>
                <a:cubicBezTo>
                  <a:pt x="12707" y="3860"/>
                  <a:pt x="12256" y="3583"/>
                  <a:pt x="11781" y="3317"/>
                </a:cubicBezTo>
                <a:close/>
                <a:moveTo>
                  <a:pt x="13404" y="4325"/>
                </a:moveTo>
                <a:cubicBezTo>
                  <a:pt x="13888" y="4657"/>
                  <a:pt x="14352" y="5000"/>
                  <a:pt x="14786" y="5355"/>
                </a:cubicBezTo>
                <a:cubicBezTo>
                  <a:pt x="14352" y="5000"/>
                  <a:pt x="13889" y="4658"/>
                  <a:pt x="13404" y="4325"/>
                </a:cubicBezTo>
                <a:close/>
                <a:moveTo>
                  <a:pt x="14786" y="5355"/>
                </a:moveTo>
                <a:lnTo>
                  <a:pt x="8703" y="9941"/>
                </a:lnTo>
                <a:cubicBezTo>
                  <a:pt x="11097" y="12141"/>
                  <a:pt x="12278" y="14814"/>
                  <a:pt x="12620" y="16920"/>
                </a:cubicBezTo>
                <a:cubicBezTo>
                  <a:pt x="12887" y="18565"/>
                  <a:pt x="12487" y="20192"/>
                  <a:pt x="11904" y="21600"/>
                </a:cubicBezTo>
                <a:lnTo>
                  <a:pt x="20746" y="21600"/>
                </a:lnTo>
                <a:cubicBezTo>
                  <a:pt x="21272" y="20170"/>
                  <a:pt x="21600" y="18634"/>
                  <a:pt x="21446" y="17051"/>
                </a:cubicBezTo>
                <a:cubicBezTo>
                  <a:pt x="21104" y="13723"/>
                  <a:pt x="19254" y="9007"/>
                  <a:pt x="14786" y="5355"/>
                </a:cubicBezTo>
                <a:close/>
                <a:moveTo>
                  <a:pt x="2373" y="6536"/>
                </a:moveTo>
                <a:cubicBezTo>
                  <a:pt x="2513" y="6575"/>
                  <a:pt x="2639" y="6626"/>
                  <a:pt x="2776" y="6667"/>
                </a:cubicBezTo>
                <a:cubicBezTo>
                  <a:pt x="2639" y="6626"/>
                  <a:pt x="2513" y="6575"/>
                  <a:pt x="2373" y="6536"/>
                </a:cubicBezTo>
                <a:close/>
                <a:moveTo>
                  <a:pt x="5294" y="7633"/>
                </a:moveTo>
                <a:cubicBezTo>
                  <a:pt x="5407" y="7688"/>
                  <a:pt x="5509" y="7749"/>
                  <a:pt x="5619" y="7806"/>
                </a:cubicBezTo>
                <a:cubicBezTo>
                  <a:pt x="5509" y="7749"/>
                  <a:pt x="5407" y="7688"/>
                  <a:pt x="5294" y="7633"/>
                </a:cubicBezTo>
                <a:close/>
              </a:path>
            </a:pathLst>
          </a:custGeom>
          <a:solidFill>
            <a:schemeClr val="accent1"/>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6" name="Shape 13265">
            <a:extLst>
              <a:ext uri="{FF2B5EF4-FFF2-40B4-BE49-F238E27FC236}">
                <a16:creationId xmlns:a16="http://schemas.microsoft.com/office/drawing/2014/main" id="{D00FC25B-0647-4347-9218-EA91D1818753}"/>
              </a:ext>
            </a:extLst>
          </p:cNvPr>
          <p:cNvSpPr/>
          <p:nvPr/>
        </p:nvSpPr>
        <p:spPr>
          <a:xfrm>
            <a:off x="5957668" y="1934065"/>
            <a:ext cx="1016019" cy="75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710"/>
                </a:lnTo>
                <a:cubicBezTo>
                  <a:pt x="6685" y="12898"/>
                  <a:pt x="11260" y="16703"/>
                  <a:pt x="14258" y="21600"/>
                </a:cubicBezTo>
                <a:lnTo>
                  <a:pt x="21600" y="11760"/>
                </a:lnTo>
                <a:cubicBezTo>
                  <a:pt x="17001" y="5077"/>
                  <a:pt x="10114" y="46"/>
                  <a:pt x="0" y="0"/>
                </a:cubicBezTo>
                <a:close/>
              </a:path>
            </a:pathLst>
          </a:custGeom>
          <a:solidFill>
            <a:schemeClr val="accent2">
              <a:lumMod val="7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4" name="Shape 13268">
            <a:extLst>
              <a:ext uri="{FF2B5EF4-FFF2-40B4-BE49-F238E27FC236}">
                <a16:creationId xmlns:a16="http://schemas.microsoft.com/office/drawing/2014/main" id="{9D7BD044-CA68-6047-AFB7-DE5988576C84}"/>
              </a:ext>
            </a:extLst>
          </p:cNvPr>
          <p:cNvSpPr/>
          <p:nvPr/>
        </p:nvSpPr>
        <p:spPr>
          <a:xfrm>
            <a:off x="4561411" y="3217589"/>
            <a:ext cx="838617" cy="1226658"/>
          </a:xfrm>
          <a:custGeom>
            <a:avLst/>
            <a:gdLst/>
            <a:ahLst/>
            <a:cxnLst>
              <a:cxn ang="0">
                <a:pos x="wd2" y="hd2"/>
              </a:cxn>
              <a:cxn ang="5400000">
                <a:pos x="wd2" y="hd2"/>
              </a:cxn>
              <a:cxn ang="10800000">
                <a:pos x="wd2" y="hd2"/>
              </a:cxn>
              <a:cxn ang="16200000">
                <a:pos x="wd2" y="hd2"/>
              </a:cxn>
            </a:cxnLst>
            <a:rect l="0" t="0" r="r" b="b"/>
            <a:pathLst>
              <a:path w="21588" h="21600" extrusionOk="0">
                <a:moveTo>
                  <a:pt x="12952" y="0"/>
                </a:moveTo>
                <a:cubicBezTo>
                  <a:pt x="12857" y="554"/>
                  <a:pt x="12828" y="1108"/>
                  <a:pt x="12845" y="1656"/>
                </a:cubicBezTo>
                <a:cubicBezTo>
                  <a:pt x="12827" y="1109"/>
                  <a:pt x="12857" y="555"/>
                  <a:pt x="12952" y="0"/>
                </a:cubicBezTo>
                <a:close/>
                <a:moveTo>
                  <a:pt x="54" y="173"/>
                </a:moveTo>
                <a:cubicBezTo>
                  <a:pt x="-2" y="698"/>
                  <a:pt x="-12" y="1219"/>
                  <a:pt x="13" y="1734"/>
                </a:cubicBezTo>
                <a:cubicBezTo>
                  <a:pt x="-9" y="1217"/>
                  <a:pt x="-2" y="698"/>
                  <a:pt x="54" y="173"/>
                </a:cubicBezTo>
                <a:close/>
                <a:moveTo>
                  <a:pt x="12968" y="2719"/>
                </a:moveTo>
                <a:cubicBezTo>
                  <a:pt x="12994" y="2898"/>
                  <a:pt x="12998" y="3079"/>
                  <a:pt x="13033" y="3256"/>
                </a:cubicBezTo>
                <a:cubicBezTo>
                  <a:pt x="12998" y="3080"/>
                  <a:pt x="12994" y="2897"/>
                  <a:pt x="12968" y="2719"/>
                </a:cubicBezTo>
                <a:close/>
                <a:moveTo>
                  <a:pt x="13336" y="4397"/>
                </a:moveTo>
                <a:cubicBezTo>
                  <a:pt x="13378" y="4535"/>
                  <a:pt x="13413" y="4676"/>
                  <a:pt x="13459" y="4811"/>
                </a:cubicBezTo>
                <a:cubicBezTo>
                  <a:pt x="13412" y="4676"/>
                  <a:pt x="13378" y="4535"/>
                  <a:pt x="13336" y="4397"/>
                </a:cubicBezTo>
                <a:close/>
                <a:moveTo>
                  <a:pt x="1076" y="6204"/>
                </a:moveTo>
                <a:cubicBezTo>
                  <a:pt x="3015" y="10987"/>
                  <a:pt x="6992" y="14760"/>
                  <a:pt x="7603" y="15536"/>
                </a:cubicBezTo>
                <a:cubicBezTo>
                  <a:pt x="8358" y="16494"/>
                  <a:pt x="11269" y="18930"/>
                  <a:pt x="13835" y="21600"/>
                </a:cubicBezTo>
                <a:lnTo>
                  <a:pt x="21588" y="16297"/>
                </a:lnTo>
                <a:cubicBezTo>
                  <a:pt x="19882" y="14374"/>
                  <a:pt x="18110" y="12535"/>
                  <a:pt x="16910" y="10909"/>
                </a:cubicBezTo>
                <a:cubicBezTo>
                  <a:pt x="16211" y="9963"/>
                  <a:pt x="14951" y="8260"/>
                  <a:pt x="14015" y="6204"/>
                </a:cubicBezTo>
                <a:lnTo>
                  <a:pt x="1076" y="6204"/>
                </a:lnTo>
                <a:close/>
              </a:path>
            </a:pathLst>
          </a:custGeom>
          <a:solidFill>
            <a:schemeClr val="accent4">
              <a:lumMod val="7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2" name="Shape 13271">
            <a:extLst>
              <a:ext uri="{FF2B5EF4-FFF2-40B4-BE49-F238E27FC236}">
                <a16:creationId xmlns:a16="http://schemas.microsoft.com/office/drawing/2014/main" id="{242BC752-0B10-4E40-9BD3-7987E77A2B04}"/>
              </a:ext>
            </a:extLst>
          </p:cNvPr>
          <p:cNvSpPr/>
          <p:nvPr/>
        </p:nvSpPr>
        <p:spPr>
          <a:xfrm>
            <a:off x="5098843" y="3837112"/>
            <a:ext cx="873371" cy="1369306"/>
          </a:xfrm>
          <a:custGeom>
            <a:avLst/>
            <a:gdLst/>
            <a:ahLst/>
            <a:cxnLst>
              <a:cxn ang="0">
                <a:pos x="wd2" y="hd2"/>
              </a:cxn>
              <a:cxn ang="5400000">
                <a:pos x="wd2" y="hd2"/>
              </a:cxn>
              <a:cxn ang="10800000">
                <a:pos x="wd2" y="hd2"/>
              </a:cxn>
              <a:cxn ang="16200000">
                <a:pos x="wd2" y="hd2"/>
              </a:cxn>
            </a:cxnLst>
            <a:rect l="0" t="0" r="r" b="b"/>
            <a:pathLst>
              <a:path w="21600" h="21600" extrusionOk="0">
                <a:moveTo>
                  <a:pt x="2954" y="0"/>
                </a:moveTo>
                <a:cubicBezTo>
                  <a:pt x="3585" y="797"/>
                  <a:pt x="4390" y="1659"/>
                  <a:pt x="5249" y="2551"/>
                </a:cubicBezTo>
                <a:cubicBezTo>
                  <a:pt x="4387" y="1657"/>
                  <a:pt x="3588" y="800"/>
                  <a:pt x="2954" y="0"/>
                </a:cubicBezTo>
                <a:close/>
                <a:moveTo>
                  <a:pt x="7449" y="4826"/>
                </a:moveTo>
                <a:lnTo>
                  <a:pt x="0" y="9577"/>
                </a:lnTo>
                <a:cubicBezTo>
                  <a:pt x="2069" y="11584"/>
                  <a:pt x="3909" y="13737"/>
                  <a:pt x="4047" y="15401"/>
                </a:cubicBezTo>
                <a:cubicBezTo>
                  <a:pt x="4460" y="20420"/>
                  <a:pt x="5428" y="20548"/>
                  <a:pt x="9264" y="21144"/>
                </a:cubicBezTo>
                <a:cubicBezTo>
                  <a:pt x="11218" y="21448"/>
                  <a:pt x="16324" y="21600"/>
                  <a:pt x="21427" y="21600"/>
                </a:cubicBezTo>
                <a:cubicBezTo>
                  <a:pt x="21488" y="21600"/>
                  <a:pt x="21539" y="21595"/>
                  <a:pt x="21600" y="21595"/>
                </a:cubicBezTo>
                <a:lnTo>
                  <a:pt x="21600" y="15992"/>
                </a:lnTo>
                <a:cubicBezTo>
                  <a:pt x="21541" y="15992"/>
                  <a:pt x="21478" y="15992"/>
                  <a:pt x="21419" y="15992"/>
                </a:cubicBezTo>
                <a:cubicBezTo>
                  <a:pt x="19281" y="15992"/>
                  <a:pt x="16806" y="15976"/>
                  <a:pt x="14976" y="15215"/>
                </a:cubicBezTo>
                <a:cubicBezTo>
                  <a:pt x="12954" y="14374"/>
                  <a:pt x="12591" y="12708"/>
                  <a:pt x="12053" y="11206"/>
                </a:cubicBezTo>
                <a:cubicBezTo>
                  <a:pt x="11287" y="9063"/>
                  <a:pt x="9412" y="6889"/>
                  <a:pt x="7449" y="4826"/>
                </a:cubicBezTo>
                <a:close/>
              </a:path>
            </a:pathLst>
          </a:custGeom>
          <a:solidFill>
            <a:schemeClr val="accent4"/>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0" name="Shape 13274">
            <a:extLst>
              <a:ext uri="{FF2B5EF4-FFF2-40B4-BE49-F238E27FC236}">
                <a16:creationId xmlns:a16="http://schemas.microsoft.com/office/drawing/2014/main" id="{365A65E6-4C23-4E46-8E7F-D3B9146A3DCE}"/>
              </a:ext>
            </a:extLst>
          </p:cNvPr>
          <p:cNvSpPr/>
          <p:nvPr/>
        </p:nvSpPr>
        <p:spPr>
          <a:xfrm flipH="1">
            <a:off x="5943125" y="3837112"/>
            <a:ext cx="873371" cy="1369306"/>
          </a:xfrm>
          <a:custGeom>
            <a:avLst/>
            <a:gdLst/>
            <a:ahLst/>
            <a:cxnLst>
              <a:cxn ang="0">
                <a:pos x="wd2" y="hd2"/>
              </a:cxn>
              <a:cxn ang="5400000">
                <a:pos x="wd2" y="hd2"/>
              </a:cxn>
              <a:cxn ang="10800000">
                <a:pos x="wd2" y="hd2"/>
              </a:cxn>
              <a:cxn ang="16200000">
                <a:pos x="wd2" y="hd2"/>
              </a:cxn>
            </a:cxnLst>
            <a:rect l="0" t="0" r="r" b="b"/>
            <a:pathLst>
              <a:path w="21600" h="21600" extrusionOk="0">
                <a:moveTo>
                  <a:pt x="2954" y="0"/>
                </a:moveTo>
                <a:cubicBezTo>
                  <a:pt x="3585" y="797"/>
                  <a:pt x="4390" y="1659"/>
                  <a:pt x="5249" y="2551"/>
                </a:cubicBezTo>
                <a:cubicBezTo>
                  <a:pt x="4387" y="1657"/>
                  <a:pt x="3588" y="800"/>
                  <a:pt x="2954" y="0"/>
                </a:cubicBezTo>
                <a:close/>
                <a:moveTo>
                  <a:pt x="7449" y="4826"/>
                </a:moveTo>
                <a:lnTo>
                  <a:pt x="0" y="9577"/>
                </a:lnTo>
                <a:cubicBezTo>
                  <a:pt x="2069" y="11584"/>
                  <a:pt x="3909" y="13737"/>
                  <a:pt x="4047" y="15401"/>
                </a:cubicBezTo>
                <a:cubicBezTo>
                  <a:pt x="4460" y="20420"/>
                  <a:pt x="5428" y="20548"/>
                  <a:pt x="9264" y="21144"/>
                </a:cubicBezTo>
                <a:cubicBezTo>
                  <a:pt x="11218" y="21448"/>
                  <a:pt x="16324" y="21600"/>
                  <a:pt x="21427" y="21600"/>
                </a:cubicBezTo>
                <a:cubicBezTo>
                  <a:pt x="21488" y="21600"/>
                  <a:pt x="21539" y="21595"/>
                  <a:pt x="21600" y="21595"/>
                </a:cubicBezTo>
                <a:lnTo>
                  <a:pt x="21600" y="15992"/>
                </a:lnTo>
                <a:cubicBezTo>
                  <a:pt x="21541" y="15992"/>
                  <a:pt x="21478" y="15992"/>
                  <a:pt x="21419" y="15992"/>
                </a:cubicBezTo>
                <a:cubicBezTo>
                  <a:pt x="19281" y="15992"/>
                  <a:pt x="16806" y="15976"/>
                  <a:pt x="14976" y="15215"/>
                </a:cubicBezTo>
                <a:cubicBezTo>
                  <a:pt x="12954" y="14374"/>
                  <a:pt x="12591" y="12708"/>
                  <a:pt x="12053" y="11206"/>
                </a:cubicBezTo>
                <a:cubicBezTo>
                  <a:pt x="11287" y="9063"/>
                  <a:pt x="9412" y="6889"/>
                  <a:pt x="7449" y="4826"/>
                </a:cubicBezTo>
                <a:close/>
              </a:path>
            </a:pathLst>
          </a:custGeom>
          <a:solidFill>
            <a:schemeClr val="accent3">
              <a:lumMod val="7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8" name="Shape 13277">
            <a:extLst>
              <a:ext uri="{FF2B5EF4-FFF2-40B4-BE49-F238E27FC236}">
                <a16:creationId xmlns:a16="http://schemas.microsoft.com/office/drawing/2014/main" id="{81889C1C-0D1A-2C47-9249-0E1F36CF16D9}"/>
              </a:ext>
            </a:extLst>
          </p:cNvPr>
          <p:cNvSpPr/>
          <p:nvPr/>
        </p:nvSpPr>
        <p:spPr>
          <a:xfrm flipH="1">
            <a:off x="6515310" y="3217589"/>
            <a:ext cx="838616" cy="1226658"/>
          </a:xfrm>
          <a:custGeom>
            <a:avLst/>
            <a:gdLst/>
            <a:ahLst/>
            <a:cxnLst>
              <a:cxn ang="0">
                <a:pos x="wd2" y="hd2"/>
              </a:cxn>
              <a:cxn ang="5400000">
                <a:pos x="wd2" y="hd2"/>
              </a:cxn>
              <a:cxn ang="10800000">
                <a:pos x="wd2" y="hd2"/>
              </a:cxn>
              <a:cxn ang="16200000">
                <a:pos x="wd2" y="hd2"/>
              </a:cxn>
            </a:cxnLst>
            <a:rect l="0" t="0" r="r" b="b"/>
            <a:pathLst>
              <a:path w="21588" h="21600" extrusionOk="0">
                <a:moveTo>
                  <a:pt x="12952" y="0"/>
                </a:moveTo>
                <a:cubicBezTo>
                  <a:pt x="12857" y="554"/>
                  <a:pt x="12828" y="1108"/>
                  <a:pt x="12845" y="1656"/>
                </a:cubicBezTo>
                <a:cubicBezTo>
                  <a:pt x="12827" y="1109"/>
                  <a:pt x="12857" y="555"/>
                  <a:pt x="12952" y="0"/>
                </a:cubicBezTo>
                <a:close/>
                <a:moveTo>
                  <a:pt x="54" y="173"/>
                </a:moveTo>
                <a:cubicBezTo>
                  <a:pt x="-2" y="698"/>
                  <a:pt x="-12" y="1219"/>
                  <a:pt x="13" y="1734"/>
                </a:cubicBezTo>
                <a:cubicBezTo>
                  <a:pt x="-9" y="1217"/>
                  <a:pt x="-2" y="698"/>
                  <a:pt x="54" y="173"/>
                </a:cubicBezTo>
                <a:close/>
                <a:moveTo>
                  <a:pt x="12968" y="2719"/>
                </a:moveTo>
                <a:cubicBezTo>
                  <a:pt x="12994" y="2898"/>
                  <a:pt x="12998" y="3079"/>
                  <a:pt x="13033" y="3256"/>
                </a:cubicBezTo>
                <a:cubicBezTo>
                  <a:pt x="12998" y="3080"/>
                  <a:pt x="12994" y="2897"/>
                  <a:pt x="12968" y="2719"/>
                </a:cubicBezTo>
                <a:close/>
                <a:moveTo>
                  <a:pt x="13336" y="4397"/>
                </a:moveTo>
                <a:cubicBezTo>
                  <a:pt x="13378" y="4535"/>
                  <a:pt x="13413" y="4676"/>
                  <a:pt x="13459" y="4811"/>
                </a:cubicBezTo>
                <a:cubicBezTo>
                  <a:pt x="13412" y="4676"/>
                  <a:pt x="13378" y="4535"/>
                  <a:pt x="13336" y="4397"/>
                </a:cubicBezTo>
                <a:close/>
                <a:moveTo>
                  <a:pt x="1076" y="6204"/>
                </a:moveTo>
                <a:cubicBezTo>
                  <a:pt x="3015" y="10987"/>
                  <a:pt x="6992" y="14760"/>
                  <a:pt x="7603" y="15536"/>
                </a:cubicBezTo>
                <a:cubicBezTo>
                  <a:pt x="8358" y="16494"/>
                  <a:pt x="11269" y="18930"/>
                  <a:pt x="13835" y="21600"/>
                </a:cubicBezTo>
                <a:lnTo>
                  <a:pt x="21588" y="16297"/>
                </a:lnTo>
                <a:cubicBezTo>
                  <a:pt x="19882" y="14374"/>
                  <a:pt x="18110" y="12535"/>
                  <a:pt x="16910" y="10909"/>
                </a:cubicBezTo>
                <a:cubicBezTo>
                  <a:pt x="16211" y="9963"/>
                  <a:pt x="14951" y="8260"/>
                  <a:pt x="14015" y="6204"/>
                </a:cubicBezTo>
                <a:lnTo>
                  <a:pt x="1076" y="6204"/>
                </a:lnTo>
                <a:close/>
              </a:path>
            </a:pathLst>
          </a:custGeom>
          <a:solidFill>
            <a:schemeClr val="accent3"/>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2" name="Freeform 761">
            <a:extLst>
              <a:ext uri="{FF2B5EF4-FFF2-40B4-BE49-F238E27FC236}">
                <a16:creationId xmlns:a16="http://schemas.microsoft.com/office/drawing/2014/main" id="{6E7A0704-33AD-3746-9AB2-1E596B27342F}"/>
              </a:ext>
            </a:extLst>
          </p:cNvPr>
          <p:cNvSpPr>
            <a:spLocks noChangeArrowheads="1"/>
          </p:cNvSpPr>
          <p:nvPr/>
        </p:nvSpPr>
        <p:spPr bwMode="auto">
          <a:xfrm>
            <a:off x="4772575" y="2859381"/>
            <a:ext cx="225637" cy="280955"/>
          </a:xfrm>
          <a:custGeom>
            <a:avLst/>
            <a:gdLst>
              <a:gd name="T0" fmla="*/ 196687 w 246439"/>
              <a:gd name="T1" fmla="*/ 300703 h 305466"/>
              <a:gd name="T2" fmla="*/ 14484 w 246439"/>
              <a:gd name="T3" fmla="*/ 300703 h 305466"/>
              <a:gd name="T4" fmla="*/ 83706 w 246439"/>
              <a:gd name="T5" fmla="*/ 181409 h 305466"/>
              <a:gd name="T6" fmla="*/ 124681 w 246439"/>
              <a:gd name="T7" fmla="*/ 199800 h 305466"/>
              <a:gd name="T8" fmla="*/ 142653 w 246439"/>
              <a:gd name="T9" fmla="*/ 111089 h 305466"/>
              <a:gd name="T10" fmla="*/ 164578 w 246439"/>
              <a:gd name="T11" fmla="*/ 152920 h 305466"/>
              <a:gd name="T12" fmla="*/ 144810 w 246439"/>
              <a:gd name="T13" fmla="*/ 152920 h 305466"/>
              <a:gd name="T14" fmla="*/ 173205 w 246439"/>
              <a:gd name="T15" fmla="*/ 173475 h 305466"/>
              <a:gd name="T16" fmla="*/ 156311 w 246439"/>
              <a:gd name="T17" fmla="*/ 111089 h 305466"/>
              <a:gd name="T18" fmla="*/ 182910 w 246439"/>
              <a:gd name="T19" fmla="*/ 34279 h 305466"/>
              <a:gd name="T20" fmla="*/ 185426 w 246439"/>
              <a:gd name="T21" fmla="*/ 173475 h 305466"/>
              <a:gd name="T22" fmla="*/ 163500 w 246439"/>
              <a:gd name="T23" fmla="*/ 193309 h 305466"/>
              <a:gd name="T24" fmla="*/ 98083 w 246439"/>
              <a:gd name="T25" fmla="*/ 210619 h 305466"/>
              <a:gd name="T26" fmla="*/ 34104 w 246439"/>
              <a:gd name="T27" fmla="*/ 183573 h 305466"/>
              <a:gd name="T28" fmla="*/ 198365 w 246439"/>
              <a:gd name="T29" fmla="*/ 199079 h 305466"/>
              <a:gd name="T30" fmla="*/ 66812 w 246439"/>
              <a:gd name="T31" fmla="*/ 16969 h 305466"/>
              <a:gd name="T32" fmla="*/ 25477 w 246439"/>
              <a:gd name="T33" fmla="*/ 51949 h 305466"/>
              <a:gd name="T34" fmla="*/ 85862 w 246439"/>
              <a:gd name="T35" fmla="*/ 134169 h 305466"/>
              <a:gd name="T36" fmla="*/ 40574 w 246439"/>
              <a:gd name="T37" fmla="*/ 75028 h 305466"/>
              <a:gd name="T38" fmla="*/ 60702 w 246439"/>
              <a:gd name="T39" fmla="*/ 68537 h 305466"/>
              <a:gd name="T40" fmla="*/ 67172 w 246439"/>
              <a:gd name="T41" fmla="*/ 48343 h 305466"/>
              <a:gd name="T42" fmla="*/ 109585 w 246439"/>
              <a:gd name="T43" fmla="*/ 77552 h 305466"/>
              <a:gd name="T44" fmla="*/ 94848 w 246439"/>
              <a:gd name="T45" fmla="*/ 49785 h 305466"/>
              <a:gd name="T46" fmla="*/ 101677 w 246439"/>
              <a:gd name="T47" fmla="*/ 43294 h 305466"/>
              <a:gd name="T48" fmla="*/ 95208 w 246439"/>
              <a:gd name="T49" fmla="*/ 9757 h 305466"/>
              <a:gd name="T50" fmla="*/ 121806 w 246439"/>
              <a:gd name="T51" fmla="*/ 49785 h 305466"/>
              <a:gd name="T52" fmla="*/ 121806 w 246439"/>
              <a:gd name="T53" fmla="*/ 71061 h 305466"/>
              <a:gd name="T54" fmla="*/ 71844 w 246439"/>
              <a:gd name="T55" fmla="*/ 66373 h 305466"/>
              <a:gd name="T56" fmla="*/ 92692 w 246439"/>
              <a:gd name="T57" fmla="*/ 114335 h 305466"/>
              <a:gd name="T58" fmla="*/ 79033 w 246439"/>
              <a:gd name="T59" fmla="*/ 146429 h 305466"/>
              <a:gd name="T60" fmla="*/ 37339 w 246439"/>
              <a:gd name="T61" fmla="*/ 173475 h 305466"/>
              <a:gd name="T62" fmla="*/ 74360 w 246439"/>
              <a:gd name="T63" fmla="*/ 181409 h 305466"/>
              <a:gd name="T64" fmla="*/ 135105 w 246439"/>
              <a:gd name="T65" fmla="*/ 196915 h 305466"/>
              <a:gd name="T66" fmla="*/ 137980 w 246439"/>
              <a:gd name="T67" fmla="*/ 146429 h 305466"/>
              <a:gd name="T68" fmla="*/ 130792 w 246439"/>
              <a:gd name="T69" fmla="*/ 117941 h 305466"/>
              <a:gd name="T70" fmla="*/ 162781 w 246439"/>
              <a:gd name="T71" fmla="*/ 104598 h 305466"/>
              <a:gd name="T72" fmla="*/ 107788 w 246439"/>
              <a:gd name="T73" fmla="*/ 9036 h 305466"/>
              <a:gd name="T74" fmla="*/ 176440 w 246439"/>
              <a:gd name="T75" fmla="*/ 27788 h 305466"/>
              <a:gd name="T76" fmla="*/ 205194 w 246439"/>
              <a:gd name="T77" fmla="*/ 205570 h 305466"/>
              <a:gd name="T78" fmla="*/ 158109 w 246439"/>
              <a:gd name="T79" fmla="*/ 272283 h 305466"/>
              <a:gd name="T80" fmla="*/ 52435 w 246439"/>
              <a:gd name="T81" fmla="*/ 281659 h 305466"/>
              <a:gd name="T82" fmla="*/ 100599 w 246439"/>
              <a:gd name="T83" fmla="*/ 272283 h 305466"/>
              <a:gd name="T84" fmla="*/ 5349 w 246439"/>
              <a:gd name="T85" fmla="*/ 199079 h 305466"/>
              <a:gd name="T86" fmla="*/ 17570 w 246439"/>
              <a:gd name="T87" fmla="*/ 46900 h 305466"/>
              <a:gd name="T88" fmla="*/ 63218 w 246439"/>
              <a:gd name="T89" fmla="*/ 8675 h 305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6439" h="305466">
                <a:moveTo>
                  <a:pt x="19165" y="296307"/>
                </a:moveTo>
                <a:lnTo>
                  <a:pt x="192006" y="296307"/>
                </a:lnTo>
                <a:cubicBezTo>
                  <a:pt x="194527" y="296307"/>
                  <a:pt x="196687" y="298139"/>
                  <a:pt x="196687" y="300703"/>
                </a:cubicBezTo>
                <a:cubicBezTo>
                  <a:pt x="196687" y="303634"/>
                  <a:pt x="194527" y="305466"/>
                  <a:pt x="192006" y="305466"/>
                </a:cubicBezTo>
                <a:lnTo>
                  <a:pt x="19165" y="305466"/>
                </a:lnTo>
                <a:cubicBezTo>
                  <a:pt x="16645" y="305466"/>
                  <a:pt x="14484" y="303634"/>
                  <a:pt x="14484" y="300703"/>
                </a:cubicBezTo>
                <a:cubicBezTo>
                  <a:pt x="14484" y="298139"/>
                  <a:pt x="16645" y="296307"/>
                  <a:pt x="19165" y="296307"/>
                </a:cubicBezTo>
                <a:close/>
                <a:moveTo>
                  <a:pt x="86222" y="174918"/>
                </a:moveTo>
                <a:cubicBezTo>
                  <a:pt x="84784" y="176721"/>
                  <a:pt x="83706" y="178885"/>
                  <a:pt x="83706" y="181409"/>
                </a:cubicBezTo>
                <a:cubicBezTo>
                  <a:pt x="83706" y="184294"/>
                  <a:pt x="84784" y="186457"/>
                  <a:pt x="86222" y="188261"/>
                </a:cubicBezTo>
                <a:lnTo>
                  <a:pt x="99521" y="201603"/>
                </a:lnTo>
                <a:cubicBezTo>
                  <a:pt x="108147" y="201964"/>
                  <a:pt x="116414" y="201603"/>
                  <a:pt x="124681" y="199800"/>
                </a:cubicBezTo>
                <a:lnTo>
                  <a:pt x="99880" y="174918"/>
                </a:lnTo>
                <a:cubicBezTo>
                  <a:pt x="96286" y="171312"/>
                  <a:pt x="89816" y="171312"/>
                  <a:pt x="86222" y="174918"/>
                </a:cubicBezTo>
                <a:close/>
                <a:moveTo>
                  <a:pt x="142653" y="111089"/>
                </a:moveTo>
                <a:cubicBezTo>
                  <a:pt x="139059" y="114696"/>
                  <a:pt x="139059" y="120826"/>
                  <a:pt x="142653" y="124432"/>
                </a:cubicBezTo>
                <a:lnTo>
                  <a:pt x="164578" y="146429"/>
                </a:lnTo>
                <a:cubicBezTo>
                  <a:pt x="166376" y="148233"/>
                  <a:pt x="166376" y="151117"/>
                  <a:pt x="164578" y="152920"/>
                </a:cubicBezTo>
                <a:cubicBezTo>
                  <a:pt x="162781" y="154724"/>
                  <a:pt x="159906" y="154724"/>
                  <a:pt x="158109" y="152920"/>
                </a:cubicBezTo>
                <a:cubicBezTo>
                  <a:pt x="156311" y="151117"/>
                  <a:pt x="153795" y="150036"/>
                  <a:pt x="151279" y="150036"/>
                </a:cubicBezTo>
                <a:cubicBezTo>
                  <a:pt x="148763" y="150036"/>
                  <a:pt x="146247" y="151117"/>
                  <a:pt x="144810" y="152920"/>
                </a:cubicBezTo>
                <a:cubicBezTo>
                  <a:pt x="140856" y="156527"/>
                  <a:pt x="140856" y="162657"/>
                  <a:pt x="144810" y="166263"/>
                </a:cubicBezTo>
                <a:lnTo>
                  <a:pt x="161703" y="183573"/>
                </a:lnTo>
                <a:cubicBezTo>
                  <a:pt x="165657" y="180327"/>
                  <a:pt x="169610" y="177082"/>
                  <a:pt x="173205" y="173475"/>
                </a:cubicBezTo>
                <a:cubicBezTo>
                  <a:pt x="175002" y="171672"/>
                  <a:pt x="176799" y="169509"/>
                  <a:pt x="178596" y="167345"/>
                </a:cubicBezTo>
                <a:cubicBezTo>
                  <a:pt x="183988" y="161575"/>
                  <a:pt x="188301" y="154363"/>
                  <a:pt x="191895" y="146790"/>
                </a:cubicBezTo>
                <a:lnTo>
                  <a:pt x="156311" y="111089"/>
                </a:lnTo>
                <a:cubicBezTo>
                  <a:pt x="152717" y="107483"/>
                  <a:pt x="146247" y="107483"/>
                  <a:pt x="142653" y="111089"/>
                </a:cubicBezTo>
                <a:close/>
                <a:moveTo>
                  <a:pt x="201960" y="15166"/>
                </a:moveTo>
                <a:lnTo>
                  <a:pt x="182910" y="34279"/>
                </a:lnTo>
                <a:cubicBezTo>
                  <a:pt x="210945" y="64931"/>
                  <a:pt x="218493" y="108926"/>
                  <a:pt x="201600" y="147872"/>
                </a:cubicBezTo>
                <a:cubicBezTo>
                  <a:pt x="201600" y="147872"/>
                  <a:pt x="201600" y="148233"/>
                  <a:pt x="201241" y="148233"/>
                </a:cubicBezTo>
                <a:cubicBezTo>
                  <a:pt x="197287" y="157608"/>
                  <a:pt x="191895" y="165903"/>
                  <a:pt x="185426" y="173475"/>
                </a:cubicBezTo>
                <a:cubicBezTo>
                  <a:pt x="183988" y="175639"/>
                  <a:pt x="181831" y="177803"/>
                  <a:pt x="179675" y="180327"/>
                </a:cubicBezTo>
                <a:cubicBezTo>
                  <a:pt x="174643" y="185015"/>
                  <a:pt x="169610" y="189342"/>
                  <a:pt x="163860" y="192949"/>
                </a:cubicBezTo>
                <a:cubicBezTo>
                  <a:pt x="163500" y="193309"/>
                  <a:pt x="163500" y="193309"/>
                  <a:pt x="163500" y="193309"/>
                </a:cubicBezTo>
                <a:cubicBezTo>
                  <a:pt x="154874" y="199079"/>
                  <a:pt x="145169" y="203767"/>
                  <a:pt x="135105" y="206652"/>
                </a:cubicBezTo>
                <a:cubicBezTo>
                  <a:pt x="125400" y="209537"/>
                  <a:pt x="115336" y="210979"/>
                  <a:pt x="105631" y="210979"/>
                </a:cubicBezTo>
                <a:cubicBezTo>
                  <a:pt x="103115" y="210979"/>
                  <a:pt x="100599" y="210979"/>
                  <a:pt x="98083" y="210619"/>
                </a:cubicBezTo>
                <a:lnTo>
                  <a:pt x="97724" y="210979"/>
                </a:lnTo>
                <a:cubicBezTo>
                  <a:pt x="97724" y="210979"/>
                  <a:pt x="97364" y="210979"/>
                  <a:pt x="97364" y="210619"/>
                </a:cubicBezTo>
                <a:cubicBezTo>
                  <a:pt x="73642" y="209176"/>
                  <a:pt x="51357" y="199079"/>
                  <a:pt x="34104" y="183573"/>
                </a:cubicBezTo>
                <a:lnTo>
                  <a:pt x="15054" y="202324"/>
                </a:lnTo>
                <a:cubicBezTo>
                  <a:pt x="39855" y="225404"/>
                  <a:pt x="71485" y="238025"/>
                  <a:pt x="105272" y="238025"/>
                </a:cubicBezTo>
                <a:cubicBezTo>
                  <a:pt x="140496" y="238025"/>
                  <a:pt x="173564" y="223961"/>
                  <a:pt x="198365" y="199079"/>
                </a:cubicBezTo>
                <a:cubicBezTo>
                  <a:pt x="249045" y="148593"/>
                  <a:pt x="250124" y="67095"/>
                  <a:pt x="201960" y="15166"/>
                </a:cubicBezTo>
                <a:close/>
                <a:moveTo>
                  <a:pt x="95208" y="9757"/>
                </a:moveTo>
                <a:cubicBezTo>
                  <a:pt x="85503" y="10839"/>
                  <a:pt x="76158" y="13363"/>
                  <a:pt x="66812" y="16969"/>
                </a:cubicBezTo>
                <a:cubicBezTo>
                  <a:pt x="58186" y="20936"/>
                  <a:pt x="50638" y="25985"/>
                  <a:pt x="43449" y="31755"/>
                </a:cubicBezTo>
                <a:cubicBezTo>
                  <a:pt x="41652" y="33558"/>
                  <a:pt x="39136" y="35361"/>
                  <a:pt x="37339" y="37524"/>
                </a:cubicBezTo>
                <a:cubicBezTo>
                  <a:pt x="33026" y="41852"/>
                  <a:pt x="29072" y="46900"/>
                  <a:pt x="25477" y="51949"/>
                </a:cubicBezTo>
                <a:cubicBezTo>
                  <a:pt x="20445" y="59161"/>
                  <a:pt x="16851" y="67455"/>
                  <a:pt x="13975" y="75389"/>
                </a:cubicBezTo>
                <a:lnTo>
                  <a:pt x="72563" y="134169"/>
                </a:lnTo>
                <a:cubicBezTo>
                  <a:pt x="76158" y="138135"/>
                  <a:pt x="82268" y="138135"/>
                  <a:pt x="85862" y="134169"/>
                </a:cubicBezTo>
                <a:cubicBezTo>
                  <a:pt x="87660" y="132726"/>
                  <a:pt x="88738" y="129841"/>
                  <a:pt x="88738" y="127317"/>
                </a:cubicBezTo>
                <a:cubicBezTo>
                  <a:pt x="88738" y="124793"/>
                  <a:pt x="87660" y="122629"/>
                  <a:pt x="85862" y="120826"/>
                </a:cubicBezTo>
                <a:lnTo>
                  <a:pt x="40574" y="75028"/>
                </a:lnTo>
                <a:cubicBezTo>
                  <a:pt x="38776" y="73225"/>
                  <a:pt x="38776" y="70340"/>
                  <a:pt x="40574" y="68537"/>
                </a:cubicBezTo>
                <a:cubicBezTo>
                  <a:pt x="42371" y="66734"/>
                  <a:pt x="45606" y="66734"/>
                  <a:pt x="47043" y="68537"/>
                </a:cubicBezTo>
                <a:cubicBezTo>
                  <a:pt x="50638" y="72143"/>
                  <a:pt x="57108" y="72143"/>
                  <a:pt x="60702" y="68537"/>
                </a:cubicBezTo>
                <a:cubicBezTo>
                  <a:pt x="64296" y="64570"/>
                  <a:pt x="64296" y="58801"/>
                  <a:pt x="60702" y="55194"/>
                </a:cubicBezTo>
                <a:cubicBezTo>
                  <a:pt x="58545" y="53391"/>
                  <a:pt x="58545" y="50506"/>
                  <a:pt x="60702" y="48343"/>
                </a:cubicBezTo>
                <a:cubicBezTo>
                  <a:pt x="62140" y="46900"/>
                  <a:pt x="65375" y="46900"/>
                  <a:pt x="67172" y="48343"/>
                </a:cubicBezTo>
                <a:lnTo>
                  <a:pt x="67172" y="48703"/>
                </a:lnTo>
                <a:lnTo>
                  <a:pt x="95926" y="77552"/>
                </a:lnTo>
                <a:cubicBezTo>
                  <a:pt x="99521" y="81159"/>
                  <a:pt x="105991" y="81159"/>
                  <a:pt x="109585" y="77552"/>
                </a:cubicBezTo>
                <a:cubicBezTo>
                  <a:pt x="111382" y="76110"/>
                  <a:pt x="112460" y="73586"/>
                  <a:pt x="112460" y="71061"/>
                </a:cubicBezTo>
                <a:cubicBezTo>
                  <a:pt x="112460" y="68176"/>
                  <a:pt x="111382" y="66013"/>
                  <a:pt x="109585" y="64210"/>
                </a:cubicBezTo>
                <a:lnTo>
                  <a:pt x="94848" y="49785"/>
                </a:lnTo>
                <a:cubicBezTo>
                  <a:pt x="94129" y="48703"/>
                  <a:pt x="93770" y="47622"/>
                  <a:pt x="93770" y="46179"/>
                </a:cubicBezTo>
                <a:cubicBezTo>
                  <a:pt x="93770" y="45458"/>
                  <a:pt x="94129" y="44015"/>
                  <a:pt x="94848" y="43294"/>
                </a:cubicBezTo>
                <a:cubicBezTo>
                  <a:pt x="97005" y="41130"/>
                  <a:pt x="99880" y="41130"/>
                  <a:pt x="101677" y="43294"/>
                </a:cubicBezTo>
                <a:cubicBezTo>
                  <a:pt x="105272" y="46900"/>
                  <a:pt x="111382" y="46900"/>
                  <a:pt x="114976" y="43294"/>
                </a:cubicBezTo>
                <a:cubicBezTo>
                  <a:pt x="118571" y="39327"/>
                  <a:pt x="118571" y="33197"/>
                  <a:pt x="114976" y="29591"/>
                </a:cubicBezTo>
                <a:lnTo>
                  <a:pt x="95208" y="9757"/>
                </a:lnTo>
                <a:close/>
                <a:moveTo>
                  <a:pt x="107788" y="9036"/>
                </a:moveTo>
                <a:lnTo>
                  <a:pt x="121806" y="23100"/>
                </a:lnTo>
                <a:cubicBezTo>
                  <a:pt x="128994" y="30312"/>
                  <a:pt x="128994" y="42212"/>
                  <a:pt x="121806" y="49785"/>
                </a:cubicBezTo>
                <a:cubicBezTo>
                  <a:pt x="118930" y="51949"/>
                  <a:pt x="116055" y="53752"/>
                  <a:pt x="112820" y="54473"/>
                </a:cubicBezTo>
                <a:lnTo>
                  <a:pt x="116055" y="57719"/>
                </a:lnTo>
                <a:cubicBezTo>
                  <a:pt x="119649" y="60964"/>
                  <a:pt x="121806" y="66013"/>
                  <a:pt x="121806" y="71061"/>
                </a:cubicBezTo>
                <a:cubicBezTo>
                  <a:pt x="121806" y="76110"/>
                  <a:pt x="119649" y="80798"/>
                  <a:pt x="116055" y="84404"/>
                </a:cubicBezTo>
                <a:cubicBezTo>
                  <a:pt x="108866" y="91616"/>
                  <a:pt x="97005" y="91616"/>
                  <a:pt x="89816" y="84404"/>
                </a:cubicBezTo>
                <a:lnTo>
                  <a:pt x="71844" y="66373"/>
                </a:lnTo>
                <a:cubicBezTo>
                  <a:pt x="71126" y="69619"/>
                  <a:pt x="69328" y="72504"/>
                  <a:pt x="67172" y="75028"/>
                </a:cubicBezTo>
                <a:cubicBezTo>
                  <a:pt x="64656" y="77552"/>
                  <a:pt x="61780" y="78995"/>
                  <a:pt x="58545" y="80077"/>
                </a:cubicBezTo>
                <a:lnTo>
                  <a:pt x="92692" y="114335"/>
                </a:lnTo>
                <a:cubicBezTo>
                  <a:pt x="95926" y="117941"/>
                  <a:pt x="98083" y="122629"/>
                  <a:pt x="98083" y="127317"/>
                </a:cubicBezTo>
                <a:cubicBezTo>
                  <a:pt x="98083" y="132726"/>
                  <a:pt x="95926" y="137054"/>
                  <a:pt x="92692" y="140660"/>
                </a:cubicBezTo>
                <a:cubicBezTo>
                  <a:pt x="89097" y="144626"/>
                  <a:pt x="84065" y="146429"/>
                  <a:pt x="79033" y="146429"/>
                </a:cubicBezTo>
                <a:cubicBezTo>
                  <a:pt x="74720" y="146429"/>
                  <a:pt x="69688" y="144626"/>
                  <a:pt x="66093" y="140660"/>
                </a:cubicBezTo>
                <a:lnTo>
                  <a:pt x="11100" y="85846"/>
                </a:lnTo>
                <a:cubicBezTo>
                  <a:pt x="4630" y="117580"/>
                  <a:pt x="13975" y="150757"/>
                  <a:pt x="37339" y="173475"/>
                </a:cubicBezTo>
                <a:cubicBezTo>
                  <a:pt x="50278" y="186818"/>
                  <a:pt x="66812" y="195473"/>
                  <a:pt x="84425" y="199440"/>
                </a:cubicBezTo>
                <a:lnTo>
                  <a:pt x="79752" y="194752"/>
                </a:lnTo>
                <a:cubicBezTo>
                  <a:pt x="76517" y="191145"/>
                  <a:pt x="74360" y="186457"/>
                  <a:pt x="74360" y="181409"/>
                </a:cubicBezTo>
                <a:cubicBezTo>
                  <a:pt x="74360" y="176721"/>
                  <a:pt x="76517" y="171672"/>
                  <a:pt x="79752" y="168427"/>
                </a:cubicBezTo>
                <a:cubicBezTo>
                  <a:pt x="87300" y="160854"/>
                  <a:pt x="99161" y="160854"/>
                  <a:pt x="106350" y="168427"/>
                </a:cubicBezTo>
                <a:lnTo>
                  <a:pt x="135105" y="196915"/>
                </a:lnTo>
                <a:cubicBezTo>
                  <a:pt x="141575" y="194752"/>
                  <a:pt x="147685" y="191867"/>
                  <a:pt x="153795" y="188621"/>
                </a:cubicBezTo>
                <a:lnTo>
                  <a:pt x="137980" y="173115"/>
                </a:lnTo>
                <a:cubicBezTo>
                  <a:pt x="130792" y="165542"/>
                  <a:pt x="130792" y="153642"/>
                  <a:pt x="137980" y="146429"/>
                </a:cubicBezTo>
                <a:cubicBezTo>
                  <a:pt x="140496" y="143905"/>
                  <a:pt x="143731" y="142463"/>
                  <a:pt x="146607" y="141381"/>
                </a:cubicBezTo>
                <a:lnTo>
                  <a:pt x="136183" y="130923"/>
                </a:lnTo>
                <a:cubicBezTo>
                  <a:pt x="132948" y="127317"/>
                  <a:pt x="130792" y="122629"/>
                  <a:pt x="130792" y="117941"/>
                </a:cubicBezTo>
                <a:cubicBezTo>
                  <a:pt x="130792" y="112892"/>
                  <a:pt x="132948" y="107844"/>
                  <a:pt x="136183" y="104598"/>
                </a:cubicBezTo>
                <a:cubicBezTo>
                  <a:pt x="139777" y="100992"/>
                  <a:pt x="144450" y="99189"/>
                  <a:pt x="149482" y="99189"/>
                </a:cubicBezTo>
                <a:cubicBezTo>
                  <a:pt x="154514" y="99189"/>
                  <a:pt x="159187" y="100992"/>
                  <a:pt x="162781" y="104598"/>
                </a:cubicBezTo>
                <a:lnTo>
                  <a:pt x="195849" y="137414"/>
                </a:lnTo>
                <a:cubicBezTo>
                  <a:pt x="208070" y="102795"/>
                  <a:pt x="199443" y="63849"/>
                  <a:pt x="173205" y="37524"/>
                </a:cubicBezTo>
                <a:cubicBezTo>
                  <a:pt x="155593" y="19854"/>
                  <a:pt x="132229" y="9757"/>
                  <a:pt x="107788" y="9036"/>
                </a:cubicBezTo>
                <a:close/>
                <a:moveTo>
                  <a:pt x="96286" y="381"/>
                </a:moveTo>
                <a:lnTo>
                  <a:pt x="96645" y="381"/>
                </a:lnTo>
                <a:cubicBezTo>
                  <a:pt x="125760" y="-2143"/>
                  <a:pt x="154874" y="7954"/>
                  <a:pt x="176440" y="27788"/>
                </a:cubicBezTo>
                <a:lnTo>
                  <a:pt x="198365" y="5430"/>
                </a:lnTo>
                <a:cubicBezTo>
                  <a:pt x="200162" y="3627"/>
                  <a:pt x="203397" y="3627"/>
                  <a:pt x="205194" y="5430"/>
                </a:cubicBezTo>
                <a:cubicBezTo>
                  <a:pt x="260188" y="60604"/>
                  <a:pt x="260188" y="150396"/>
                  <a:pt x="205194" y="205570"/>
                </a:cubicBezTo>
                <a:cubicBezTo>
                  <a:pt x="179315" y="231174"/>
                  <a:pt x="145888" y="245959"/>
                  <a:pt x="109944" y="247040"/>
                </a:cubicBezTo>
                <a:lnTo>
                  <a:pt x="109944" y="272283"/>
                </a:lnTo>
                <a:lnTo>
                  <a:pt x="158109" y="272283"/>
                </a:lnTo>
                <a:cubicBezTo>
                  <a:pt x="160265" y="272283"/>
                  <a:pt x="162422" y="274447"/>
                  <a:pt x="162422" y="276971"/>
                </a:cubicBezTo>
                <a:cubicBezTo>
                  <a:pt x="162422" y="279496"/>
                  <a:pt x="160265" y="281659"/>
                  <a:pt x="158109" y="281659"/>
                </a:cubicBezTo>
                <a:lnTo>
                  <a:pt x="52435" y="281659"/>
                </a:lnTo>
                <a:cubicBezTo>
                  <a:pt x="49919" y="281659"/>
                  <a:pt x="47762" y="279496"/>
                  <a:pt x="47762" y="276971"/>
                </a:cubicBezTo>
                <a:cubicBezTo>
                  <a:pt x="47762" y="274447"/>
                  <a:pt x="49919" y="272283"/>
                  <a:pt x="52435" y="272283"/>
                </a:cubicBezTo>
                <a:lnTo>
                  <a:pt x="100599" y="272283"/>
                </a:lnTo>
                <a:lnTo>
                  <a:pt x="100599" y="247040"/>
                </a:lnTo>
                <a:cubicBezTo>
                  <a:pt x="64656" y="245959"/>
                  <a:pt x="30869" y="231174"/>
                  <a:pt x="5349" y="205570"/>
                </a:cubicBezTo>
                <a:cubicBezTo>
                  <a:pt x="3551" y="203767"/>
                  <a:pt x="3551" y="200882"/>
                  <a:pt x="5349" y="199079"/>
                </a:cubicBezTo>
                <a:lnTo>
                  <a:pt x="27634" y="176721"/>
                </a:lnTo>
                <a:cubicBezTo>
                  <a:pt x="2833" y="149675"/>
                  <a:pt x="-6153" y="111089"/>
                  <a:pt x="4270" y="75389"/>
                </a:cubicBezTo>
                <a:cubicBezTo>
                  <a:pt x="7146" y="65292"/>
                  <a:pt x="11459" y="55555"/>
                  <a:pt x="17570" y="46900"/>
                </a:cubicBezTo>
                <a:cubicBezTo>
                  <a:pt x="21524" y="41130"/>
                  <a:pt x="25837" y="35361"/>
                  <a:pt x="30869" y="31033"/>
                </a:cubicBezTo>
                <a:cubicBezTo>
                  <a:pt x="33026" y="28509"/>
                  <a:pt x="35542" y="26345"/>
                  <a:pt x="37339" y="24542"/>
                </a:cubicBezTo>
                <a:cubicBezTo>
                  <a:pt x="45246" y="18051"/>
                  <a:pt x="53873" y="13003"/>
                  <a:pt x="63218" y="8675"/>
                </a:cubicBezTo>
                <a:cubicBezTo>
                  <a:pt x="73642" y="3987"/>
                  <a:pt x="84784" y="1102"/>
                  <a:pt x="96286" y="381"/>
                </a:cubicBez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3" name="Freeform 760">
            <a:extLst>
              <a:ext uri="{FF2B5EF4-FFF2-40B4-BE49-F238E27FC236}">
                <a16:creationId xmlns:a16="http://schemas.microsoft.com/office/drawing/2014/main" id="{6682EA64-9D24-3E41-A8FD-E45488DE007A}"/>
              </a:ext>
            </a:extLst>
          </p:cNvPr>
          <p:cNvSpPr>
            <a:spLocks noChangeArrowheads="1"/>
          </p:cNvSpPr>
          <p:nvPr/>
        </p:nvSpPr>
        <p:spPr bwMode="auto">
          <a:xfrm>
            <a:off x="5350422" y="2124237"/>
            <a:ext cx="280955" cy="246018"/>
          </a:xfrm>
          <a:custGeom>
            <a:avLst/>
            <a:gdLst>
              <a:gd name="T0" fmla="*/ 29805 w 306027"/>
              <a:gd name="T1" fmla="*/ 186710 h 267856"/>
              <a:gd name="T2" fmla="*/ 19050 w 306027"/>
              <a:gd name="T3" fmla="*/ 186710 h 267856"/>
              <a:gd name="T4" fmla="*/ 276074 w 306027"/>
              <a:gd name="T5" fmla="*/ 180535 h 267856"/>
              <a:gd name="T6" fmla="*/ 215807 w 306027"/>
              <a:gd name="T7" fmla="*/ 201649 h 267856"/>
              <a:gd name="T8" fmla="*/ 215085 w 306027"/>
              <a:gd name="T9" fmla="*/ 213101 h 267856"/>
              <a:gd name="T10" fmla="*/ 273187 w 306027"/>
              <a:gd name="T11" fmla="*/ 193060 h 267856"/>
              <a:gd name="T12" fmla="*/ 276074 w 306027"/>
              <a:gd name="T13" fmla="*/ 180535 h 267856"/>
              <a:gd name="T14" fmla="*/ 48358 w 306027"/>
              <a:gd name="T15" fmla="*/ 246026 h 267856"/>
              <a:gd name="T16" fmla="*/ 296644 w 306027"/>
              <a:gd name="T17" fmla="*/ 200934 h 267856"/>
              <a:gd name="T18" fmla="*/ 273909 w 306027"/>
              <a:gd name="T19" fmla="*/ 202723 h 267856"/>
              <a:gd name="T20" fmla="*/ 168532 w 306027"/>
              <a:gd name="T21" fmla="*/ 230279 h 267856"/>
              <a:gd name="T22" fmla="*/ 123422 w 306027"/>
              <a:gd name="T23" fmla="*/ 222048 h 267856"/>
              <a:gd name="T24" fmla="*/ 198124 w 306027"/>
              <a:gd name="T25" fmla="*/ 217038 h 267856"/>
              <a:gd name="T26" fmla="*/ 206785 w 306027"/>
              <a:gd name="T27" fmla="*/ 208449 h 267856"/>
              <a:gd name="T28" fmla="*/ 194876 w 306027"/>
              <a:gd name="T29" fmla="*/ 192702 h 267856"/>
              <a:gd name="T30" fmla="*/ 48358 w 306027"/>
              <a:gd name="T31" fmla="*/ 171230 h 267856"/>
              <a:gd name="T32" fmla="*/ 9383 w 306027"/>
              <a:gd name="T33" fmla="*/ 244952 h 267856"/>
              <a:gd name="T34" fmla="*/ 38975 w 306027"/>
              <a:gd name="T35" fmla="*/ 171230 h 267856"/>
              <a:gd name="T36" fmla="*/ 4692 w 306027"/>
              <a:gd name="T37" fmla="*/ 161925 h 267856"/>
              <a:gd name="T38" fmla="*/ 136413 w 306027"/>
              <a:gd name="T39" fmla="*/ 175166 h 267856"/>
              <a:gd name="T40" fmla="*/ 210033 w 306027"/>
              <a:gd name="T41" fmla="*/ 189481 h 267856"/>
              <a:gd name="T42" fmla="*/ 249730 w 306027"/>
              <a:gd name="T43" fmla="*/ 179461 h 267856"/>
              <a:gd name="T44" fmla="*/ 287622 w 306027"/>
              <a:gd name="T45" fmla="*/ 184829 h 267856"/>
              <a:gd name="T46" fmla="*/ 300253 w 306027"/>
              <a:gd name="T47" fmla="*/ 189481 h 267856"/>
              <a:gd name="T48" fmla="*/ 294840 w 306027"/>
              <a:gd name="T49" fmla="*/ 218112 h 267856"/>
              <a:gd name="T50" fmla="*/ 42945 w 306027"/>
              <a:gd name="T51" fmla="*/ 253899 h 267856"/>
              <a:gd name="T52" fmla="*/ 0 w 306027"/>
              <a:gd name="T53" fmla="*/ 249247 h 267856"/>
              <a:gd name="T54" fmla="*/ 4692 w 306027"/>
              <a:gd name="T55" fmla="*/ 161925 h 267856"/>
              <a:gd name="T56" fmla="*/ 178636 w 306027"/>
              <a:gd name="T57" fmla="*/ 143471 h 267856"/>
              <a:gd name="T58" fmla="*/ 202455 w 306027"/>
              <a:gd name="T59" fmla="*/ 143471 h 267856"/>
              <a:gd name="T60" fmla="*/ 232769 w 306027"/>
              <a:gd name="T61" fmla="*/ 97330 h 267856"/>
              <a:gd name="T62" fmla="*/ 195237 w 306027"/>
              <a:gd name="T63" fmla="*/ 122563 h 267856"/>
              <a:gd name="T64" fmla="*/ 232769 w 306027"/>
              <a:gd name="T65" fmla="*/ 109586 h 267856"/>
              <a:gd name="T66" fmla="*/ 73259 w 306027"/>
              <a:gd name="T67" fmla="*/ 97330 h 267856"/>
              <a:gd name="T68" fmla="*/ 153014 w 306027"/>
              <a:gd name="T69" fmla="*/ 134099 h 267856"/>
              <a:gd name="T70" fmla="*/ 185854 w 306027"/>
              <a:gd name="T71" fmla="*/ 122563 h 267856"/>
              <a:gd name="T72" fmla="*/ 153014 w 306027"/>
              <a:gd name="T73" fmla="*/ 115354 h 267856"/>
              <a:gd name="T74" fmla="*/ 232769 w 306027"/>
              <a:gd name="T75" fmla="*/ 63805 h 267856"/>
              <a:gd name="T76" fmla="*/ 195237 w 306027"/>
              <a:gd name="T77" fmla="*/ 102376 h 267856"/>
              <a:gd name="T78" fmla="*/ 232769 w 306027"/>
              <a:gd name="T79" fmla="*/ 63805 h 267856"/>
              <a:gd name="T80" fmla="*/ 73259 w 306027"/>
              <a:gd name="T81" fmla="*/ 81829 h 267856"/>
              <a:gd name="T82" fmla="*/ 185854 w 306027"/>
              <a:gd name="T83" fmla="*/ 103818 h 267856"/>
              <a:gd name="T84" fmla="*/ 154096 w 306027"/>
              <a:gd name="T85" fmla="*/ 83271 h 267856"/>
              <a:gd name="T86" fmla="*/ 151931 w 306027"/>
              <a:gd name="T87" fmla="*/ 83271 h 267856"/>
              <a:gd name="T88" fmla="*/ 153014 w 306027"/>
              <a:gd name="T89" fmla="*/ 9373 h 267856"/>
              <a:gd name="T90" fmla="*/ 153014 w 306027"/>
              <a:gd name="T91" fmla="*/ 74259 h 267856"/>
              <a:gd name="T92" fmla="*/ 150127 w 306027"/>
              <a:gd name="T93" fmla="*/ 41455 h 267856"/>
              <a:gd name="T94" fmla="*/ 155901 w 306027"/>
              <a:gd name="T95" fmla="*/ 34246 h 267856"/>
              <a:gd name="T96" fmla="*/ 282209 w 306027"/>
              <a:gd name="T97" fmla="*/ 41816 h 267856"/>
              <a:gd name="T98" fmla="*/ 151931 w 306027"/>
              <a:gd name="T99" fmla="*/ 0 h 267856"/>
              <a:gd name="T100" fmla="*/ 302419 w 306027"/>
              <a:gd name="T101" fmla="*/ 37130 h 267856"/>
              <a:gd name="T102" fmla="*/ 302419 w 306027"/>
              <a:gd name="T103" fmla="*/ 46142 h 267856"/>
              <a:gd name="T104" fmla="*/ 242151 w 306027"/>
              <a:gd name="T105" fmla="*/ 109586 h 267856"/>
              <a:gd name="T106" fmla="*/ 211477 w 306027"/>
              <a:gd name="T107" fmla="*/ 143471 h 267856"/>
              <a:gd name="T108" fmla="*/ 169253 w 306027"/>
              <a:gd name="T109" fmla="*/ 143471 h 267856"/>
              <a:gd name="T110" fmla="*/ 153014 w 306027"/>
              <a:gd name="T111" fmla="*/ 143471 h 267856"/>
              <a:gd name="T112" fmla="*/ 64237 w 306027"/>
              <a:gd name="T113" fmla="*/ 61282 h 267856"/>
              <a:gd name="T114" fmla="*/ 0 w 306027"/>
              <a:gd name="T115" fmla="*/ 41816 h 267856"/>
              <a:gd name="T116" fmla="*/ 151931 w 306027"/>
              <a:gd name="T117" fmla="*/ 0 h 267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6027" h="267856">
                <a:moveTo>
                  <a:pt x="24428" y="180975"/>
                </a:moveTo>
                <a:cubicBezTo>
                  <a:pt x="27295" y="180975"/>
                  <a:pt x="29805" y="183484"/>
                  <a:pt x="29805" y="186710"/>
                </a:cubicBezTo>
                <a:cubicBezTo>
                  <a:pt x="29805" y="189578"/>
                  <a:pt x="27295" y="191729"/>
                  <a:pt x="24428" y="191729"/>
                </a:cubicBezTo>
                <a:cubicBezTo>
                  <a:pt x="21201" y="191729"/>
                  <a:pt x="19050" y="189578"/>
                  <a:pt x="19050" y="186710"/>
                </a:cubicBezTo>
                <a:cubicBezTo>
                  <a:pt x="19050" y="183484"/>
                  <a:pt x="21201" y="180975"/>
                  <a:pt x="24428" y="180975"/>
                </a:cubicBezTo>
                <a:close/>
                <a:moveTo>
                  <a:pt x="276074" y="180535"/>
                </a:moveTo>
                <a:cubicBezTo>
                  <a:pt x="273548" y="179461"/>
                  <a:pt x="262000" y="184113"/>
                  <a:pt x="253700" y="187692"/>
                </a:cubicBezTo>
                <a:cubicBezTo>
                  <a:pt x="243234" y="192344"/>
                  <a:pt x="230242" y="197713"/>
                  <a:pt x="215807" y="201649"/>
                </a:cubicBezTo>
                <a:cubicBezTo>
                  <a:pt x="216168" y="203797"/>
                  <a:pt x="216529" y="206302"/>
                  <a:pt x="216168" y="208807"/>
                </a:cubicBezTo>
                <a:cubicBezTo>
                  <a:pt x="215807" y="210238"/>
                  <a:pt x="215807" y="211670"/>
                  <a:pt x="215085" y="213101"/>
                </a:cubicBezTo>
                <a:cubicBezTo>
                  <a:pt x="239986" y="207017"/>
                  <a:pt x="257669" y="199502"/>
                  <a:pt x="270300" y="194492"/>
                </a:cubicBezTo>
                <a:cubicBezTo>
                  <a:pt x="271383" y="193776"/>
                  <a:pt x="272465" y="193418"/>
                  <a:pt x="273187" y="193060"/>
                </a:cubicBezTo>
                <a:cubicBezTo>
                  <a:pt x="275713" y="190913"/>
                  <a:pt x="278600" y="187334"/>
                  <a:pt x="278600" y="184829"/>
                </a:cubicBezTo>
                <a:cubicBezTo>
                  <a:pt x="278600" y="183755"/>
                  <a:pt x="278240" y="182324"/>
                  <a:pt x="276074" y="180535"/>
                </a:cubicBezTo>
                <a:close/>
                <a:moveTo>
                  <a:pt x="48358" y="171230"/>
                </a:moveTo>
                <a:lnTo>
                  <a:pt x="48358" y="246026"/>
                </a:lnTo>
                <a:cubicBezTo>
                  <a:pt x="69289" y="252468"/>
                  <a:pt x="194154" y="285392"/>
                  <a:pt x="289427" y="210596"/>
                </a:cubicBezTo>
                <a:cubicBezTo>
                  <a:pt x="291231" y="209165"/>
                  <a:pt x="296284" y="204870"/>
                  <a:pt x="296644" y="200934"/>
                </a:cubicBezTo>
                <a:cubicBezTo>
                  <a:pt x="296644" y="200218"/>
                  <a:pt x="296284" y="198428"/>
                  <a:pt x="294479" y="196639"/>
                </a:cubicBezTo>
                <a:cubicBezTo>
                  <a:pt x="292314" y="194850"/>
                  <a:pt x="283292" y="198786"/>
                  <a:pt x="273909" y="202723"/>
                </a:cubicBezTo>
                <a:cubicBezTo>
                  <a:pt x="258391" y="209165"/>
                  <a:pt x="235295" y="219185"/>
                  <a:pt x="201011" y="225627"/>
                </a:cubicBezTo>
                <a:cubicBezTo>
                  <a:pt x="193072" y="228490"/>
                  <a:pt x="182245" y="230279"/>
                  <a:pt x="168532" y="230279"/>
                </a:cubicBezTo>
                <a:cubicBezTo>
                  <a:pt x="156983" y="230279"/>
                  <a:pt x="143270" y="229206"/>
                  <a:pt x="127391" y="227058"/>
                </a:cubicBezTo>
                <a:cubicBezTo>
                  <a:pt x="124865" y="226701"/>
                  <a:pt x="122700" y="224553"/>
                  <a:pt x="123422" y="222048"/>
                </a:cubicBezTo>
                <a:cubicBezTo>
                  <a:pt x="123422" y="219543"/>
                  <a:pt x="125948" y="217396"/>
                  <a:pt x="128474" y="217754"/>
                </a:cubicBezTo>
                <a:cubicBezTo>
                  <a:pt x="170336" y="223122"/>
                  <a:pt x="189463" y="220259"/>
                  <a:pt x="198124" y="217038"/>
                </a:cubicBezTo>
                <a:lnTo>
                  <a:pt x="198485" y="216680"/>
                </a:lnTo>
                <a:cubicBezTo>
                  <a:pt x="206785" y="213817"/>
                  <a:pt x="206785" y="209523"/>
                  <a:pt x="206785" y="208449"/>
                </a:cubicBezTo>
                <a:cubicBezTo>
                  <a:pt x="207146" y="202723"/>
                  <a:pt x="206063" y="198428"/>
                  <a:pt x="203537" y="195923"/>
                </a:cubicBezTo>
                <a:cubicBezTo>
                  <a:pt x="199928" y="192344"/>
                  <a:pt x="194876" y="192702"/>
                  <a:pt x="194876" y="192702"/>
                </a:cubicBezTo>
                <a:cubicBezTo>
                  <a:pt x="149405" y="193418"/>
                  <a:pt x="140744" y="188766"/>
                  <a:pt x="131361" y="183040"/>
                </a:cubicBezTo>
                <a:cubicBezTo>
                  <a:pt x="121978" y="177672"/>
                  <a:pt x="111512" y="171588"/>
                  <a:pt x="48358" y="171230"/>
                </a:cubicBezTo>
                <a:close/>
                <a:moveTo>
                  <a:pt x="9383" y="171230"/>
                </a:moveTo>
                <a:lnTo>
                  <a:pt x="9383" y="244952"/>
                </a:lnTo>
                <a:lnTo>
                  <a:pt x="38975" y="244952"/>
                </a:lnTo>
                <a:lnTo>
                  <a:pt x="38975" y="171230"/>
                </a:lnTo>
                <a:lnTo>
                  <a:pt x="9383" y="171230"/>
                </a:lnTo>
                <a:close/>
                <a:moveTo>
                  <a:pt x="4692" y="161925"/>
                </a:moveTo>
                <a:lnTo>
                  <a:pt x="43667" y="161925"/>
                </a:lnTo>
                <a:cubicBezTo>
                  <a:pt x="113678" y="161925"/>
                  <a:pt x="125587" y="169083"/>
                  <a:pt x="136413" y="175166"/>
                </a:cubicBezTo>
                <a:cubicBezTo>
                  <a:pt x="144353" y="180177"/>
                  <a:pt x="151570" y="184113"/>
                  <a:pt x="194154" y="183398"/>
                </a:cubicBezTo>
                <a:cubicBezTo>
                  <a:pt x="194515" y="183398"/>
                  <a:pt x="203537" y="183040"/>
                  <a:pt x="210033" y="189481"/>
                </a:cubicBezTo>
                <a:cubicBezTo>
                  <a:pt x="211116" y="190555"/>
                  <a:pt x="211837" y="191629"/>
                  <a:pt x="212920" y="193060"/>
                </a:cubicBezTo>
                <a:cubicBezTo>
                  <a:pt x="226994" y="188766"/>
                  <a:pt x="239625" y="183755"/>
                  <a:pt x="249730" y="179461"/>
                </a:cubicBezTo>
                <a:cubicBezTo>
                  <a:pt x="265609" y="172661"/>
                  <a:pt x="275352" y="168725"/>
                  <a:pt x="281487" y="173377"/>
                </a:cubicBezTo>
                <a:cubicBezTo>
                  <a:pt x="286901" y="177314"/>
                  <a:pt x="287622" y="181608"/>
                  <a:pt x="287622" y="184829"/>
                </a:cubicBezTo>
                <a:cubicBezTo>
                  <a:pt x="287622" y="185903"/>
                  <a:pt x="287622" y="186976"/>
                  <a:pt x="287262" y="187692"/>
                </a:cubicBezTo>
                <a:cubicBezTo>
                  <a:pt x="292675" y="186618"/>
                  <a:pt x="297005" y="186976"/>
                  <a:pt x="300253" y="189481"/>
                </a:cubicBezTo>
                <a:cubicBezTo>
                  <a:pt x="305306" y="193776"/>
                  <a:pt x="306027" y="198428"/>
                  <a:pt x="306027" y="201291"/>
                </a:cubicBezTo>
                <a:cubicBezTo>
                  <a:pt x="305666" y="210596"/>
                  <a:pt x="295923" y="217396"/>
                  <a:pt x="294840" y="218112"/>
                </a:cubicBezTo>
                <a:cubicBezTo>
                  <a:pt x="245038" y="257478"/>
                  <a:pt x="186937" y="267856"/>
                  <a:pt x="139300" y="267856"/>
                </a:cubicBezTo>
                <a:cubicBezTo>
                  <a:pt x="88416" y="267856"/>
                  <a:pt x="48719" y="255689"/>
                  <a:pt x="42945" y="253899"/>
                </a:cubicBezTo>
                <a:lnTo>
                  <a:pt x="4692" y="253899"/>
                </a:lnTo>
                <a:cubicBezTo>
                  <a:pt x="2166" y="253899"/>
                  <a:pt x="0" y="252110"/>
                  <a:pt x="0" y="249247"/>
                </a:cubicBezTo>
                <a:lnTo>
                  <a:pt x="0" y="166577"/>
                </a:lnTo>
                <a:cubicBezTo>
                  <a:pt x="0" y="164072"/>
                  <a:pt x="2166" y="161925"/>
                  <a:pt x="4692" y="161925"/>
                </a:cubicBezTo>
                <a:close/>
                <a:moveTo>
                  <a:pt x="190545" y="131575"/>
                </a:moveTo>
                <a:cubicBezTo>
                  <a:pt x="184050" y="131575"/>
                  <a:pt x="178636" y="136983"/>
                  <a:pt x="178636" y="143471"/>
                </a:cubicBezTo>
                <a:cubicBezTo>
                  <a:pt x="178636" y="150320"/>
                  <a:pt x="184050" y="155367"/>
                  <a:pt x="190545" y="155367"/>
                </a:cubicBezTo>
                <a:cubicBezTo>
                  <a:pt x="197041" y="155367"/>
                  <a:pt x="202455" y="150320"/>
                  <a:pt x="202455" y="143471"/>
                </a:cubicBezTo>
                <a:cubicBezTo>
                  <a:pt x="202455" y="136983"/>
                  <a:pt x="197041" y="131575"/>
                  <a:pt x="190545" y="131575"/>
                </a:cubicBezTo>
                <a:close/>
                <a:moveTo>
                  <a:pt x="232769" y="97330"/>
                </a:moveTo>
                <a:cubicBezTo>
                  <a:pt x="224107" y="103818"/>
                  <a:pt x="210755" y="108505"/>
                  <a:pt x="195237" y="111749"/>
                </a:cubicBezTo>
                <a:lnTo>
                  <a:pt x="195237" y="122563"/>
                </a:lnTo>
                <a:cubicBezTo>
                  <a:pt x="198846" y="123645"/>
                  <a:pt x="202094" y="125447"/>
                  <a:pt x="204620" y="127971"/>
                </a:cubicBezTo>
                <a:cubicBezTo>
                  <a:pt x="221942" y="122924"/>
                  <a:pt x="232769" y="116075"/>
                  <a:pt x="232769" y="109586"/>
                </a:cubicBezTo>
                <a:lnTo>
                  <a:pt x="232769" y="97330"/>
                </a:lnTo>
                <a:close/>
                <a:moveTo>
                  <a:pt x="73259" y="97330"/>
                </a:moveTo>
                <a:lnTo>
                  <a:pt x="73259" y="109586"/>
                </a:lnTo>
                <a:cubicBezTo>
                  <a:pt x="73259" y="121121"/>
                  <a:pt x="107543" y="134099"/>
                  <a:pt x="153014" y="134099"/>
                </a:cubicBezTo>
                <a:cubicBezTo>
                  <a:pt x="159871" y="134099"/>
                  <a:pt x="166006" y="133738"/>
                  <a:pt x="172140" y="133378"/>
                </a:cubicBezTo>
                <a:cubicBezTo>
                  <a:pt x="175028" y="127971"/>
                  <a:pt x="180080" y="124005"/>
                  <a:pt x="185854" y="122563"/>
                </a:cubicBezTo>
                <a:lnTo>
                  <a:pt x="185854" y="113191"/>
                </a:lnTo>
                <a:cubicBezTo>
                  <a:pt x="175028" y="114993"/>
                  <a:pt x="163840" y="115354"/>
                  <a:pt x="153014" y="115354"/>
                </a:cubicBezTo>
                <a:cubicBezTo>
                  <a:pt x="121617" y="115354"/>
                  <a:pt x="89138" y="109586"/>
                  <a:pt x="73259" y="97330"/>
                </a:cubicBezTo>
                <a:close/>
                <a:moveTo>
                  <a:pt x="232769" y="63805"/>
                </a:moveTo>
                <a:lnTo>
                  <a:pt x="195237" y="73178"/>
                </a:lnTo>
                <a:lnTo>
                  <a:pt x="195237" y="102376"/>
                </a:lnTo>
                <a:cubicBezTo>
                  <a:pt x="217972" y="97690"/>
                  <a:pt x="232769" y="89399"/>
                  <a:pt x="232769" y="81829"/>
                </a:cubicBezTo>
                <a:lnTo>
                  <a:pt x="232769" y="63805"/>
                </a:lnTo>
                <a:close/>
                <a:moveTo>
                  <a:pt x="73259" y="63805"/>
                </a:moveTo>
                <a:lnTo>
                  <a:pt x="73259" y="81829"/>
                </a:lnTo>
                <a:cubicBezTo>
                  <a:pt x="73259" y="93364"/>
                  <a:pt x="107543" y="106342"/>
                  <a:pt x="153014" y="106342"/>
                </a:cubicBezTo>
                <a:cubicBezTo>
                  <a:pt x="164923" y="106342"/>
                  <a:pt x="176110" y="105260"/>
                  <a:pt x="185854" y="103818"/>
                </a:cubicBezTo>
                <a:lnTo>
                  <a:pt x="185854" y="75340"/>
                </a:lnTo>
                <a:lnTo>
                  <a:pt x="154096" y="83271"/>
                </a:lnTo>
                <a:cubicBezTo>
                  <a:pt x="153736" y="83271"/>
                  <a:pt x="153375" y="83271"/>
                  <a:pt x="153014" y="83271"/>
                </a:cubicBezTo>
                <a:cubicBezTo>
                  <a:pt x="152653" y="83271"/>
                  <a:pt x="152292" y="83271"/>
                  <a:pt x="151931" y="83271"/>
                </a:cubicBezTo>
                <a:lnTo>
                  <a:pt x="73259" y="63805"/>
                </a:lnTo>
                <a:close/>
                <a:moveTo>
                  <a:pt x="153014" y="9373"/>
                </a:moveTo>
                <a:lnTo>
                  <a:pt x="23818" y="41816"/>
                </a:lnTo>
                <a:lnTo>
                  <a:pt x="153014" y="74259"/>
                </a:lnTo>
                <a:lnTo>
                  <a:pt x="180441" y="67049"/>
                </a:lnTo>
                <a:lnTo>
                  <a:pt x="150127" y="41455"/>
                </a:lnTo>
                <a:cubicBezTo>
                  <a:pt x="147961" y="39653"/>
                  <a:pt x="147961" y="36769"/>
                  <a:pt x="149405" y="34606"/>
                </a:cubicBezTo>
                <a:cubicBezTo>
                  <a:pt x="151209" y="32804"/>
                  <a:pt x="154096" y="32443"/>
                  <a:pt x="155901" y="34246"/>
                </a:cubicBezTo>
                <a:lnTo>
                  <a:pt x="191628" y="64166"/>
                </a:lnTo>
                <a:lnTo>
                  <a:pt x="282209" y="41816"/>
                </a:lnTo>
                <a:lnTo>
                  <a:pt x="153014" y="9373"/>
                </a:lnTo>
                <a:close/>
                <a:moveTo>
                  <a:pt x="151931" y="0"/>
                </a:moveTo>
                <a:cubicBezTo>
                  <a:pt x="152653" y="0"/>
                  <a:pt x="153375" y="0"/>
                  <a:pt x="154096" y="0"/>
                </a:cubicBezTo>
                <a:lnTo>
                  <a:pt x="302419" y="37130"/>
                </a:lnTo>
                <a:cubicBezTo>
                  <a:pt x="304584" y="37851"/>
                  <a:pt x="306027" y="39653"/>
                  <a:pt x="306027" y="41816"/>
                </a:cubicBezTo>
                <a:cubicBezTo>
                  <a:pt x="306027" y="43979"/>
                  <a:pt x="304584" y="45781"/>
                  <a:pt x="302419" y="46142"/>
                </a:cubicBezTo>
                <a:lnTo>
                  <a:pt x="242151" y="61282"/>
                </a:lnTo>
                <a:lnTo>
                  <a:pt x="242151" y="109586"/>
                </a:lnTo>
                <a:cubicBezTo>
                  <a:pt x="242151" y="121482"/>
                  <a:pt x="228799" y="130133"/>
                  <a:pt x="210394" y="135901"/>
                </a:cubicBezTo>
                <a:cubicBezTo>
                  <a:pt x="211116" y="138064"/>
                  <a:pt x="211477" y="140587"/>
                  <a:pt x="211477" y="143471"/>
                </a:cubicBezTo>
                <a:cubicBezTo>
                  <a:pt x="211477" y="155007"/>
                  <a:pt x="202094" y="164740"/>
                  <a:pt x="190545" y="164740"/>
                </a:cubicBezTo>
                <a:cubicBezTo>
                  <a:pt x="178636" y="164740"/>
                  <a:pt x="169253" y="155007"/>
                  <a:pt x="169253" y="143471"/>
                </a:cubicBezTo>
                <a:lnTo>
                  <a:pt x="169253" y="143111"/>
                </a:lnTo>
                <a:cubicBezTo>
                  <a:pt x="163840" y="143111"/>
                  <a:pt x="158427" y="143471"/>
                  <a:pt x="153014" y="143471"/>
                </a:cubicBezTo>
                <a:cubicBezTo>
                  <a:pt x="110069" y="143471"/>
                  <a:pt x="64237" y="131575"/>
                  <a:pt x="64237" y="109586"/>
                </a:cubicBezTo>
                <a:lnTo>
                  <a:pt x="64237" y="61282"/>
                </a:lnTo>
                <a:lnTo>
                  <a:pt x="3609" y="46142"/>
                </a:lnTo>
                <a:cubicBezTo>
                  <a:pt x="1444" y="45781"/>
                  <a:pt x="0" y="43979"/>
                  <a:pt x="0" y="41816"/>
                </a:cubicBezTo>
                <a:cubicBezTo>
                  <a:pt x="0" y="39653"/>
                  <a:pt x="1444" y="37851"/>
                  <a:pt x="3609" y="37130"/>
                </a:cubicBezTo>
                <a:lnTo>
                  <a:pt x="151931" y="0"/>
                </a:ln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4" name="Freeform 759">
            <a:extLst>
              <a:ext uri="{FF2B5EF4-FFF2-40B4-BE49-F238E27FC236}">
                <a16:creationId xmlns:a16="http://schemas.microsoft.com/office/drawing/2014/main" id="{C9FAB5D1-15B2-774C-AA2D-4EE3A4D47575}"/>
              </a:ext>
            </a:extLst>
          </p:cNvPr>
          <p:cNvSpPr>
            <a:spLocks noChangeArrowheads="1"/>
          </p:cNvSpPr>
          <p:nvPr/>
        </p:nvSpPr>
        <p:spPr bwMode="auto">
          <a:xfrm>
            <a:off x="6240061" y="2134391"/>
            <a:ext cx="279499" cy="203801"/>
          </a:xfrm>
          <a:custGeom>
            <a:avLst/>
            <a:gdLst>
              <a:gd name="T0" fmla="*/ 29833 w 304441"/>
              <a:gd name="T1" fmla="*/ 184188 h 221888"/>
              <a:gd name="T2" fmla="*/ 129037 w 304441"/>
              <a:gd name="T3" fmla="*/ 198325 h 221888"/>
              <a:gd name="T4" fmla="*/ 143055 w 304441"/>
              <a:gd name="T5" fmla="*/ 212463 h 221888"/>
              <a:gd name="T6" fmla="*/ 170731 w 304441"/>
              <a:gd name="T7" fmla="*/ 203038 h 221888"/>
              <a:gd name="T8" fmla="*/ 281077 w 304441"/>
              <a:gd name="T9" fmla="*/ 198325 h 221888"/>
              <a:gd name="T10" fmla="*/ 155635 w 304441"/>
              <a:gd name="T11" fmla="*/ 192888 h 221888"/>
              <a:gd name="T12" fmla="*/ 80962 w 304441"/>
              <a:gd name="T13" fmla="*/ 171681 h 221888"/>
              <a:gd name="T14" fmla="*/ 43851 w 304441"/>
              <a:gd name="T15" fmla="*/ 169688 h 221888"/>
              <a:gd name="T16" fmla="*/ 51758 w 304441"/>
              <a:gd name="T17" fmla="*/ 148663 h 221888"/>
              <a:gd name="T18" fmla="*/ 153119 w 304441"/>
              <a:gd name="T19" fmla="*/ 182013 h 221888"/>
              <a:gd name="T20" fmla="*/ 282156 w 304441"/>
              <a:gd name="T21" fmla="*/ 178388 h 221888"/>
              <a:gd name="T22" fmla="*/ 299768 w 304441"/>
              <a:gd name="T23" fmla="*/ 198325 h 221888"/>
              <a:gd name="T24" fmla="*/ 299768 w 304441"/>
              <a:gd name="T25" fmla="*/ 207750 h 221888"/>
              <a:gd name="T26" fmla="*/ 161386 w 304441"/>
              <a:gd name="T27" fmla="*/ 221888 h 221888"/>
              <a:gd name="T28" fmla="*/ 125083 w 304441"/>
              <a:gd name="T29" fmla="*/ 207750 h 221888"/>
              <a:gd name="T30" fmla="*/ 0 w 304441"/>
              <a:gd name="T31" fmla="*/ 203038 h 221888"/>
              <a:gd name="T32" fmla="*/ 13299 w 304441"/>
              <a:gd name="T33" fmla="*/ 198325 h 221888"/>
              <a:gd name="T34" fmla="*/ 24801 w 304441"/>
              <a:gd name="T35" fmla="*/ 176213 h 221888"/>
              <a:gd name="T36" fmla="*/ 44210 w 304441"/>
              <a:gd name="T37" fmla="*/ 143225 h 221888"/>
              <a:gd name="T38" fmla="*/ 180542 w 304441"/>
              <a:gd name="T39" fmla="*/ 8980 h 221888"/>
              <a:gd name="T40" fmla="*/ 179463 w 304441"/>
              <a:gd name="T41" fmla="*/ 76513 h 221888"/>
              <a:gd name="T42" fmla="*/ 216143 w 304441"/>
              <a:gd name="T43" fmla="*/ 99144 h 221888"/>
              <a:gd name="T44" fmla="*/ 258577 w 304441"/>
              <a:gd name="T45" fmla="*/ 81183 h 221888"/>
              <a:gd name="T46" fmla="*/ 240597 w 304441"/>
              <a:gd name="T47" fmla="*/ 60708 h 221888"/>
              <a:gd name="T48" fmla="*/ 242755 w 304441"/>
              <a:gd name="T49" fmla="*/ 49213 h 221888"/>
              <a:gd name="T50" fmla="*/ 217941 w 304441"/>
              <a:gd name="T51" fmla="*/ 38436 h 221888"/>
              <a:gd name="T52" fmla="*/ 210389 w 304441"/>
              <a:gd name="T53" fmla="*/ 35562 h 221888"/>
              <a:gd name="T54" fmla="*/ 180542 w 304441"/>
              <a:gd name="T55" fmla="*/ 0 h 221888"/>
              <a:gd name="T56" fmla="*/ 228010 w 304441"/>
              <a:gd name="T57" fmla="*/ 25145 h 221888"/>
              <a:gd name="T58" fmla="*/ 251026 w 304441"/>
              <a:gd name="T59" fmla="*/ 55679 h 221888"/>
              <a:gd name="T60" fmla="*/ 240237 w 304441"/>
              <a:gd name="T61" fmla="*/ 108483 h 221888"/>
              <a:gd name="T62" fmla="*/ 221897 w 304441"/>
              <a:gd name="T63" fmla="*/ 119260 h 221888"/>
              <a:gd name="T64" fmla="*/ 208591 w 304441"/>
              <a:gd name="T65" fmla="*/ 147279 h 221888"/>
              <a:gd name="T66" fmla="*/ 204995 w 304441"/>
              <a:gd name="T67" fmla="*/ 139376 h 221888"/>
              <a:gd name="T68" fmla="*/ 174788 w 304441"/>
              <a:gd name="T69" fmla="*/ 89086 h 221888"/>
              <a:gd name="T70" fmla="*/ 169394 w 304441"/>
              <a:gd name="T71" fmla="*/ 83697 h 221888"/>
              <a:gd name="T72" fmla="*/ 132353 w 304441"/>
              <a:gd name="T73" fmla="*/ 38795 h 221888"/>
              <a:gd name="T74" fmla="*/ 91717 w 304441"/>
              <a:gd name="T75" fmla="*/ 75435 h 221888"/>
              <a:gd name="T76" fmla="*/ 74456 w 304441"/>
              <a:gd name="T77" fmla="*/ 69688 h 221888"/>
              <a:gd name="T78" fmla="*/ 57914 w 304441"/>
              <a:gd name="T79" fmla="*/ 97707 h 221888"/>
              <a:gd name="T80" fmla="*/ 54677 w 304441"/>
              <a:gd name="T81" fmla="*/ 104532 h 221888"/>
              <a:gd name="T82" fmla="*/ 31662 w 304441"/>
              <a:gd name="T83" fmla="*/ 131833 h 221888"/>
              <a:gd name="T84" fmla="*/ 47485 w 304441"/>
              <a:gd name="T85" fmla="*/ 96988 h 221888"/>
              <a:gd name="T86" fmla="*/ 74456 w 304441"/>
              <a:gd name="T87" fmla="*/ 60348 h 221888"/>
              <a:gd name="T88" fmla="*/ 132353 w 304441"/>
              <a:gd name="T89" fmla="*/ 29456 h 221888"/>
              <a:gd name="T90" fmla="*/ 180542 w 304441"/>
              <a:gd name="T91" fmla="*/ 0 h 22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441" h="221888">
                <a:moveTo>
                  <a:pt x="80962" y="171681"/>
                </a:moveTo>
                <a:cubicBezTo>
                  <a:pt x="56970" y="173947"/>
                  <a:pt x="35764" y="181831"/>
                  <a:pt x="29833" y="184188"/>
                </a:cubicBezTo>
                <a:lnTo>
                  <a:pt x="23363" y="198325"/>
                </a:lnTo>
                <a:lnTo>
                  <a:pt x="129037" y="198325"/>
                </a:lnTo>
                <a:cubicBezTo>
                  <a:pt x="131553" y="198325"/>
                  <a:pt x="133709" y="200500"/>
                  <a:pt x="133709" y="203038"/>
                </a:cubicBezTo>
                <a:cubicBezTo>
                  <a:pt x="133709" y="208113"/>
                  <a:pt x="138023" y="212463"/>
                  <a:pt x="143055" y="212463"/>
                </a:cubicBezTo>
                <a:lnTo>
                  <a:pt x="161386" y="212463"/>
                </a:lnTo>
                <a:cubicBezTo>
                  <a:pt x="166418" y="212463"/>
                  <a:pt x="170731" y="208113"/>
                  <a:pt x="170731" y="203038"/>
                </a:cubicBezTo>
                <a:cubicBezTo>
                  <a:pt x="170731" y="200500"/>
                  <a:pt x="172888" y="198325"/>
                  <a:pt x="175404" y="198325"/>
                </a:cubicBezTo>
                <a:lnTo>
                  <a:pt x="281077" y="198325"/>
                </a:lnTo>
                <a:lnTo>
                  <a:pt x="274608" y="184188"/>
                </a:lnTo>
                <a:cubicBezTo>
                  <a:pt x="262746" y="179475"/>
                  <a:pt x="189781" y="152650"/>
                  <a:pt x="155635" y="192888"/>
                </a:cubicBezTo>
                <a:cubicBezTo>
                  <a:pt x="153838" y="194700"/>
                  <a:pt x="150243" y="194700"/>
                  <a:pt x="148806" y="192888"/>
                </a:cubicBezTo>
                <a:cubicBezTo>
                  <a:pt x="131733" y="172769"/>
                  <a:pt x="104955" y="169416"/>
                  <a:pt x="80962" y="171681"/>
                </a:cubicBezTo>
                <a:close/>
                <a:moveTo>
                  <a:pt x="51758" y="148663"/>
                </a:moveTo>
                <a:lnTo>
                  <a:pt x="43851" y="169688"/>
                </a:lnTo>
                <a:cubicBezTo>
                  <a:pt x="65058" y="163163"/>
                  <a:pt x="99923" y="156275"/>
                  <a:pt x="129037" y="167875"/>
                </a:cubicBezTo>
                <a:cubicBezTo>
                  <a:pt x="114300" y="155550"/>
                  <a:pt x="89858" y="143950"/>
                  <a:pt x="51758" y="148663"/>
                </a:cubicBezTo>
                <a:close/>
                <a:moveTo>
                  <a:pt x="47805" y="139963"/>
                </a:moveTo>
                <a:cubicBezTo>
                  <a:pt x="113941" y="130175"/>
                  <a:pt x="144133" y="167150"/>
                  <a:pt x="153119" y="182013"/>
                </a:cubicBezTo>
                <a:cubicBezTo>
                  <a:pt x="196251" y="140688"/>
                  <a:pt x="276405" y="174400"/>
                  <a:pt x="279640" y="176213"/>
                </a:cubicBezTo>
                <a:cubicBezTo>
                  <a:pt x="280718" y="176575"/>
                  <a:pt x="281437" y="177663"/>
                  <a:pt x="282156" y="178388"/>
                </a:cubicBezTo>
                <a:lnTo>
                  <a:pt x="291141" y="198325"/>
                </a:lnTo>
                <a:lnTo>
                  <a:pt x="299768" y="198325"/>
                </a:lnTo>
                <a:cubicBezTo>
                  <a:pt x="302643" y="198325"/>
                  <a:pt x="304441" y="200500"/>
                  <a:pt x="304441" y="203038"/>
                </a:cubicBezTo>
                <a:cubicBezTo>
                  <a:pt x="304441" y="205575"/>
                  <a:pt x="302643" y="207750"/>
                  <a:pt x="299768" y="207750"/>
                </a:cubicBezTo>
                <a:lnTo>
                  <a:pt x="179358" y="207750"/>
                </a:lnTo>
                <a:cubicBezTo>
                  <a:pt x="177201" y="215725"/>
                  <a:pt x="170012" y="221888"/>
                  <a:pt x="161386" y="221888"/>
                </a:cubicBezTo>
                <a:lnTo>
                  <a:pt x="143055" y="221888"/>
                </a:lnTo>
                <a:cubicBezTo>
                  <a:pt x="134428" y="221888"/>
                  <a:pt x="127240" y="215725"/>
                  <a:pt x="125083" y="207750"/>
                </a:cubicBezTo>
                <a:lnTo>
                  <a:pt x="4673" y="207750"/>
                </a:lnTo>
                <a:cubicBezTo>
                  <a:pt x="1797" y="207750"/>
                  <a:pt x="0" y="205575"/>
                  <a:pt x="0" y="203038"/>
                </a:cubicBezTo>
                <a:cubicBezTo>
                  <a:pt x="0" y="200500"/>
                  <a:pt x="1797" y="198325"/>
                  <a:pt x="4673" y="198325"/>
                </a:cubicBezTo>
                <a:lnTo>
                  <a:pt x="13299" y="198325"/>
                </a:lnTo>
                <a:lnTo>
                  <a:pt x="22285" y="178388"/>
                </a:lnTo>
                <a:cubicBezTo>
                  <a:pt x="23004" y="177663"/>
                  <a:pt x="23723" y="176575"/>
                  <a:pt x="24801" y="176213"/>
                </a:cubicBezTo>
                <a:cubicBezTo>
                  <a:pt x="25160" y="175850"/>
                  <a:pt x="28395" y="174763"/>
                  <a:pt x="32708" y="172950"/>
                </a:cubicBezTo>
                <a:lnTo>
                  <a:pt x="44210" y="143225"/>
                </a:lnTo>
                <a:cubicBezTo>
                  <a:pt x="44570" y="141413"/>
                  <a:pt x="46008" y="140325"/>
                  <a:pt x="47805" y="139963"/>
                </a:cubicBezTo>
                <a:close/>
                <a:moveTo>
                  <a:pt x="180542" y="8980"/>
                </a:moveTo>
                <a:cubicBezTo>
                  <a:pt x="165797" y="8980"/>
                  <a:pt x="153571" y="19757"/>
                  <a:pt x="150694" y="33407"/>
                </a:cubicBezTo>
                <a:cubicBezTo>
                  <a:pt x="167595" y="40591"/>
                  <a:pt x="179463" y="57115"/>
                  <a:pt x="179463" y="76513"/>
                </a:cubicBezTo>
                <a:cubicBezTo>
                  <a:pt x="179463" y="77591"/>
                  <a:pt x="179463" y="78309"/>
                  <a:pt x="179463" y="79028"/>
                </a:cubicBezTo>
                <a:cubicBezTo>
                  <a:pt x="195286" y="78309"/>
                  <a:pt x="208951" y="86571"/>
                  <a:pt x="216143" y="99144"/>
                </a:cubicBezTo>
                <a:lnTo>
                  <a:pt x="240237" y="99144"/>
                </a:lnTo>
                <a:cubicBezTo>
                  <a:pt x="250666" y="99144"/>
                  <a:pt x="258577" y="91241"/>
                  <a:pt x="258577" y="81183"/>
                </a:cubicBezTo>
                <a:cubicBezTo>
                  <a:pt x="258577" y="72202"/>
                  <a:pt x="252464" y="64659"/>
                  <a:pt x="243833" y="63222"/>
                </a:cubicBezTo>
                <a:cubicBezTo>
                  <a:pt x="242395" y="62863"/>
                  <a:pt x="241316" y="62144"/>
                  <a:pt x="240597" y="60708"/>
                </a:cubicBezTo>
                <a:cubicBezTo>
                  <a:pt x="239878" y="59271"/>
                  <a:pt x="239878" y="57834"/>
                  <a:pt x="240597" y="56397"/>
                </a:cubicBezTo>
                <a:cubicBezTo>
                  <a:pt x="242035" y="54242"/>
                  <a:pt x="242755" y="51727"/>
                  <a:pt x="242755" y="49213"/>
                </a:cubicBezTo>
                <a:cubicBezTo>
                  <a:pt x="242755" y="41310"/>
                  <a:pt x="236281" y="34485"/>
                  <a:pt x="228010" y="34485"/>
                </a:cubicBezTo>
                <a:cubicBezTo>
                  <a:pt x="224414" y="34485"/>
                  <a:pt x="220818" y="35922"/>
                  <a:pt x="217941" y="38436"/>
                </a:cubicBezTo>
                <a:cubicBezTo>
                  <a:pt x="216862" y="39514"/>
                  <a:pt x="215064" y="39873"/>
                  <a:pt x="213266" y="39155"/>
                </a:cubicBezTo>
                <a:cubicBezTo>
                  <a:pt x="211828" y="38795"/>
                  <a:pt x="210749" y="37358"/>
                  <a:pt x="210389" y="35562"/>
                </a:cubicBezTo>
                <a:cubicBezTo>
                  <a:pt x="208591" y="20475"/>
                  <a:pt x="195645" y="8980"/>
                  <a:pt x="180542" y="8980"/>
                </a:cubicBezTo>
                <a:close/>
                <a:moveTo>
                  <a:pt x="180542" y="0"/>
                </a:moveTo>
                <a:cubicBezTo>
                  <a:pt x="197803" y="0"/>
                  <a:pt x="212907" y="11495"/>
                  <a:pt x="217941" y="27660"/>
                </a:cubicBezTo>
                <a:cubicBezTo>
                  <a:pt x="221178" y="25864"/>
                  <a:pt x="224414" y="25145"/>
                  <a:pt x="228010" y="25145"/>
                </a:cubicBezTo>
                <a:cubicBezTo>
                  <a:pt x="241316" y="25145"/>
                  <a:pt x="252104" y="35922"/>
                  <a:pt x="252104" y="49213"/>
                </a:cubicBezTo>
                <a:cubicBezTo>
                  <a:pt x="252104" y="51368"/>
                  <a:pt x="251385" y="53523"/>
                  <a:pt x="251026" y="55679"/>
                </a:cubicBezTo>
                <a:cubicBezTo>
                  <a:pt x="261095" y="59989"/>
                  <a:pt x="267927" y="70047"/>
                  <a:pt x="267927" y="81183"/>
                </a:cubicBezTo>
                <a:cubicBezTo>
                  <a:pt x="267927" y="96270"/>
                  <a:pt x="255701" y="108483"/>
                  <a:pt x="240237" y="108483"/>
                </a:cubicBezTo>
                <a:lnTo>
                  <a:pt x="220459" y="108483"/>
                </a:lnTo>
                <a:cubicBezTo>
                  <a:pt x="221178" y="112075"/>
                  <a:pt x="221897" y="115668"/>
                  <a:pt x="221897" y="119260"/>
                </a:cubicBezTo>
                <a:cubicBezTo>
                  <a:pt x="221897" y="128959"/>
                  <a:pt x="218301" y="138298"/>
                  <a:pt x="212187" y="145483"/>
                </a:cubicBezTo>
                <a:cubicBezTo>
                  <a:pt x="211109" y="146560"/>
                  <a:pt x="210030" y="147279"/>
                  <a:pt x="208591" y="147279"/>
                </a:cubicBezTo>
                <a:cubicBezTo>
                  <a:pt x="207512" y="147279"/>
                  <a:pt x="206434" y="146560"/>
                  <a:pt x="205714" y="146201"/>
                </a:cubicBezTo>
                <a:cubicBezTo>
                  <a:pt x="203557" y="144405"/>
                  <a:pt x="203557" y="141531"/>
                  <a:pt x="204995" y="139376"/>
                </a:cubicBezTo>
                <a:cubicBezTo>
                  <a:pt x="210030" y="133629"/>
                  <a:pt x="212547" y="126803"/>
                  <a:pt x="212547" y="119260"/>
                </a:cubicBezTo>
                <a:cubicBezTo>
                  <a:pt x="212547" y="100221"/>
                  <a:pt x="194926" y="84775"/>
                  <a:pt x="174788" y="89086"/>
                </a:cubicBezTo>
                <a:cubicBezTo>
                  <a:pt x="173349" y="89445"/>
                  <a:pt x="171911" y="88726"/>
                  <a:pt x="170832" y="87649"/>
                </a:cubicBezTo>
                <a:cubicBezTo>
                  <a:pt x="169753" y="86571"/>
                  <a:pt x="169034" y="85134"/>
                  <a:pt x="169394" y="83697"/>
                </a:cubicBezTo>
                <a:cubicBezTo>
                  <a:pt x="169753" y="81183"/>
                  <a:pt x="170113" y="79028"/>
                  <a:pt x="170113" y="76513"/>
                </a:cubicBezTo>
                <a:cubicBezTo>
                  <a:pt x="170113" y="55679"/>
                  <a:pt x="153211" y="38795"/>
                  <a:pt x="132353" y="38795"/>
                </a:cubicBezTo>
                <a:cubicBezTo>
                  <a:pt x="113294" y="38795"/>
                  <a:pt x="97111" y="53164"/>
                  <a:pt x="94954" y="71843"/>
                </a:cubicBezTo>
                <a:cubicBezTo>
                  <a:pt x="94594" y="73639"/>
                  <a:pt x="93515" y="75076"/>
                  <a:pt x="91717" y="75435"/>
                </a:cubicBezTo>
                <a:cubicBezTo>
                  <a:pt x="90279" y="75795"/>
                  <a:pt x="88121" y="75795"/>
                  <a:pt x="87042" y="74717"/>
                </a:cubicBezTo>
                <a:cubicBezTo>
                  <a:pt x="83806" y="71484"/>
                  <a:pt x="79131" y="69688"/>
                  <a:pt x="74456" y="69688"/>
                </a:cubicBezTo>
                <a:cubicBezTo>
                  <a:pt x="64027" y="69688"/>
                  <a:pt x="55396" y="78309"/>
                  <a:pt x="55396" y="88726"/>
                </a:cubicBezTo>
                <a:cubicBezTo>
                  <a:pt x="55396" y="91959"/>
                  <a:pt x="56475" y="94833"/>
                  <a:pt x="57914" y="97707"/>
                </a:cubicBezTo>
                <a:cubicBezTo>
                  <a:pt x="58633" y="99144"/>
                  <a:pt x="58633" y="100581"/>
                  <a:pt x="57914" y="102017"/>
                </a:cubicBezTo>
                <a:cubicBezTo>
                  <a:pt x="57554" y="103454"/>
                  <a:pt x="56116" y="104532"/>
                  <a:pt x="54677" y="104532"/>
                </a:cubicBezTo>
                <a:cubicBezTo>
                  <a:pt x="43889" y="106687"/>
                  <a:pt x="35977" y="116386"/>
                  <a:pt x="35977" y="127163"/>
                </a:cubicBezTo>
                <a:cubicBezTo>
                  <a:pt x="35977" y="130036"/>
                  <a:pt x="34179" y="131833"/>
                  <a:pt x="31662" y="131833"/>
                </a:cubicBezTo>
                <a:cubicBezTo>
                  <a:pt x="28785" y="131833"/>
                  <a:pt x="26987" y="130036"/>
                  <a:pt x="26987" y="127163"/>
                </a:cubicBezTo>
                <a:cubicBezTo>
                  <a:pt x="26987" y="113872"/>
                  <a:pt x="35258" y="102017"/>
                  <a:pt x="47485" y="96988"/>
                </a:cubicBezTo>
                <a:cubicBezTo>
                  <a:pt x="46766" y="94474"/>
                  <a:pt x="46406" y="91241"/>
                  <a:pt x="46406" y="88726"/>
                </a:cubicBezTo>
                <a:cubicBezTo>
                  <a:pt x="46406" y="72921"/>
                  <a:pt x="58993" y="60348"/>
                  <a:pt x="74456" y="60348"/>
                </a:cubicBezTo>
                <a:cubicBezTo>
                  <a:pt x="78771" y="60348"/>
                  <a:pt x="83087" y="61426"/>
                  <a:pt x="87042" y="63581"/>
                </a:cubicBezTo>
                <a:cubicBezTo>
                  <a:pt x="92796" y="43824"/>
                  <a:pt x="111136" y="29456"/>
                  <a:pt x="132353" y="29456"/>
                </a:cubicBezTo>
                <a:cubicBezTo>
                  <a:pt x="135590" y="29456"/>
                  <a:pt x="138826" y="30174"/>
                  <a:pt x="142063" y="30533"/>
                </a:cubicBezTo>
                <a:cubicBezTo>
                  <a:pt x="146019" y="13291"/>
                  <a:pt x="161482" y="0"/>
                  <a:pt x="180542" y="0"/>
                </a:cubicBez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5" name="Freeform 774">
            <a:extLst>
              <a:ext uri="{FF2B5EF4-FFF2-40B4-BE49-F238E27FC236}">
                <a16:creationId xmlns:a16="http://schemas.microsoft.com/office/drawing/2014/main" id="{74F84B6D-727A-2B4F-B729-C7EBBD6E2641}"/>
              </a:ext>
            </a:extLst>
          </p:cNvPr>
          <p:cNvSpPr>
            <a:spLocks noChangeArrowheads="1"/>
          </p:cNvSpPr>
          <p:nvPr/>
        </p:nvSpPr>
        <p:spPr bwMode="auto">
          <a:xfrm>
            <a:off x="4880631" y="3778501"/>
            <a:ext cx="280955" cy="278042"/>
          </a:xfrm>
          <a:custGeom>
            <a:avLst/>
            <a:gdLst>
              <a:gd name="T0" fmla="*/ 30314 w 306026"/>
              <a:gd name="T1" fmla="*/ 264904 h 302202"/>
              <a:gd name="T2" fmla="*/ 129917 w 306026"/>
              <a:gd name="T3" fmla="*/ 279250 h 302202"/>
              <a:gd name="T4" fmla="*/ 134608 w 306026"/>
              <a:gd name="T5" fmla="*/ 283912 h 302202"/>
              <a:gd name="T6" fmla="*/ 143630 w 306026"/>
              <a:gd name="T7" fmla="*/ 292878 h 302202"/>
              <a:gd name="T8" fmla="*/ 171779 w 306026"/>
              <a:gd name="T9" fmla="*/ 283912 h 302202"/>
              <a:gd name="T10" fmla="*/ 282569 w 306026"/>
              <a:gd name="T11" fmla="*/ 279250 h 302202"/>
              <a:gd name="T12" fmla="*/ 156622 w 306026"/>
              <a:gd name="T13" fmla="*/ 273511 h 302202"/>
              <a:gd name="T14" fmla="*/ 81468 w 306026"/>
              <a:gd name="T15" fmla="*/ 252531 h 302202"/>
              <a:gd name="T16" fmla="*/ 44388 w 306026"/>
              <a:gd name="T17" fmla="*/ 250200 h 302202"/>
              <a:gd name="T18" fmla="*/ 52327 w 306026"/>
              <a:gd name="T19" fmla="*/ 230116 h 302202"/>
              <a:gd name="T20" fmla="*/ 170336 w 306026"/>
              <a:gd name="T21" fmla="*/ 251635 h 302202"/>
              <a:gd name="T22" fmla="*/ 247203 w 306026"/>
              <a:gd name="T23" fmla="*/ 212184 h 302202"/>
              <a:gd name="T24" fmla="*/ 173944 w 306026"/>
              <a:gd name="T25" fmla="*/ 194611 h 302202"/>
              <a:gd name="T26" fmla="*/ 173944 w 306026"/>
              <a:gd name="T27" fmla="*/ 203936 h 302202"/>
              <a:gd name="T28" fmla="*/ 157705 w 306026"/>
              <a:gd name="T29" fmla="*/ 252710 h 302202"/>
              <a:gd name="T30" fmla="*/ 254421 w 306026"/>
              <a:gd name="T31" fmla="*/ 205729 h 302202"/>
              <a:gd name="T32" fmla="*/ 281126 w 306026"/>
              <a:gd name="T33" fmla="*/ 257014 h 302202"/>
              <a:gd name="T34" fmla="*/ 292674 w 306026"/>
              <a:gd name="T35" fmla="*/ 279250 h 302202"/>
              <a:gd name="T36" fmla="*/ 306026 w 306026"/>
              <a:gd name="T37" fmla="*/ 283912 h 302202"/>
              <a:gd name="T38" fmla="*/ 180440 w 306026"/>
              <a:gd name="T39" fmla="*/ 288216 h 302202"/>
              <a:gd name="T40" fmla="*/ 143630 w 306026"/>
              <a:gd name="T41" fmla="*/ 302202 h 302202"/>
              <a:gd name="T42" fmla="*/ 4691 w 306026"/>
              <a:gd name="T43" fmla="*/ 288216 h 302202"/>
              <a:gd name="T44" fmla="*/ 4691 w 306026"/>
              <a:gd name="T45" fmla="*/ 279250 h 302202"/>
              <a:gd name="T46" fmla="*/ 22735 w 306026"/>
              <a:gd name="T47" fmla="*/ 259166 h 302202"/>
              <a:gd name="T48" fmla="*/ 33201 w 306026"/>
              <a:gd name="T49" fmla="*/ 254145 h 302202"/>
              <a:gd name="T50" fmla="*/ 47997 w 306026"/>
              <a:gd name="T51" fmla="*/ 221150 h 302202"/>
              <a:gd name="T52" fmla="*/ 148322 w 306026"/>
              <a:gd name="T53" fmla="*/ 203936 h 302202"/>
              <a:gd name="T54" fmla="*/ 127391 w 306026"/>
              <a:gd name="T55" fmla="*/ 199273 h 302202"/>
              <a:gd name="T56" fmla="*/ 115770 w 306026"/>
              <a:gd name="T57" fmla="*/ 170799 h 302202"/>
              <a:gd name="T58" fmla="*/ 193318 w 306026"/>
              <a:gd name="T59" fmla="*/ 175032 h 302202"/>
              <a:gd name="T60" fmla="*/ 115770 w 306026"/>
              <a:gd name="T61" fmla="*/ 179971 h 302202"/>
              <a:gd name="T62" fmla="*/ 115770 w 306026"/>
              <a:gd name="T63" fmla="*/ 170799 h 302202"/>
              <a:gd name="T64" fmla="*/ 218153 w 306026"/>
              <a:gd name="T65" fmla="*/ 25324 h 302202"/>
              <a:gd name="T66" fmla="*/ 154346 w 306026"/>
              <a:gd name="T67" fmla="*/ 95972 h 302202"/>
              <a:gd name="T68" fmla="*/ 147894 w 306026"/>
              <a:gd name="T69" fmla="*/ 95972 h 302202"/>
              <a:gd name="T70" fmla="*/ 122443 w 306026"/>
              <a:gd name="T71" fmla="*/ 63892 h 302202"/>
              <a:gd name="T72" fmla="*/ 151120 w 306026"/>
              <a:gd name="T73" fmla="*/ 86240 h 302202"/>
              <a:gd name="T74" fmla="*/ 147650 w 306026"/>
              <a:gd name="T75" fmla="*/ 72 h 302202"/>
              <a:gd name="T76" fmla="*/ 193687 w 306026"/>
              <a:gd name="T77" fmla="*/ 19961 h 302202"/>
              <a:gd name="T78" fmla="*/ 148369 w 306026"/>
              <a:gd name="T79" fmla="*/ 9113 h 302202"/>
              <a:gd name="T80" fmla="*/ 105209 w 306026"/>
              <a:gd name="T81" fmla="*/ 106388 h 302202"/>
              <a:gd name="T82" fmla="*/ 183617 w 306026"/>
              <a:gd name="T83" fmla="*/ 148697 h 302202"/>
              <a:gd name="T84" fmla="*/ 198003 w 306026"/>
              <a:gd name="T85" fmla="*/ 106388 h 302202"/>
              <a:gd name="T86" fmla="*/ 210592 w 306026"/>
              <a:gd name="T87" fmla="*/ 61909 h 302202"/>
              <a:gd name="T88" fmla="*/ 219943 w 306026"/>
              <a:gd name="T89" fmla="*/ 60824 h 302202"/>
              <a:gd name="T90" fmla="*/ 205197 w 306026"/>
              <a:gd name="T91" fmla="*/ 112174 h 302202"/>
              <a:gd name="T92" fmla="*/ 192968 w 306026"/>
              <a:gd name="T93" fmla="*/ 153036 h 302202"/>
              <a:gd name="T94" fmla="*/ 114920 w 306026"/>
              <a:gd name="T95" fmla="*/ 157738 h 302202"/>
              <a:gd name="T96" fmla="*/ 110244 w 306026"/>
              <a:gd name="T97" fmla="*/ 149059 h 302202"/>
              <a:gd name="T98" fmla="*/ 82909 w 306026"/>
              <a:gd name="T99" fmla="*/ 68780 h 302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6026" h="302202">
                <a:moveTo>
                  <a:pt x="81468" y="252531"/>
                </a:moveTo>
                <a:cubicBezTo>
                  <a:pt x="57470" y="254773"/>
                  <a:pt x="36268" y="262573"/>
                  <a:pt x="30314" y="264904"/>
                </a:cubicBezTo>
                <a:lnTo>
                  <a:pt x="23818" y="279250"/>
                </a:lnTo>
                <a:lnTo>
                  <a:pt x="129917" y="279250"/>
                </a:lnTo>
                <a:cubicBezTo>
                  <a:pt x="131000" y="279250"/>
                  <a:pt x="132082" y="279608"/>
                  <a:pt x="133165" y="280326"/>
                </a:cubicBezTo>
                <a:cubicBezTo>
                  <a:pt x="133887" y="281401"/>
                  <a:pt x="134608" y="282477"/>
                  <a:pt x="134608" y="283912"/>
                </a:cubicBezTo>
                <a:cubicBezTo>
                  <a:pt x="134608" y="286064"/>
                  <a:pt x="135330" y="288216"/>
                  <a:pt x="137135" y="290367"/>
                </a:cubicBezTo>
                <a:cubicBezTo>
                  <a:pt x="138939" y="291802"/>
                  <a:pt x="141465" y="292878"/>
                  <a:pt x="143630" y="292878"/>
                </a:cubicBezTo>
                <a:lnTo>
                  <a:pt x="162396" y="292878"/>
                </a:lnTo>
                <a:cubicBezTo>
                  <a:pt x="167448" y="292878"/>
                  <a:pt x="171779" y="288933"/>
                  <a:pt x="171779" y="283912"/>
                </a:cubicBezTo>
                <a:cubicBezTo>
                  <a:pt x="171779" y="281401"/>
                  <a:pt x="173583" y="279250"/>
                  <a:pt x="176110" y="279250"/>
                </a:cubicBezTo>
                <a:lnTo>
                  <a:pt x="282569" y="279250"/>
                </a:lnTo>
                <a:lnTo>
                  <a:pt x="275712" y="264904"/>
                </a:lnTo>
                <a:cubicBezTo>
                  <a:pt x="264164" y="260242"/>
                  <a:pt x="190906" y="233703"/>
                  <a:pt x="156622" y="273511"/>
                </a:cubicBezTo>
                <a:cubicBezTo>
                  <a:pt x="154818" y="275663"/>
                  <a:pt x="151209" y="275663"/>
                  <a:pt x="149405" y="273511"/>
                </a:cubicBezTo>
                <a:cubicBezTo>
                  <a:pt x="132263" y="253607"/>
                  <a:pt x="105467" y="250290"/>
                  <a:pt x="81468" y="252531"/>
                </a:cubicBezTo>
                <a:close/>
                <a:moveTo>
                  <a:pt x="52327" y="230116"/>
                </a:moveTo>
                <a:lnTo>
                  <a:pt x="44388" y="250200"/>
                </a:lnTo>
                <a:cubicBezTo>
                  <a:pt x="65680" y="244103"/>
                  <a:pt x="100685" y="237289"/>
                  <a:pt x="129556" y="248765"/>
                </a:cubicBezTo>
                <a:cubicBezTo>
                  <a:pt x="115120" y="236572"/>
                  <a:pt x="90581" y="225095"/>
                  <a:pt x="52327" y="230116"/>
                </a:cubicBezTo>
                <a:close/>
                <a:moveTo>
                  <a:pt x="247203" y="212184"/>
                </a:moveTo>
                <a:cubicBezTo>
                  <a:pt x="206063" y="217564"/>
                  <a:pt x="182605" y="236213"/>
                  <a:pt x="170336" y="251635"/>
                </a:cubicBezTo>
                <a:cubicBezTo>
                  <a:pt x="199928" y="236213"/>
                  <a:pt x="238903" y="243386"/>
                  <a:pt x="261638" y="250200"/>
                </a:cubicBezTo>
                <a:lnTo>
                  <a:pt x="247203" y="212184"/>
                </a:lnTo>
                <a:close/>
                <a:moveTo>
                  <a:pt x="132082" y="194611"/>
                </a:moveTo>
                <a:lnTo>
                  <a:pt x="173944" y="194611"/>
                </a:lnTo>
                <a:cubicBezTo>
                  <a:pt x="176470" y="194611"/>
                  <a:pt x="178275" y="196763"/>
                  <a:pt x="178275" y="199273"/>
                </a:cubicBezTo>
                <a:cubicBezTo>
                  <a:pt x="178275" y="201784"/>
                  <a:pt x="176470" y="203936"/>
                  <a:pt x="173944" y="203936"/>
                </a:cubicBezTo>
                <a:lnTo>
                  <a:pt x="157705" y="203936"/>
                </a:lnTo>
                <a:lnTo>
                  <a:pt x="157705" y="252710"/>
                </a:lnTo>
                <a:cubicBezTo>
                  <a:pt x="169975" y="234779"/>
                  <a:pt x="196680" y="208239"/>
                  <a:pt x="249729" y="202860"/>
                </a:cubicBezTo>
                <a:cubicBezTo>
                  <a:pt x="251894" y="202501"/>
                  <a:pt x="253699" y="203577"/>
                  <a:pt x="254421" y="205729"/>
                </a:cubicBezTo>
                <a:lnTo>
                  <a:pt x="273186" y="254145"/>
                </a:lnTo>
                <a:cubicBezTo>
                  <a:pt x="277517" y="255580"/>
                  <a:pt x="280404" y="257014"/>
                  <a:pt x="281126" y="257014"/>
                </a:cubicBezTo>
                <a:cubicBezTo>
                  <a:pt x="282208" y="257373"/>
                  <a:pt x="282930" y="258449"/>
                  <a:pt x="283291" y="259166"/>
                </a:cubicBezTo>
                <a:lnTo>
                  <a:pt x="292674" y="279250"/>
                </a:lnTo>
                <a:lnTo>
                  <a:pt x="301335" y="279250"/>
                </a:lnTo>
                <a:cubicBezTo>
                  <a:pt x="303861" y="279250"/>
                  <a:pt x="306026" y="281401"/>
                  <a:pt x="306026" y="283912"/>
                </a:cubicBezTo>
                <a:cubicBezTo>
                  <a:pt x="306026" y="286422"/>
                  <a:pt x="303861" y="288216"/>
                  <a:pt x="301335" y="288216"/>
                </a:cubicBezTo>
                <a:lnTo>
                  <a:pt x="180440" y="288216"/>
                </a:lnTo>
                <a:cubicBezTo>
                  <a:pt x="178275" y="296106"/>
                  <a:pt x="171057" y="302202"/>
                  <a:pt x="162396" y="302202"/>
                </a:cubicBezTo>
                <a:lnTo>
                  <a:pt x="143630" y="302202"/>
                </a:lnTo>
                <a:cubicBezTo>
                  <a:pt x="135330" y="302202"/>
                  <a:pt x="127752" y="296106"/>
                  <a:pt x="125947" y="288216"/>
                </a:cubicBezTo>
                <a:lnTo>
                  <a:pt x="4691" y="288216"/>
                </a:lnTo>
                <a:cubicBezTo>
                  <a:pt x="2165" y="288216"/>
                  <a:pt x="0" y="286422"/>
                  <a:pt x="0" y="283912"/>
                </a:cubicBezTo>
                <a:cubicBezTo>
                  <a:pt x="0" y="281401"/>
                  <a:pt x="2165" y="279250"/>
                  <a:pt x="4691" y="279250"/>
                </a:cubicBezTo>
                <a:lnTo>
                  <a:pt x="13352" y="279250"/>
                </a:lnTo>
                <a:lnTo>
                  <a:pt x="22735" y="259166"/>
                </a:lnTo>
                <a:cubicBezTo>
                  <a:pt x="23096" y="258449"/>
                  <a:pt x="23818" y="257373"/>
                  <a:pt x="24900" y="257014"/>
                </a:cubicBezTo>
                <a:cubicBezTo>
                  <a:pt x="25622" y="257014"/>
                  <a:pt x="28509" y="255580"/>
                  <a:pt x="33201" y="254145"/>
                </a:cubicBezTo>
                <a:lnTo>
                  <a:pt x="44388" y="224378"/>
                </a:lnTo>
                <a:cubicBezTo>
                  <a:pt x="45110" y="222585"/>
                  <a:pt x="46192" y="221509"/>
                  <a:pt x="47997" y="221150"/>
                </a:cubicBezTo>
                <a:cubicBezTo>
                  <a:pt x="104655" y="212902"/>
                  <a:pt x="134969" y="238365"/>
                  <a:pt x="148322" y="254862"/>
                </a:cubicBezTo>
                <a:lnTo>
                  <a:pt x="148322" y="203936"/>
                </a:lnTo>
                <a:lnTo>
                  <a:pt x="132082" y="203936"/>
                </a:lnTo>
                <a:cubicBezTo>
                  <a:pt x="129556" y="203936"/>
                  <a:pt x="127391" y="201784"/>
                  <a:pt x="127391" y="199273"/>
                </a:cubicBezTo>
                <a:cubicBezTo>
                  <a:pt x="127391" y="196763"/>
                  <a:pt x="129556" y="194611"/>
                  <a:pt x="132082" y="194611"/>
                </a:cubicBezTo>
                <a:close/>
                <a:moveTo>
                  <a:pt x="115770" y="170799"/>
                </a:moveTo>
                <a:lnTo>
                  <a:pt x="188672" y="170799"/>
                </a:lnTo>
                <a:cubicBezTo>
                  <a:pt x="191174" y="170799"/>
                  <a:pt x="193318" y="172916"/>
                  <a:pt x="193318" y="175032"/>
                </a:cubicBezTo>
                <a:cubicBezTo>
                  <a:pt x="193318" y="177855"/>
                  <a:pt x="191174" y="179971"/>
                  <a:pt x="188672" y="179971"/>
                </a:cubicBezTo>
                <a:lnTo>
                  <a:pt x="115770" y="179971"/>
                </a:lnTo>
                <a:cubicBezTo>
                  <a:pt x="113269" y="179971"/>
                  <a:pt x="111125" y="177855"/>
                  <a:pt x="111125" y="175032"/>
                </a:cubicBezTo>
                <a:cubicBezTo>
                  <a:pt x="111125" y="172916"/>
                  <a:pt x="113269" y="170799"/>
                  <a:pt x="115770" y="170799"/>
                </a:cubicBezTo>
                <a:close/>
                <a:moveTo>
                  <a:pt x="211701" y="25324"/>
                </a:moveTo>
                <a:cubicBezTo>
                  <a:pt x="213493" y="23161"/>
                  <a:pt x="216719" y="23161"/>
                  <a:pt x="218153" y="25324"/>
                </a:cubicBezTo>
                <a:cubicBezTo>
                  <a:pt x="220304" y="26766"/>
                  <a:pt x="220304" y="29649"/>
                  <a:pt x="218153" y="31812"/>
                </a:cubicBezTo>
                <a:lnTo>
                  <a:pt x="154346" y="95972"/>
                </a:lnTo>
                <a:cubicBezTo>
                  <a:pt x="153629" y="96693"/>
                  <a:pt x="152554" y="97414"/>
                  <a:pt x="151120" y="97414"/>
                </a:cubicBezTo>
                <a:cubicBezTo>
                  <a:pt x="149686" y="97414"/>
                  <a:pt x="148969" y="96693"/>
                  <a:pt x="147894" y="95972"/>
                </a:cubicBezTo>
                <a:lnTo>
                  <a:pt x="122443" y="70380"/>
                </a:lnTo>
                <a:cubicBezTo>
                  <a:pt x="120650" y="68578"/>
                  <a:pt x="120650" y="65694"/>
                  <a:pt x="122443" y="63892"/>
                </a:cubicBezTo>
                <a:cubicBezTo>
                  <a:pt x="124235" y="62090"/>
                  <a:pt x="127461" y="62090"/>
                  <a:pt x="128895" y="63892"/>
                </a:cubicBezTo>
                <a:lnTo>
                  <a:pt x="151120" y="86240"/>
                </a:lnTo>
                <a:lnTo>
                  <a:pt x="211701" y="25324"/>
                </a:lnTo>
                <a:close/>
                <a:moveTo>
                  <a:pt x="147650" y="72"/>
                </a:moveTo>
                <a:cubicBezTo>
                  <a:pt x="163835" y="-651"/>
                  <a:pt x="180020" y="4050"/>
                  <a:pt x="192968" y="13814"/>
                </a:cubicBezTo>
                <a:cubicBezTo>
                  <a:pt x="194766" y="15260"/>
                  <a:pt x="195126" y="18153"/>
                  <a:pt x="193687" y="19961"/>
                </a:cubicBezTo>
                <a:cubicBezTo>
                  <a:pt x="192249" y="22131"/>
                  <a:pt x="189371" y="22492"/>
                  <a:pt x="187213" y="21046"/>
                </a:cubicBezTo>
                <a:cubicBezTo>
                  <a:pt x="176064" y="12729"/>
                  <a:pt x="162396" y="8751"/>
                  <a:pt x="148369" y="9113"/>
                </a:cubicBezTo>
                <a:cubicBezTo>
                  <a:pt x="117437" y="10921"/>
                  <a:pt x="92261" y="37680"/>
                  <a:pt x="91901" y="68780"/>
                </a:cubicBezTo>
                <a:cubicBezTo>
                  <a:pt x="91901" y="82883"/>
                  <a:pt x="96577" y="95901"/>
                  <a:pt x="105209" y="106388"/>
                </a:cubicBezTo>
                <a:cubicBezTo>
                  <a:pt x="114560" y="117960"/>
                  <a:pt x="119595" y="132786"/>
                  <a:pt x="119595" y="148697"/>
                </a:cubicBezTo>
                <a:lnTo>
                  <a:pt x="183617" y="148697"/>
                </a:lnTo>
                <a:lnTo>
                  <a:pt x="183617" y="147612"/>
                </a:lnTo>
                <a:cubicBezTo>
                  <a:pt x="183617" y="132786"/>
                  <a:pt x="188652" y="118321"/>
                  <a:pt x="198003" y="106388"/>
                </a:cubicBezTo>
                <a:cubicBezTo>
                  <a:pt x="206635" y="95539"/>
                  <a:pt x="211311" y="82883"/>
                  <a:pt x="211311" y="69141"/>
                </a:cubicBezTo>
                <a:cubicBezTo>
                  <a:pt x="211311" y="66610"/>
                  <a:pt x="210951" y="64440"/>
                  <a:pt x="210592" y="61909"/>
                </a:cubicBezTo>
                <a:cubicBezTo>
                  <a:pt x="210592" y="59739"/>
                  <a:pt x="212390" y="57208"/>
                  <a:pt x="214908" y="56846"/>
                </a:cubicBezTo>
                <a:cubicBezTo>
                  <a:pt x="217425" y="56485"/>
                  <a:pt x="219583" y="58293"/>
                  <a:pt x="219943" y="60824"/>
                </a:cubicBezTo>
                <a:cubicBezTo>
                  <a:pt x="220303" y="63717"/>
                  <a:pt x="220303" y="66248"/>
                  <a:pt x="220303" y="69141"/>
                </a:cubicBezTo>
                <a:cubicBezTo>
                  <a:pt x="220303" y="84691"/>
                  <a:pt x="214908" y="100240"/>
                  <a:pt x="205197" y="112174"/>
                </a:cubicBezTo>
                <a:cubicBezTo>
                  <a:pt x="197284" y="122299"/>
                  <a:pt x="192968" y="134956"/>
                  <a:pt x="192968" y="147612"/>
                </a:cubicBezTo>
                <a:lnTo>
                  <a:pt x="192968" y="153036"/>
                </a:lnTo>
                <a:cubicBezTo>
                  <a:pt x="192968" y="155929"/>
                  <a:pt x="190810" y="157738"/>
                  <a:pt x="188292" y="157738"/>
                </a:cubicBezTo>
                <a:lnTo>
                  <a:pt x="114920" y="157738"/>
                </a:lnTo>
                <a:cubicBezTo>
                  <a:pt x="112402" y="157738"/>
                  <a:pt x="110244" y="155929"/>
                  <a:pt x="110244" y="153036"/>
                </a:cubicBezTo>
                <a:lnTo>
                  <a:pt x="110244" y="149059"/>
                </a:lnTo>
                <a:cubicBezTo>
                  <a:pt x="110244" y="135317"/>
                  <a:pt x="105928" y="122299"/>
                  <a:pt x="98015" y="112535"/>
                </a:cubicBezTo>
                <a:cubicBezTo>
                  <a:pt x="88304" y="100240"/>
                  <a:pt x="82550" y="84691"/>
                  <a:pt x="82909" y="68780"/>
                </a:cubicBezTo>
                <a:cubicBezTo>
                  <a:pt x="82909" y="32618"/>
                  <a:pt x="112042" y="1880"/>
                  <a:pt x="147650" y="72"/>
                </a:cubicBez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6" name="Freeform 775">
            <a:extLst>
              <a:ext uri="{FF2B5EF4-FFF2-40B4-BE49-F238E27FC236}">
                <a16:creationId xmlns:a16="http://schemas.microsoft.com/office/drawing/2014/main" id="{97AA6431-52B6-7B4A-8370-7829901E793F}"/>
              </a:ext>
            </a:extLst>
          </p:cNvPr>
          <p:cNvSpPr>
            <a:spLocks noChangeArrowheads="1"/>
          </p:cNvSpPr>
          <p:nvPr/>
        </p:nvSpPr>
        <p:spPr bwMode="auto">
          <a:xfrm>
            <a:off x="6748853" y="3835032"/>
            <a:ext cx="267854" cy="282412"/>
          </a:xfrm>
          <a:custGeom>
            <a:avLst/>
            <a:gdLst>
              <a:gd name="T0" fmla="*/ 150257 w 293358"/>
              <a:gd name="T1" fmla="*/ 42077 h 307255"/>
              <a:gd name="T2" fmla="*/ 84130 w 293358"/>
              <a:gd name="T3" fmla="*/ 108204 h 307255"/>
              <a:gd name="T4" fmla="*/ 206628 w 293358"/>
              <a:gd name="T5" fmla="*/ 108204 h 307255"/>
              <a:gd name="T6" fmla="*/ 209157 w 293358"/>
              <a:gd name="T7" fmla="*/ 90137 h 307255"/>
              <a:gd name="T8" fmla="*/ 216023 w 293358"/>
              <a:gd name="T9" fmla="*/ 108204 h 307255"/>
              <a:gd name="T10" fmla="*/ 75096 w 293358"/>
              <a:gd name="T11" fmla="*/ 108204 h 307255"/>
              <a:gd name="T12" fmla="*/ 254413 w 293358"/>
              <a:gd name="T13" fmla="*/ 15824 h 307255"/>
              <a:gd name="T14" fmla="*/ 250076 w 293358"/>
              <a:gd name="T15" fmla="*/ 30929 h 307255"/>
              <a:gd name="T16" fmla="*/ 249714 w 293358"/>
              <a:gd name="T17" fmla="*/ 56462 h 307255"/>
              <a:gd name="T18" fmla="*/ 254413 w 293358"/>
              <a:gd name="T19" fmla="*/ 71567 h 307255"/>
              <a:gd name="T20" fmla="*/ 254413 w 293358"/>
              <a:gd name="T21" fmla="*/ 15824 h 307255"/>
              <a:gd name="T22" fmla="*/ 142453 w 293358"/>
              <a:gd name="T23" fmla="*/ 1590 h 307255"/>
              <a:gd name="T24" fmla="*/ 194032 w 293358"/>
              <a:gd name="T25" fmla="*/ 10251 h 307255"/>
              <a:gd name="T26" fmla="*/ 190786 w 293358"/>
              <a:gd name="T27" fmla="*/ 19273 h 307255"/>
              <a:gd name="T28" fmla="*/ 142453 w 293358"/>
              <a:gd name="T29" fmla="*/ 10612 h 307255"/>
              <a:gd name="T30" fmla="*/ 37851 w 293358"/>
              <a:gd name="T31" fmla="*/ 102636 h 307255"/>
              <a:gd name="T32" fmla="*/ 9356 w 293358"/>
              <a:gd name="T33" fmla="*/ 160377 h 307255"/>
              <a:gd name="T34" fmla="*/ 35326 w 293358"/>
              <a:gd name="T35" fmla="*/ 174812 h 307255"/>
              <a:gd name="T36" fmla="*/ 37851 w 293358"/>
              <a:gd name="T37" fmla="*/ 224975 h 307255"/>
              <a:gd name="T38" fmla="*/ 76084 w 293358"/>
              <a:gd name="T39" fmla="*/ 235440 h 307255"/>
              <a:gd name="T40" fmla="*/ 91594 w 293358"/>
              <a:gd name="T41" fmla="*/ 245545 h 307255"/>
              <a:gd name="T42" fmla="*/ 95562 w 293358"/>
              <a:gd name="T43" fmla="*/ 287768 h 307255"/>
              <a:gd name="T44" fmla="*/ 197639 w 293358"/>
              <a:gd name="T45" fmla="*/ 280911 h 307255"/>
              <a:gd name="T46" fmla="*/ 218559 w 293358"/>
              <a:gd name="T47" fmla="*/ 194661 h 307255"/>
              <a:gd name="T48" fmla="*/ 251382 w 293358"/>
              <a:gd name="T49" fmla="*/ 105523 h 307255"/>
              <a:gd name="T50" fmla="*/ 225773 w 293358"/>
              <a:gd name="T51" fmla="*/ 200435 h 307255"/>
              <a:gd name="T52" fmla="*/ 206656 w 293358"/>
              <a:gd name="T53" fmla="*/ 279468 h 307255"/>
              <a:gd name="T54" fmla="*/ 144977 w 293358"/>
              <a:gd name="T55" fmla="*/ 307255 h 307255"/>
              <a:gd name="T56" fmla="*/ 82577 w 293358"/>
              <a:gd name="T57" fmla="*/ 280189 h 307255"/>
              <a:gd name="T58" fmla="*/ 77527 w 293358"/>
              <a:gd name="T59" fmla="*/ 244462 h 307255"/>
              <a:gd name="T60" fmla="*/ 72477 w 293358"/>
              <a:gd name="T61" fmla="*/ 244823 h 307255"/>
              <a:gd name="T62" fmla="*/ 28833 w 293358"/>
              <a:gd name="T63" fmla="*/ 182391 h 307255"/>
              <a:gd name="T64" fmla="*/ 339 w 293358"/>
              <a:gd name="T65" fmla="*/ 162182 h 307255"/>
              <a:gd name="T66" fmla="*/ 28473 w 293358"/>
              <a:gd name="T67" fmla="*/ 101554 h 307255"/>
              <a:gd name="T68" fmla="*/ 247907 w 293358"/>
              <a:gd name="T69" fmla="*/ 360 h 307255"/>
              <a:gd name="T70" fmla="*/ 292003 w 293358"/>
              <a:gd name="T71" fmla="*/ 40279 h 307255"/>
              <a:gd name="T72" fmla="*/ 252967 w 293358"/>
              <a:gd name="T73" fmla="*/ 85952 h 307255"/>
              <a:gd name="T74" fmla="*/ 245015 w 293358"/>
              <a:gd name="T75" fmla="*/ 82355 h 307255"/>
              <a:gd name="T76" fmla="*/ 140559 w 293358"/>
              <a:gd name="T77" fmla="*/ 109328 h 307255"/>
              <a:gd name="T78" fmla="*/ 134776 w 293358"/>
              <a:gd name="T79" fmla="*/ 110047 h 307255"/>
              <a:gd name="T80" fmla="*/ 245015 w 293358"/>
              <a:gd name="T81" fmla="*/ 21938 h 307255"/>
              <a:gd name="T82" fmla="*/ 247907 w 293358"/>
              <a:gd name="T83" fmla="*/ 360 h 307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3358" h="307255">
                <a:moveTo>
                  <a:pt x="145560" y="37741"/>
                </a:moveTo>
                <a:cubicBezTo>
                  <a:pt x="148089" y="37741"/>
                  <a:pt x="150257" y="39909"/>
                  <a:pt x="150257" y="42077"/>
                </a:cubicBezTo>
                <a:cubicBezTo>
                  <a:pt x="150257" y="44968"/>
                  <a:pt x="148089" y="46775"/>
                  <a:pt x="145560" y="46775"/>
                </a:cubicBezTo>
                <a:cubicBezTo>
                  <a:pt x="111592" y="46775"/>
                  <a:pt x="84130" y="74237"/>
                  <a:pt x="84130" y="108204"/>
                </a:cubicBezTo>
                <a:cubicBezTo>
                  <a:pt x="84130" y="141810"/>
                  <a:pt x="111592" y="169273"/>
                  <a:pt x="145560" y="169273"/>
                </a:cubicBezTo>
                <a:cubicBezTo>
                  <a:pt x="179165" y="169273"/>
                  <a:pt x="206628" y="141810"/>
                  <a:pt x="206628" y="108204"/>
                </a:cubicBezTo>
                <a:cubicBezTo>
                  <a:pt x="206628" y="103868"/>
                  <a:pt x="206266" y="99893"/>
                  <a:pt x="205544" y="95557"/>
                </a:cubicBezTo>
                <a:cubicBezTo>
                  <a:pt x="204821" y="93028"/>
                  <a:pt x="206628" y="90498"/>
                  <a:pt x="209157" y="90137"/>
                </a:cubicBezTo>
                <a:cubicBezTo>
                  <a:pt x="211325" y="89414"/>
                  <a:pt x="214216" y="91221"/>
                  <a:pt x="214577" y="93750"/>
                </a:cubicBezTo>
                <a:cubicBezTo>
                  <a:pt x="215662" y="98448"/>
                  <a:pt x="216023" y="103145"/>
                  <a:pt x="216023" y="108204"/>
                </a:cubicBezTo>
                <a:cubicBezTo>
                  <a:pt x="216023" y="147230"/>
                  <a:pt x="184224" y="178668"/>
                  <a:pt x="145560" y="178668"/>
                </a:cubicBezTo>
                <a:cubicBezTo>
                  <a:pt x="106533" y="178668"/>
                  <a:pt x="75096" y="147230"/>
                  <a:pt x="75096" y="108204"/>
                </a:cubicBezTo>
                <a:cubicBezTo>
                  <a:pt x="75096" y="69179"/>
                  <a:pt x="106533" y="37741"/>
                  <a:pt x="145560" y="37741"/>
                </a:cubicBezTo>
                <a:close/>
                <a:moveTo>
                  <a:pt x="254413" y="15824"/>
                </a:moveTo>
                <a:lnTo>
                  <a:pt x="254413" y="26254"/>
                </a:lnTo>
                <a:cubicBezTo>
                  <a:pt x="254413" y="28771"/>
                  <a:pt x="252244" y="30569"/>
                  <a:pt x="250076" y="30929"/>
                </a:cubicBezTo>
                <a:cubicBezTo>
                  <a:pt x="248991" y="30929"/>
                  <a:pt x="179956" y="34885"/>
                  <a:pt x="149234" y="90627"/>
                </a:cubicBezTo>
                <a:cubicBezTo>
                  <a:pt x="168752" y="76601"/>
                  <a:pt x="205980" y="55024"/>
                  <a:pt x="249714" y="56462"/>
                </a:cubicBezTo>
                <a:cubicBezTo>
                  <a:pt x="252244" y="56462"/>
                  <a:pt x="254413" y="58620"/>
                  <a:pt x="254413" y="60778"/>
                </a:cubicBezTo>
                <a:lnTo>
                  <a:pt x="254413" y="71567"/>
                </a:lnTo>
                <a:lnTo>
                  <a:pt x="282244" y="43516"/>
                </a:lnTo>
                <a:lnTo>
                  <a:pt x="254413" y="15824"/>
                </a:lnTo>
                <a:close/>
                <a:moveTo>
                  <a:pt x="137403" y="1229"/>
                </a:moveTo>
                <a:cubicBezTo>
                  <a:pt x="139206" y="1229"/>
                  <a:pt x="141010" y="1229"/>
                  <a:pt x="142453" y="1590"/>
                </a:cubicBezTo>
                <a:cubicBezTo>
                  <a:pt x="143535" y="1590"/>
                  <a:pt x="143895" y="1590"/>
                  <a:pt x="144617" y="1590"/>
                </a:cubicBezTo>
                <a:cubicBezTo>
                  <a:pt x="150749" y="1590"/>
                  <a:pt x="171669" y="1951"/>
                  <a:pt x="194032" y="10251"/>
                </a:cubicBezTo>
                <a:cubicBezTo>
                  <a:pt x="196557" y="11334"/>
                  <a:pt x="197639" y="13860"/>
                  <a:pt x="196557" y="16386"/>
                </a:cubicBezTo>
                <a:cubicBezTo>
                  <a:pt x="195835" y="18912"/>
                  <a:pt x="192950" y="19995"/>
                  <a:pt x="190786" y="19273"/>
                </a:cubicBezTo>
                <a:cubicBezTo>
                  <a:pt x="170226" y="11334"/>
                  <a:pt x="150027" y="10973"/>
                  <a:pt x="144617" y="10973"/>
                </a:cubicBezTo>
                <a:cubicBezTo>
                  <a:pt x="143895" y="10973"/>
                  <a:pt x="143174" y="10612"/>
                  <a:pt x="142453" y="10612"/>
                </a:cubicBezTo>
                <a:cubicBezTo>
                  <a:pt x="141010" y="10612"/>
                  <a:pt x="139206" y="10612"/>
                  <a:pt x="137403" y="10612"/>
                </a:cubicBezTo>
                <a:cubicBezTo>
                  <a:pt x="116482" y="10612"/>
                  <a:pt x="47589" y="17108"/>
                  <a:pt x="37851" y="102636"/>
                </a:cubicBezTo>
                <a:cubicBezTo>
                  <a:pt x="37851" y="104441"/>
                  <a:pt x="35687" y="115628"/>
                  <a:pt x="10438" y="155325"/>
                </a:cubicBezTo>
                <a:cubicBezTo>
                  <a:pt x="10077" y="156407"/>
                  <a:pt x="8995" y="158212"/>
                  <a:pt x="9356" y="160377"/>
                </a:cubicBezTo>
                <a:cubicBezTo>
                  <a:pt x="9717" y="161821"/>
                  <a:pt x="10799" y="162903"/>
                  <a:pt x="12963" y="164347"/>
                </a:cubicBezTo>
                <a:cubicBezTo>
                  <a:pt x="23062" y="170121"/>
                  <a:pt x="35326" y="174812"/>
                  <a:pt x="35326" y="174812"/>
                </a:cubicBezTo>
                <a:cubicBezTo>
                  <a:pt x="37490" y="175895"/>
                  <a:pt x="38572" y="177699"/>
                  <a:pt x="38211" y="179865"/>
                </a:cubicBezTo>
                <a:cubicBezTo>
                  <a:pt x="38211" y="179865"/>
                  <a:pt x="35326" y="210179"/>
                  <a:pt x="37851" y="224975"/>
                </a:cubicBezTo>
                <a:cubicBezTo>
                  <a:pt x="38933" y="231110"/>
                  <a:pt x="53000" y="235440"/>
                  <a:pt x="72477" y="235440"/>
                </a:cubicBezTo>
                <a:cubicBezTo>
                  <a:pt x="74642" y="235440"/>
                  <a:pt x="76084" y="235440"/>
                  <a:pt x="76084" y="235440"/>
                </a:cubicBezTo>
                <a:cubicBezTo>
                  <a:pt x="76084" y="235440"/>
                  <a:pt x="76806" y="235079"/>
                  <a:pt x="77527" y="235079"/>
                </a:cubicBezTo>
                <a:cubicBezTo>
                  <a:pt x="87987" y="235079"/>
                  <a:pt x="91594" y="240492"/>
                  <a:pt x="91594" y="245545"/>
                </a:cubicBezTo>
                <a:lnTo>
                  <a:pt x="91594" y="280189"/>
                </a:lnTo>
                <a:cubicBezTo>
                  <a:pt x="91594" y="283437"/>
                  <a:pt x="93398" y="286324"/>
                  <a:pt x="95562" y="287768"/>
                </a:cubicBezTo>
                <a:cubicBezTo>
                  <a:pt x="118646" y="301481"/>
                  <a:pt x="170947" y="301481"/>
                  <a:pt x="194393" y="288129"/>
                </a:cubicBezTo>
                <a:cubicBezTo>
                  <a:pt x="196557" y="286685"/>
                  <a:pt x="197999" y="283798"/>
                  <a:pt x="197639" y="280911"/>
                </a:cubicBezTo>
                <a:cubicBezTo>
                  <a:pt x="195475" y="266837"/>
                  <a:pt x="193671" y="239771"/>
                  <a:pt x="205574" y="213787"/>
                </a:cubicBezTo>
                <a:cubicBezTo>
                  <a:pt x="208820" y="206570"/>
                  <a:pt x="213509" y="200796"/>
                  <a:pt x="218559" y="194661"/>
                </a:cubicBezTo>
                <a:cubicBezTo>
                  <a:pt x="230823" y="179865"/>
                  <a:pt x="245611" y="161460"/>
                  <a:pt x="246693" y="110215"/>
                </a:cubicBezTo>
                <a:cubicBezTo>
                  <a:pt x="246693" y="107328"/>
                  <a:pt x="248497" y="105523"/>
                  <a:pt x="251382" y="105523"/>
                </a:cubicBezTo>
                <a:cubicBezTo>
                  <a:pt x="253907" y="105523"/>
                  <a:pt x="255711" y="107689"/>
                  <a:pt x="255711" y="110215"/>
                </a:cubicBezTo>
                <a:cubicBezTo>
                  <a:pt x="254989" y="165069"/>
                  <a:pt x="238758" y="184556"/>
                  <a:pt x="225773" y="200435"/>
                </a:cubicBezTo>
                <a:cubicBezTo>
                  <a:pt x="221084" y="206209"/>
                  <a:pt x="216756" y="211261"/>
                  <a:pt x="213870" y="217396"/>
                </a:cubicBezTo>
                <a:cubicBezTo>
                  <a:pt x="203049" y="241214"/>
                  <a:pt x="204853" y="266837"/>
                  <a:pt x="206656" y="279468"/>
                </a:cubicBezTo>
                <a:cubicBezTo>
                  <a:pt x="207738" y="286324"/>
                  <a:pt x="204492" y="292820"/>
                  <a:pt x="199082" y="296068"/>
                </a:cubicBezTo>
                <a:cubicBezTo>
                  <a:pt x="186097" y="303646"/>
                  <a:pt x="165537" y="307255"/>
                  <a:pt x="144977" y="307255"/>
                </a:cubicBezTo>
                <a:cubicBezTo>
                  <a:pt x="124417" y="307255"/>
                  <a:pt x="103858" y="303646"/>
                  <a:pt x="91233" y="296068"/>
                </a:cubicBezTo>
                <a:cubicBezTo>
                  <a:pt x="85823" y="292820"/>
                  <a:pt x="82577" y="286685"/>
                  <a:pt x="82577" y="280189"/>
                </a:cubicBezTo>
                <a:lnTo>
                  <a:pt x="82577" y="245545"/>
                </a:lnTo>
                <a:cubicBezTo>
                  <a:pt x="82216" y="245184"/>
                  <a:pt x="80413" y="244462"/>
                  <a:pt x="77527" y="244462"/>
                </a:cubicBezTo>
                <a:cubicBezTo>
                  <a:pt x="77166" y="244462"/>
                  <a:pt x="76806" y="244462"/>
                  <a:pt x="76806" y="244462"/>
                </a:cubicBezTo>
                <a:cubicBezTo>
                  <a:pt x="76806" y="244462"/>
                  <a:pt x="75363" y="244823"/>
                  <a:pt x="72477" y="244823"/>
                </a:cubicBezTo>
                <a:cubicBezTo>
                  <a:pt x="57689" y="244823"/>
                  <a:pt x="31719" y="242297"/>
                  <a:pt x="28833" y="226779"/>
                </a:cubicBezTo>
                <a:cubicBezTo>
                  <a:pt x="26309" y="213787"/>
                  <a:pt x="28112" y="191052"/>
                  <a:pt x="28833" y="182391"/>
                </a:cubicBezTo>
                <a:cubicBezTo>
                  <a:pt x="24505" y="180226"/>
                  <a:pt x="15848" y="176617"/>
                  <a:pt x="8274" y="172286"/>
                </a:cubicBezTo>
                <a:cubicBezTo>
                  <a:pt x="2863" y="169038"/>
                  <a:pt x="699" y="165069"/>
                  <a:pt x="339" y="162182"/>
                </a:cubicBezTo>
                <a:cubicBezTo>
                  <a:pt x="-1104" y="156047"/>
                  <a:pt x="2503" y="150994"/>
                  <a:pt x="2863" y="150273"/>
                </a:cubicBezTo>
                <a:cubicBezTo>
                  <a:pt x="27030" y="112741"/>
                  <a:pt x="28473" y="101915"/>
                  <a:pt x="28473" y="101554"/>
                </a:cubicBezTo>
                <a:cubicBezTo>
                  <a:pt x="39294" y="8447"/>
                  <a:pt x="114318" y="1229"/>
                  <a:pt x="137403" y="1229"/>
                </a:cubicBezTo>
                <a:close/>
                <a:moveTo>
                  <a:pt x="247907" y="360"/>
                </a:moveTo>
                <a:cubicBezTo>
                  <a:pt x="249714" y="-359"/>
                  <a:pt x="251883" y="1"/>
                  <a:pt x="252967" y="1439"/>
                </a:cubicBezTo>
                <a:lnTo>
                  <a:pt x="292003" y="40279"/>
                </a:lnTo>
                <a:cubicBezTo>
                  <a:pt x="293810" y="42077"/>
                  <a:pt x="293810" y="44954"/>
                  <a:pt x="292003" y="47112"/>
                </a:cubicBezTo>
                <a:lnTo>
                  <a:pt x="252967" y="85952"/>
                </a:lnTo>
                <a:cubicBezTo>
                  <a:pt x="251883" y="87031"/>
                  <a:pt x="249714" y="87390"/>
                  <a:pt x="247907" y="87031"/>
                </a:cubicBezTo>
                <a:cubicBezTo>
                  <a:pt x="246100" y="85952"/>
                  <a:pt x="245015" y="84154"/>
                  <a:pt x="245015" y="82355"/>
                </a:cubicBezTo>
                <a:lnTo>
                  <a:pt x="245015" y="65453"/>
                </a:lnTo>
                <a:cubicBezTo>
                  <a:pt x="186824" y="66172"/>
                  <a:pt x="140921" y="108968"/>
                  <a:pt x="140559" y="109328"/>
                </a:cubicBezTo>
                <a:cubicBezTo>
                  <a:pt x="139475" y="110047"/>
                  <a:pt x="138752" y="110406"/>
                  <a:pt x="137306" y="110406"/>
                </a:cubicBezTo>
                <a:cubicBezTo>
                  <a:pt x="136584" y="110406"/>
                  <a:pt x="135499" y="110406"/>
                  <a:pt x="134776" y="110047"/>
                </a:cubicBezTo>
                <a:cubicBezTo>
                  <a:pt x="132969" y="108608"/>
                  <a:pt x="132246" y="106451"/>
                  <a:pt x="132969" y="104293"/>
                </a:cubicBezTo>
                <a:cubicBezTo>
                  <a:pt x="156463" y="36683"/>
                  <a:pt x="226582" y="24096"/>
                  <a:pt x="245015" y="21938"/>
                </a:cubicBezTo>
                <a:lnTo>
                  <a:pt x="245015" y="4676"/>
                </a:lnTo>
                <a:cubicBezTo>
                  <a:pt x="245015" y="2878"/>
                  <a:pt x="246100" y="1080"/>
                  <a:pt x="247907" y="360"/>
                </a:cubicBez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7" name="Freeform 776">
            <a:extLst>
              <a:ext uri="{FF2B5EF4-FFF2-40B4-BE49-F238E27FC236}">
                <a16:creationId xmlns:a16="http://schemas.microsoft.com/office/drawing/2014/main" id="{66AC6DA4-6F06-5D4E-ABF4-878CA88ADFBD}"/>
              </a:ext>
            </a:extLst>
          </p:cNvPr>
          <p:cNvSpPr>
            <a:spLocks noChangeArrowheads="1"/>
          </p:cNvSpPr>
          <p:nvPr/>
        </p:nvSpPr>
        <p:spPr bwMode="auto">
          <a:xfrm>
            <a:off x="6929422" y="2855032"/>
            <a:ext cx="280955" cy="280955"/>
          </a:xfrm>
          <a:custGeom>
            <a:avLst/>
            <a:gdLst>
              <a:gd name="T0" fmla="*/ 9022 w 305326"/>
              <a:gd name="T1" fmla="*/ 262772 h 306027"/>
              <a:gd name="T2" fmla="*/ 125449 w 305326"/>
              <a:gd name="T3" fmla="*/ 288004 h 306027"/>
              <a:gd name="T4" fmla="*/ 171434 w 305326"/>
              <a:gd name="T5" fmla="*/ 56129 h 306027"/>
              <a:gd name="T6" fmla="*/ 194351 w 305326"/>
              <a:gd name="T7" fmla="*/ 72283 h 306027"/>
              <a:gd name="T8" fmla="*/ 191129 w 305326"/>
              <a:gd name="T9" fmla="*/ 79822 h 306027"/>
              <a:gd name="T10" fmla="*/ 182535 w 305326"/>
              <a:gd name="T11" fmla="*/ 73360 h 306027"/>
              <a:gd name="T12" fmla="*/ 167495 w 305326"/>
              <a:gd name="T13" fmla="*/ 92386 h 306027"/>
              <a:gd name="T14" fmla="*/ 164631 w 305326"/>
              <a:gd name="T15" fmla="*/ 100284 h 306027"/>
              <a:gd name="T16" fmla="*/ 155679 w 305326"/>
              <a:gd name="T17" fmla="*/ 93463 h 306027"/>
              <a:gd name="T18" fmla="*/ 142071 w 305326"/>
              <a:gd name="T19" fmla="*/ 113207 h 306027"/>
              <a:gd name="T20" fmla="*/ 138849 w 305326"/>
              <a:gd name="T21" fmla="*/ 121105 h 306027"/>
              <a:gd name="T22" fmla="*/ 130971 w 305326"/>
              <a:gd name="T23" fmla="*/ 115002 h 306027"/>
              <a:gd name="T24" fmla="*/ 114141 w 305326"/>
              <a:gd name="T25" fmla="*/ 131874 h 306027"/>
              <a:gd name="T26" fmla="*/ 118796 w 305326"/>
              <a:gd name="T27" fmla="*/ 143003 h 306027"/>
              <a:gd name="T28" fmla="*/ 112351 w 305326"/>
              <a:gd name="T29" fmla="*/ 143003 h 306027"/>
              <a:gd name="T30" fmla="*/ 92298 w 305326"/>
              <a:gd name="T31" fmla="*/ 156644 h 306027"/>
              <a:gd name="T32" fmla="*/ 98027 w 305326"/>
              <a:gd name="T33" fmla="*/ 168850 h 306027"/>
              <a:gd name="T34" fmla="*/ 91582 w 305326"/>
              <a:gd name="T35" fmla="*/ 168850 h 306027"/>
              <a:gd name="T36" fmla="*/ 72603 w 305326"/>
              <a:gd name="T37" fmla="*/ 183209 h 306027"/>
              <a:gd name="T38" fmla="*/ 77975 w 305326"/>
              <a:gd name="T39" fmla="*/ 195414 h 306027"/>
              <a:gd name="T40" fmla="*/ 71529 w 305326"/>
              <a:gd name="T41" fmla="*/ 195414 h 306027"/>
              <a:gd name="T42" fmla="*/ 55057 w 305326"/>
              <a:gd name="T43" fmla="*/ 172798 h 306027"/>
              <a:gd name="T44" fmla="*/ 65800 w 305326"/>
              <a:gd name="T45" fmla="*/ 176747 h 306027"/>
              <a:gd name="T46" fmla="*/ 75110 w 305326"/>
              <a:gd name="T47" fmla="*/ 152695 h 306027"/>
              <a:gd name="T48" fmla="*/ 81555 w 305326"/>
              <a:gd name="T49" fmla="*/ 145875 h 306027"/>
              <a:gd name="T50" fmla="*/ 101250 w 305326"/>
              <a:gd name="T51" fmla="*/ 131874 h 306027"/>
              <a:gd name="T52" fmla="*/ 95879 w 305326"/>
              <a:gd name="T53" fmla="*/ 120028 h 306027"/>
              <a:gd name="T54" fmla="*/ 107695 w 305326"/>
              <a:gd name="T55" fmla="*/ 125413 h 306027"/>
              <a:gd name="T56" fmla="*/ 124167 w 305326"/>
              <a:gd name="T57" fmla="*/ 108540 h 306027"/>
              <a:gd name="T58" fmla="*/ 119154 w 305326"/>
              <a:gd name="T59" fmla="*/ 97053 h 306027"/>
              <a:gd name="T60" fmla="*/ 130971 w 305326"/>
              <a:gd name="T61" fmla="*/ 102079 h 306027"/>
              <a:gd name="T62" fmla="*/ 144936 w 305326"/>
              <a:gd name="T63" fmla="*/ 82694 h 306027"/>
              <a:gd name="T64" fmla="*/ 151382 w 305326"/>
              <a:gd name="T65" fmla="*/ 75873 h 306027"/>
              <a:gd name="T66" fmla="*/ 175731 w 305326"/>
              <a:gd name="T67" fmla="*/ 66898 h 306027"/>
              <a:gd name="T68" fmla="*/ 171434 w 305326"/>
              <a:gd name="T69" fmla="*/ 56129 h 306027"/>
              <a:gd name="T70" fmla="*/ 72102 w 305326"/>
              <a:gd name="T71" fmla="*/ 72091 h 306027"/>
              <a:gd name="T72" fmla="*/ 140228 w 305326"/>
              <a:gd name="T73" fmla="*/ 284399 h 306027"/>
              <a:gd name="T74" fmla="*/ 284770 w 305326"/>
              <a:gd name="T75" fmla="*/ 138775 h 306027"/>
              <a:gd name="T76" fmla="*/ 261341 w 305326"/>
              <a:gd name="T77" fmla="*/ 9372 h 306027"/>
              <a:gd name="T78" fmla="*/ 288014 w 305326"/>
              <a:gd name="T79" fmla="*/ 124357 h 306027"/>
              <a:gd name="T80" fmla="*/ 262422 w 305326"/>
              <a:gd name="T81" fmla="*/ 9372 h 306027"/>
              <a:gd name="T82" fmla="*/ 261341 w 305326"/>
              <a:gd name="T83" fmla="*/ 0 h 306027"/>
              <a:gd name="T84" fmla="*/ 305316 w 305326"/>
              <a:gd name="T85" fmla="*/ 43255 h 306027"/>
              <a:gd name="T86" fmla="*/ 43986 w 305326"/>
              <a:gd name="T87" fmla="*/ 306027 h 306027"/>
              <a:gd name="T88" fmla="*/ 10 w 305326"/>
              <a:gd name="T89" fmla="*/ 262772 h 306027"/>
              <a:gd name="T90" fmla="*/ 261341 w 305326"/>
              <a:gd name="T91" fmla="*/ 0 h 306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5326" h="306027">
                <a:moveTo>
                  <a:pt x="17673" y="180588"/>
                </a:moveTo>
                <a:cubicBezTo>
                  <a:pt x="10824" y="211587"/>
                  <a:pt x="9022" y="241145"/>
                  <a:pt x="9022" y="262772"/>
                </a:cubicBezTo>
                <a:cubicBezTo>
                  <a:pt x="9382" y="281155"/>
                  <a:pt x="24161" y="296655"/>
                  <a:pt x="42905" y="296655"/>
                </a:cubicBezTo>
                <a:cubicBezTo>
                  <a:pt x="64532" y="296655"/>
                  <a:pt x="94089" y="294853"/>
                  <a:pt x="125449" y="288004"/>
                </a:cubicBezTo>
                <a:cubicBezTo>
                  <a:pt x="87962" y="268539"/>
                  <a:pt x="37498" y="218076"/>
                  <a:pt x="17673" y="180588"/>
                </a:cubicBezTo>
                <a:close/>
                <a:moveTo>
                  <a:pt x="171434" y="56129"/>
                </a:moveTo>
                <a:cubicBezTo>
                  <a:pt x="173225" y="53975"/>
                  <a:pt x="176447" y="53975"/>
                  <a:pt x="177880" y="56129"/>
                </a:cubicBezTo>
                <a:lnTo>
                  <a:pt x="194351" y="72283"/>
                </a:lnTo>
                <a:cubicBezTo>
                  <a:pt x="196142" y="74078"/>
                  <a:pt x="196142" y="76950"/>
                  <a:pt x="194351" y="78745"/>
                </a:cubicBezTo>
                <a:cubicBezTo>
                  <a:pt x="193277" y="79463"/>
                  <a:pt x="192203" y="79822"/>
                  <a:pt x="191129" y="79822"/>
                </a:cubicBezTo>
                <a:cubicBezTo>
                  <a:pt x="190055" y="79822"/>
                  <a:pt x="188622" y="79463"/>
                  <a:pt x="187906" y="78745"/>
                </a:cubicBezTo>
                <a:lnTo>
                  <a:pt x="182535" y="73360"/>
                </a:lnTo>
                <a:cubicBezTo>
                  <a:pt x="175731" y="78027"/>
                  <a:pt x="169286" y="82694"/>
                  <a:pt x="163198" y="87360"/>
                </a:cubicBezTo>
                <a:lnTo>
                  <a:pt x="167495" y="92386"/>
                </a:lnTo>
                <a:cubicBezTo>
                  <a:pt x="169644" y="94181"/>
                  <a:pt x="169644" y="97053"/>
                  <a:pt x="167495" y="98848"/>
                </a:cubicBezTo>
                <a:cubicBezTo>
                  <a:pt x="166779" y="99566"/>
                  <a:pt x="165705" y="100284"/>
                  <a:pt x="164631" y="100284"/>
                </a:cubicBezTo>
                <a:cubicBezTo>
                  <a:pt x="163198" y="100284"/>
                  <a:pt x="162124" y="99566"/>
                  <a:pt x="161408" y="98848"/>
                </a:cubicBezTo>
                <a:lnTo>
                  <a:pt x="155679" y="93463"/>
                </a:lnTo>
                <a:cubicBezTo>
                  <a:pt x="149591" y="98130"/>
                  <a:pt x="143504" y="103515"/>
                  <a:pt x="137774" y="108540"/>
                </a:cubicBezTo>
                <a:lnTo>
                  <a:pt x="142071" y="113207"/>
                </a:lnTo>
                <a:cubicBezTo>
                  <a:pt x="143862" y="115002"/>
                  <a:pt x="143862" y="117874"/>
                  <a:pt x="142071" y="119669"/>
                </a:cubicBezTo>
                <a:cubicBezTo>
                  <a:pt x="141355" y="120387"/>
                  <a:pt x="139923" y="121105"/>
                  <a:pt x="138849" y="121105"/>
                </a:cubicBezTo>
                <a:cubicBezTo>
                  <a:pt x="137774" y="121105"/>
                  <a:pt x="136700" y="120387"/>
                  <a:pt x="135626" y="119669"/>
                </a:cubicBezTo>
                <a:lnTo>
                  <a:pt x="130971" y="115002"/>
                </a:lnTo>
                <a:cubicBezTo>
                  <a:pt x="127748" y="117874"/>
                  <a:pt x="125242" y="120387"/>
                  <a:pt x="122377" y="123259"/>
                </a:cubicBezTo>
                <a:cubicBezTo>
                  <a:pt x="119512" y="126131"/>
                  <a:pt x="116648" y="129002"/>
                  <a:pt x="114141" y="131874"/>
                </a:cubicBezTo>
                <a:lnTo>
                  <a:pt x="118796" y="136541"/>
                </a:lnTo>
                <a:cubicBezTo>
                  <a:pt x="120586" y="138336"/>
                  <a:pt x="120586" y="141208"/>
                  <a:pt x="118796" y="143003"/>
                </a:cubicBezTo>
                <a:cubicBezTo>
                  <a:pt x="117722" y="144080"/>
                  <a:pt x="116648" y="144439"/>
                  <a:pt x="115573" y="144439"/>
                </a:cubicBezTo>
                <a:cubicBezTo>
                  <a:pt x="114499" y="144439"/>
                  <a:pt x="113067" y="144080"/>
                  <a:pt x="112351" y="143003"/>
                </a:cubicBezTo>
                <a:lnTo>
                  <a:pt x="107695" y="138336"/>
                </a:lnTo>
                <a:cubicBezTo>
                  <a:pt x="102324" y="144439"/>
                  <a:pt x="97311" y="150541"/>
                  <a:pt x="92298" y="156644"/>
                </a:cubicBezTo>
                <a:lnTo>
                  <a:pt x="98027" y="162388"/>
                </a:lnTo>
                <a:cubicBezTo>
                  <a:pt x="99818" y="164183"/>
                  <a:pt x="99818" y="167055"/>
                  <a:pt x="98027" y="168850"/>
                </a:cubicBezTo>
                <a:cubicBezTo>
                  <a:pt x="96953" y="169567"/>
                  <a:pt x="95879" y="169926"/>
                  <a:pt x="94805" y="169926"/>
                </a:cubicBezTo>
                <a:cubicBezTo>
                  <a:pt x="93730" y="169926"/>
                  <a:pt x="92298" y="169567"/>
                  <a:pt x="91582" y="168850"/>
                </a:cubicBezTo>
                <a:lnTo>
                  <a:pt x="86569" y="163824"/>
                </a:lnTo>
                <a:cubicBezTo>
                  <a:pt x="81914" y="170285"/>
                  <a:pt x="76900" y="176747"/>
                  <a:pt x="72603" y="183209"/>
                </a:cubicBezTo>
                <a:lnTo>
                  <a:pt x="77975" y="188953"/>
                </a:lnTo>
                <a:cubicBezTo>
                  <a:pt x="79765" y="190747"/>
                  <a:pt x="79765" y="193619"/>
                  <a:pt x="77975" y="195414"/>
                </a:cubicBezTo>
                <a:cubicBezTo>
                  <a:pt x="76900" y="196132"/>
                  <a:pt x="75826" y="196491"/>
                  <a:pt x="74752" y="196491"/>
                </a:cubicBezTo>
                <a:cubicBezTo>
                  <a:pt x="73320" y="196491"/>
                  <a:pt x="72245" y="196132"/>
                  <a:pt x="71529" y="195414"/>
                </a:cubicBezTo>
                <a:lnTo>
                  <a:pt x="55057" y="179260"/>
                </a:lnTo>
                <a:cubicBezTo>
                  <a:pt x="53625" y="177106"/>
                  <a:pt x="53625" y="174234"/>
                  <a:pt x="55057" y="172798"/>
                </a:cubicBezTo>
                <a:cubicBezTo>
                  <a:pt x="57206" y="170644"/>
                  <a:pt x="60070" y="170644"/>
                  <a:pt x="61503" y="172798"/>
                </a:cubicBezTo>
                <a:lnTo>
                  <a:pt x="65800" y="176747"/>
                </a:lnTo>
                <a:cubicBezTo>
                  <a:pt x="70455" y="170285"/>
                  <a:pt x="75468" y="163824"/>
                  <a:pt x="80123" y="157362"/>
                </a:cubicBezTo>
                <a:lnTo>
                  <a:pt x="75110" y="152695"/>
                </a:lnTo>
                <a:cubicBezTo>
                  <a:pt x="73320" y="150541"/>
                  <a:pt x="73320" y="147670"/>
                  <a:pt x="75110" y="145875"/>
                </a:cubicBezTo>
                <a:cubicBezTo>
                  <a:pt x="76900" y="144080"/>
                  <a:pt x="80123" y="144080"/>
                  <a:pt x="81555" y="145875"/>
                </a:cubicBezTo>
                <a:lnTo>
                  <a:pt x="85852" y="150182"/>
                </a:lnTo>
                <a:cubicBezTo>
                  <a:pt x="90866" y="144080"/>
                  <a:pt x="95879" y="137618"/>
                  <a:pt x="101250" y="131874"/>
                </a:cubicBezTo>
                <a:lnTo>
                  <a:pt x="95879" y="126490"/>
                </a:lnTo>
                <a:cubicBezTo>
                  <a:pt x="94446" y="125054"/>
                  <a:pt x="94446" y="122182"/>
                  <a:pt x="95879" y="120028"/>
                </a:cubicBezTo>
                <a:cubicBezTo>
                  <a:pt x="98027" y="118592"/>
                  <a:pt x="100892" y="118592"/>
                  <a:pt x="102324" y="120028"/>
                </a:cubicBezTo>
                <a:lnTo>
                  <a:pt x="107695" y="125413"/>
                </a:lnTo>
                <a:cubicBezTo>
                  <a:pt x="110202" y="122541"/>
                  <a:pt x="113067" y="119310"/>
                  <a:pt x="115573" y="116797"/>
                </a:cubicBezTo>
                <a:cubicBezTo>
                  <a:pt x="118796" y="113925"/>
                  <a:pt x="121661" y="111412"/>
                  <a:pt x="124167" y="108540"/>
                </a:cubicBezTo>
                <a:lnTo>
                  <a:pt x="119154" y="103515"/>
                </a:lnTo>
                <a:cubicBezTo>
                  <a:pt x="117364" y="101361"/>
                  <a:pt x="117364" y="98489"/>
                  <a:pt x="119154" y="97053"/>
                </a:cubicBezTo>
                <a:cubicBezTo>
                  <a:pt x="121303" y="94899"/>
                  <a:pt x="123809" y="94899"/>
                  <a:pt x="125958" y="97053"/>
                </a:cubicBezTo>
                <a:lnTo>
                  <a:pt x="130971" y="102079"/>
                </a:lnTo>
                <a:cubicBezTo>
                  <a:pt x="137058" y="97053"/>
                  <a:pt x="143146" y="91668"/>
                  <a:pt x="149233" y="86642"/>
                </a:cubicBezTo>
                <a:lnTo>
                  <a:pt x="144936" y="82694"/>
                </a:lnTo>
                <a:cubicBezTo>
                  <a:pt x="143146" y="80540"/>
                  <a:pt x="143146" y="77668"/>
                  <a:pt x="144936" y="75873"/>
                </a:cubicBezTo>
                <a:cubicBezTo>
                  <a:pt x="146727" y="74078"/>
                  <a:pt x="149591" y="74078"/>
                  <a:pt x="151382" y="75873"/>
                </a:cubicBezTo>
                <a:lnTo>
                  <a:pt x="156395" y="80899"/>
                </a:lnTo>
                <a:cubicBezTo>
                  <a:pt x="162840" y="75873"/>
                  <a:pt x="169286" y="71206"/>
                  <a:pt x="175731" y="66898"/>
                </a:cubicBezTo>
                <a:lnTo>
                  <a:pt x="171434" y="62232"/>
                </a:lnTo>
                <a:cubicBezTo>
                  <a:pt x="169644" y="60796"/>
                  <a:pt x="169644" y="57565"/>
                  <a:pt x="171434" y="56129"/>
                </a:cubicBezTo>
                <a:close/>
                <a:moveTo>
                  <a:pt x="166901" y="20906"/>
                </a:moveTo>
                <a:cubicBezTo>
                  <a:pt x="133018" y="29918"/>
                  <a:pt x="98775" y="45417"/>
                  <a:pt x="72102" y="72091"/>
                </a:cubicBezTo>
                <a:cubicBezTo>
                  <a:pt x="45788" y="98404"/>
                  <a:pt x="29928" y="132648"/>
                  <a:pt x="21277" y="165810"/>
                </a:cubicBezTo>
                <a:cubicBezTo>
                  <a:pt x="35696" y="204739"/>
                  <a:pt x="101659" y="270702"/>
                  <a:pt x="140228" y="284399"/>
                </a:cubicBezTo>
                <a:cubicBezTo>
                  <a:pt x="173389" y="275388"/>
                  <a:pt x="207272" y="259888"/>
                  <a:pt x="233585" y="233936"/>
                </a:cubicBezTo>
                <a:cubicBezTo>
                  <a:pt x="260259" y="207262"/>
                  <a:pt x="275759" y="172658"/>
                  <a:pt x="284770" y="138775"/>
                </a:cubicBezTo>
                <a:cubicBezTo>
                  <a:pt x="270352" y="100207"/>
                  <a:pt x="205470" y="35685"/>
                  <a:pt x="166901" y="20906"/>
                </a:cubicBezTo>
                <a:close/>
                <a:moveTo>
                  <a:pt x="261341" y="9372"/>
                </a:moveTo>
                <a:cubicBezTo>
                  <a:pt x="240434" y="9372"/>
                  <a:pt x="211598" y="10814"/>
                  <a:pt x="181319" y="17662"/>
                </a:cubicBezTo>
                <a:cubicBezTo>
                  <a:pt x="218807" y="37127"/>
                  <a:pt x="268550" y="86870"/>
                  <a:pt x="288014" y="124357"/>
                </a:cubicBezTo>
                <a:cubicBezTo>
                  <a:pt x="294502" y="93718"/>
                  <a:pt x="296305" y="64522"/>
                  <a:pt x="296305" y="43255"/>
                </a:cubicBezTo>
                <a:cubicBezTo>
                  <a:pt x="295944" y="24871"/>
                  <a:pt x="281166" y="9372"/>
                  <a:pt x="262422" y="9372"/>
                </a:cubicBezTo>
                <a:lnTo>
                  <a:pt x="261341" y="9372"/>
                </a:lnTo>
                <a:close/>
                <a:moveTo>
                  <a:pt x="261341" y="0"/>
                </a:moveTo>
                <a:lnTo>
                  <a:pt x="262422" y="0"/>
                </a:lnTo>
                <a:cubicBezTo>
                  <a:pt x="286212" y="0"/>
                  <a:pt x="305316" y="19825"/>
                  <a:pt x="305316" y="43255"/>
                </a:cubicBezTo>
                <a:cubicBezTo>
                  <a:pt x="305677" y="92277"/>
                  <a:pt x="297026" y="183111"/>
                  <a:pt x="240074" y="240424"/>
                </a:cubicBezTo>
                <a:cubicBezTo>
                  <a:pt x="183122" y="297376"/>
                  <a:pt x="93368" y="306027"/>
                  <a:pt x="43986" y="306027"/>
                </a:cubicBezTo>
                <a:lnTo>
                  <a:pt x="42905" y="306027"/>
                </a:lnTo>
                <a:cubicBezTo>
                  <a:pt x="19115" y="305666"/>
                  <a:pt x="10" y="286562"/>
                  <a:pt x="10" y="262772"/>
                </a:cubicBezTo>
                <a:cubicBezTo>
                  <a:pt x="-350" y="213750"/>
                  <a:pt x="8301" y="122915"/>
                  <a:pt x="65253" y="65603"/>
                </a:cubicBezTo>
                <a:cubicBezTo>
                  <a:pt x="122205" y="9011"/>
                  <a:pt x="211958" y="0"/>
                  <a:pt x="261341" y="0"/>
                </a:cubicBez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9" name="Freeform 778">
            <a:extLst>
              <a:ext uri="{FF2B5EF4-FFF2-40B4-BE49-F238E27FC236}">
                <a16:creationId xmlns:a16="http://schemas.microsoft.com/office/drawing/2014/main" id="{7123A582-5333-B842-A26D-5824F3637D90}"/>
              </a:ext>
            </a:extLst>
          </p:cNvPr>
          <p:cNvSpPr>
            <a:spLocks noChangeArrowheads="1"/>
          </p:cNvSpPr>
          <p:nvPr/>
        </p:nvSpPr>
        <p:spPr bwMode="auto">
          <a:xfrm>
            <a:off x="5323513" y="4756046"/>
            <a:ext cx="279499" cy="280955"/>
          </a:xfrm>
          <a:custGeom>
            <a:avLst/>
            <a:gdLst>
              <a:gd name="T0" fmla="*/ 169574 w 304439"/>
              <a:gd name="T1" fmla="*/ 274637 h 306026"/>
              <a:gd name="T2" fmla="*/ 169574 w 304439"/>
              <a:gd name="T3" fmla="*/ 283809 h 306026"/>
              <a:gd name="T4" fmla="*/ 39687 w 304439"/>
              <a:gd name="T5" fmla="*/ 279223 h 306026"/>
              <a:gd name="T6" fmla="*/ 67801 w 304439"/>
              <a:gd name="T7" fmla="*/ 252412 h 306026"/>
              <a:gd name="T8" fmla="*/ 207604 w 304439"/>
              <a:gd name="T9" fmla="*/ 257175 h 306026"/>
              <a:gd name="T10" fmla="*/ 67801 w 304439"/>
              <a:gd name="T11" fmla="*/ 261571 h 306026"/>
              <a:gd name="T12" fmla="*/ 67801 w 304439"/>
              <a:gd name="T13" fmla="*/ 252412 h 306026"/>
              <a:gd name="T14" fmla="*/ 9348 w 304439"/>
              <a:gd name="T15" fmla="*/ 264164 h 306026"/>
              <a:gd name="T16" fmla="*/ 34158 w 304439"/>
              <a:gd name="T17" fmla="*/ 297004 h 306026"/>
              <a:gd name="T18" fmla="*/ 239828 w 304439"/>
              <a:gd name="T19" fmla="*/ 239263 h 306026"/>
              <a:gd name="T20" fmla="*/ 208738 w 304439"/>
              <a:gd name="T21" fmla="*/ 102814 h 306026"/>
              <a:gd name="T22" fmla="*/ 285299 w 304439"/>
              <a:gd name="T23" fmla="*/ 158175 h 306026"/>
              <a:gd name="T24" fmla="*/ 171541 w 304439"/>
              <a:gd name="T25" fmla="*/ 102814 h 306026"/>
              <a:gd name="T26" fmla="*/ 114481 w 304439"/>
              <a:gd name="T27" fmla="*/ 158175 h 306026"/>
              <a:gd name="T28" fmla="*/ 119176 w 304439"/>
              <a:gd name="T29" fmla="*/ 184777 h 306026"/>
              <a:gd name="T30" fmla="*/ 159623 w 304439"/>
              <a:gd name="T31" fmla="*/ 158175 h 306026"/>
              <a:gd name="T32" fmla="*/ 171541 w 304439"/>
              <a:gd name="T33" fmla="*/ 102814 h 306026"/>
              <a:gd name="T34" fmla="*/ 295050 w 304439"/>
              <a:gd name="T35" fmla="*/ 153501 h 306026"/>
              <a:gd name="T36" fmla="*/ 223905 w 304439"/>
              <a:gd name="T37" fmla="*/ 102095 h 306026"/>
              <a:gd name="T38" fmla="*/ 85590 w 304439"/>
              <a:gd name="T39" fmla="*/ 153501 h 306026"/>
              <a:gd name="T40" fmla="*/ 85590 w 304439"/>
              <a:gd name="T41" fmla="*/ 102095 h 306026"/>
              <a:gd name="T42" fmla="*/ 223905 w 304439"/>
              <a:gd name="T43" fmla="*/ 65067 h 306026"/>
              <a:gd name="T44" fmla="*/ 295050 w 304439"/>
              <a:gd name="T45" fmla="*/ 14020 h 306026"/>
              <a:gd name="T46" fmla="*/ 85590 w 304439"/>
              <a:gd name="T47" fmla="*/ 65067 h 306026"/>
              <a:gd name="T48" fmla="*/ 85590 w 304439"/>
              <a:gd name="T49" fmla="*/ 14020 h 306026"/>
              <a:gd name="T50" fmla="*/ 9348 w 304439"/>
              <a:gd name="T51" fmla="*/ 34284 h 306026"/>
              <a:gd name="T52" fmla="*/ 29843 w 304439"/>
              <a:gd name="T53" fmla="*/ 230241 h 306026"/>
              <a:gd name="T54" fmla="*/ 208738 w 304439"/>
              <a:gd name="T55" fmla="*/ 9347 h 306026"/>
              <a:gd name="T56" fmla="*/ 285299 w 304439"/>
              <a:gd name="T57" fmla="*/ 9347 h 306026"/>
              <a:gd name="T58" fmla="*/ 180930 w 304439"/>
              <a:gd name="T59" fmla="*/ 9347 h 306026"/>
              <a:gd name="T60" fmla="*/ 176235 w 304439"/>
              <a:gd name="T61" fmla="*/ 74414 h 306026"/>
              <a:gd name="T62" fmla="*/ 85590 w 304439"/>
              <a:gd name="T63" fmla="*/ 92748 h 306026"/>
              <a:gd name="T64" fmla="*/ 180930 w 304439"/>
              <a:gd name="T65" fmla="*/ 97421 h 306026"/>
              <a:gd name="T66" fmla="*/ 199709 w 304439"/>
              <a:gd name="T67" fmla="*/ 158175 h 306026"/>
              <a:gd name="T68" fmla="*/ 204043 w 304439"/>
              <a:gd name="T69" fmla="*/ 92748 h 306026"/>
              <a:gd name="T70" fmla="*/ 295050 w 304439"/>
              <a:gd name="T71" fmla="*/ 74414 h 306026"/>
              <a:gd name="T72" fmla="*/ 199709 w 304439"/>
              <a:gd name="T73" fmla="*/ 69741 h 306026"/>
              <a:gd name="T74" fmla="*/ 180930 w 304439"/>
              <a:gd name="T75" fmla="*/ 9347 h 306026"/>
              <a:gd name="T76" fmla="*/ 171541 w 304439"/>
              <a:gd name="T77" fmla="*/ 64348 h 306026"/>
              <a:gd name="T78" fmla="*/ 94979 w 304439"/>
              <a:gd name="T79" fmla="*/ 9347 h 306026"/>
              <a:gd name="T80" fmla="*/ 176235 w 304439"/>
              <a:gd name="T81" fmla="*/ 0 h 306026"/>
              <a:gd name="T82" fmla="*/ 299744 w 304439"/>
              <a:gd name="T83" fmla="*/ 0 h 306026"/>
              <a:gd name="T84" fmla="*/ 304439 w 304439"/>
              <a:gd name="T85" fmla="*/ 69741 h 306026"/>
              <a:gd name="T86" fmla="*/ 304439 w 304439"/>
              <a:gd name="T87" fmla="*/ 162488 h 306026"/>
              <a:gd name="T88" fmla="*/ 204043 w 304439"/>
              <a:gd name="T89" fmla="*/ 167162 h 306026"/>
              <a:gd name="T90" fmla="*/ 161429 w 304439"/>
              <a:gd name="T91" fmla="*/ 167162 h 306026"/>
              <a:gd name="T92" fmla="*/ 114481 w 304439"/>
              <a:gd name="T93" fmla="*/ 198078 h 306026"/>
              <a:gd name="T94" fmla="*/ 109786 w 304439"/>
              <a:gd name="T95" fmla="*/ 193404 h 306026"/>
              <a:gd name="T96" fmla="*/ 80895 w 304439"/>
              <a:gd name="T97" fmla="*/ 167162 h 306026"/>
              <a:gd name="T98" fmla="*/ 76200 w 304439"/>
              <a:gd name="T99" fmla="*/ 97421 h 306026"/>
              <a:gd name="T100" fmla="*/ 76200 w 304439"/>
              <a:gd name="T101" fmla="*/ 4673 h 306026"/>
              <a:gd name="T102" fmla="*/ 34158 w 304439"/>
              <a:gd name="T103" fmla="*/ 0 h 306026"/>
              <a:gd name="T104" fmla="*/ 61485 w 304439"/>
              <a:gd name="T105" fmla="*/ 4692 h 306026"/>
              <a:gd name="T106" fmla="*/ 38832 w 304439"/>
              <a:gd name="T107" fmla="*/ 9383 h 306026"/>
              <a:gd name="T108" fmla="*/ 242704 w 304439"/>
              <a:gd name="T109" fmla="*/ 229881 h 306026"/>
              <a:gd name="T110" fmla="*/ 247378 w 304439"/>
              <a:gd name="T111" fmla="*/ 181884 h 306026"/>
              <a:gd name="T112" fmla="*/ 252053 w 304439"/>
              <a:gd name="T113" fmla="*/ 234572 h 306026"/>
              <a:gd name="T114" fmla="*/ 251334 w 304439"/>
              <a:gd name="T115" fmla="*/ 236376 h 306026"/>
              <a:gd name="T116" fmla="*/ 250974 w 304439"/>
              <a:gd name="T117" fmla="*/ 299170 h 306026"/>
              <a:gd name="T118" fmla="*/ 246659 w 304439"/>
              <a:gd name="T119" fmla="*/ 306026 h 306026"/>
              <a:gd name="T120" fmla="*/ 0 w 304439"/>
              <a:gd name="T121" fmla="*/ 271743 h 306026"/>
              <a:gd name="T122" fmla="*/ 0 w 304439"/>
              <a:gd name="T123" fmla="*/ 34284 h 306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4439" h="306026">
                <a:moveTo>
                  <a:pt x="44377" y="274637"/>
                </a:moveTo>
                <a:lnTo>
                  <a:pt x="169574" y="274637"/>
                </a:lnTo>
                <a:cubicBezTo>
                  <a:pt x="172460" y="274637"/>
                  <a:pt x="174264" y="276754"/>
                  <a:pt x="174264" y="279223"/>
                </a:cubicBezTo>
                <a:cubicBezTo>
                  <a:pt x="174264" y="281693"/>
                  <a:pt x="172460" y="283809"/>
                  <a:pt x="169574" y="283809"/>
                </a:cubicBezTo>
                <a:lnTo>
                  <a:pt x="44377" y="283809"/>
                </a:lnTo>
                <a:cubicBezTo>
                  <a:pt x="41852" y="283809"/>
                  <a:pt x="39687" y="281693"/>
                  <a:pt x="39687" y="279223"/>
                </a:cubicBezTo>
                <a:cubicBezTo>
                  <a:pt x="39687" y="276754"/>
                  <a:pt x="41852" y="274637"/>
                  <a:pt x="44377" y="274637"/>
                </a:cubicBezTo>
                <a:close/>
                <a:moveTo>
                  <a:pt x="67801" y="252412"/>
                </a:moveTo>
                <a:lnTo>
                  <a:pt x="202944" y="252412"/>
                </a:lnTo>
                <a:cubicBezTo>
                  <a:pt x="205453" y="252412"/>
                  <a:pt x="207604" y="254244"/>
                  <a:pt x="207604" y="257175"/>
                </a:cubicBezTo>
                <a:cubicBezTo>
                  <a:pt x="207604" y="259739"/>
                  <a:pt x="205453" y="261571"/>
                  <a:pt x="202944" y="261571"/>
                </a:cubicBezTo>
                <a:lnTo>
                  <a:pt x="67801" y="261571"/>
                </a:lnTo>
                <a:cubicBezTo>
                  <a:pt x="65651" y="261571"/>
                  <a:pt x="63500" y="259739"/>
                  <a:pt x="63500" y="257175"/>
                </a:cubicBezTo>
                <a:cubicBezTo>
                  <a:pt x="63500" y="254244"/>
                  <a:pt x="65651" y="252412"/>
                  <a:pt x="67801" y="252412"/>
                </a:cubicBezTo>
                <a:close/>
                <a:moveTo>
                  <a:pt x="34158" y="239263"/>
                </a:moveTo>
                <a:cubicBezTo>
                  <a:pt x="20495" y="239263"/>
                  <a:pt x="9348" y="250090"/>
                  <a:pt x="9348" y="264164"/>
                </a:cubicBezTo>
                <a:lnTo>
                  <a:pt x="9348" y="271743"/>
                </a:lnTo>
                <a:cubicBezTo>
                  <a:pt x="9348" y="285817"/>
                  <a:pt x="20495" y="297004"/>
                  <a:pt x="34158" y="297004"/>
                </a:cubicBezTo>
                <a:lnTo>
                  <a:pt x="239468" y="297004"/>
                </a:lnTo>
                <a:cubicBezTo>
                  <a:pt x="230479" y="276795"/>
                  <a:pt x="230839" y="259473"/>
                  <a:pt x="239828" y="239263"/>
                </a:cubicBezTo>
                <a:lnTo>
                  <a:pt x="34158" y="239263"/>
                </a:lnTo>
                <a:close/>
                <a:moveTo>
                  <a:pt x="208738" y="102814"/>
                </a:moveTo>
                <a:lnTo>
                  <a:pt x="208738" y="158175"/>
                </a:lnTo>
                <a:lnTo>
                  <a:pt x="285299" y="158175"/>
                </a:lnTo>
                <a:lnTo>
                  <a:pt x="208738" y="102814"/>
                </a:lnTo>
                <a:close/>
                <a:moveTo>
                  <a:pt x="171541" y="102814"/>
                </a:moveTo>
                <a:lnTo>
                  <a:pt x="94979" y="158175"/>
                </a:lnTo>
                <a:lnTo>
                  <a:pt x="114481" y="158175"/>
                </a:lnTo>
                <a:cubicBezTo>
                  <a:pt x="117009" y="158175"/>
                  <a:pt x="119176" y="159972"/>
                  <a:pt x="119176" y="162488"/>
                </a:cubicBezTo>
                <a:lnTo>
                  <a:pt x="119176" y="184777"/>
                </a:lnTo>
                <a:lnTo>
                  <a:pt x="157095" y="158534"/>
                </a:lnTo>
                <a:cubicBezTo>
                  <a:pt x="157817" y="158175"/>
                  <a:pt x="158901" y="158175"/>
                  <a:pt x="159623" y="158175"/>
                </a:cubicBezTo>
                <a:lnTo>
                  <a:pt x="171541" y="158175"/>
                </a:lnTo>
                <a:lnTo>
                  <a:pt x="171541" y="102814"/>
                </a:lnTo>
                <a:close/>
                <a:moveTo>
                  <a:pt x="223905" y="102095"/>
                </a:moveTo>
                <a:lnTo>
                  <a:pt x="295050" y="153501"/>
                </a:lnTo>
                <a:lnTo>
                  <a:pt x="295050" y="102095"/>
                </a:lnTo>
                <a:lnTo>
                  <a:pt x="223905" y="102095"/>
                </a:lnTo>
                <a:close/>
                <a:moveTo>
                  <a:pt x="85590" y="102095"/>
                </a:moveTo>
                <a:lnTo>
                  <a:pt x="85590" y="153501"/>
                </a:lnTo>
                <a:lnTo>
                  <a:pt x="156734" y="102095"/>
                </a:lnTo>
                <a:lnTo>
                  <a:pt x="85590" y="102095"/>
                </a:lnTo>
                <a:close/>
                <a:moveTo>
                  <a:pt x="295050" y="14020"/>
                </a:moveTo>
                <a:lnTo>
                  <a:pt x="223905" y="65067"/>
                </a:lnTo>
                <a:lnTo>
                  <a:pt x="295050" y="65067"/>
                </a:lnTo>
                <a:lnTo>
                  <a:pt x="295050" y="14020"/>
                </a:lnTo>
                <a:close/>
                <a:moveTo>
                  <a:pt x="85590" y="14020"/>
                </a:moveTo>
                <a:lnTo>
                  <a:pt x="85590" y="65067"/>
                </a:lnTo>
                <a:lnTo>
                  <a:pt x="156734" y="65067"/>
                </a:lnTo>
                <a:lnTo>
                  <a:pt x="85590" y="14020"/>
                </a:lnTo>
                <a:close/>
                <a:moveTo>
                  <a:pt x="29843" y="9744"/>
                </a:moveTo>
                <a:cubicBezTo>
                  <a:pt x="17978" y="11909"/>
                  <a:pt x="9348" y="22375"/>
                  <a:pt x="9348" y="34284"/>
                </a:cubicBezTo>
                <a:lnTo>
                  <a:pt x="9348" y="240707"/>
                </a:lnTo>
                <a:cubicBezTo>
                  <a:pt x="14382" y="234933"/>
                  <a:pt x="21573" y="231324"/>
                  <a:pt x="29843" y="230241"/>
                </a:cubicBezTo>
                <a:lnTo>
                  <a:pt x="29843" y="9744"/>
                </a:lnTo>
                <a:close/>
                <a:moveTo>
                  <a:pt x="208738" y="9347"/>
                </a:moveTo>
                <a:lnTo>
                  <a:pt x="208738" y="64348"/>
                </a:lnTo>
                <a:lnTo>
                  <a:pt x="285299" y="9347"/>
                </a:lnTo>
                <a:lnTo>
                  <a:pt x="208738" y="9347"/>
                </a:lnTo>
                <a:close/>
                <a:moveTo>
                  <a:pt x="180930" y="9347"/>
                </a:moveTo>
                <a:lnTo>
                  <a:pt x="180930" y="69741"/>
                </a:lnTo>
                <a:cubicBezTo>
                  <a:pt x="180930" y="72257"/>
                  <a:pt x="178763" y="74414"/>
                  <a:pt x="176235" y="74414"/>
                </a:cubicBezTo>
                <a:lnTo>
                  <a:pt x="85590" y="74414"/>
                </a:lnTo>
                <a:lnTo>
                  <a:pt x="85590" y="92748"/>
                </a:lnTo>
                <a:lnTo>
                  <a:pt x="176235" y="92748"/>
                </a:lnTo>
                <a:cubicBezTo>
                  <a:pt x="178763" y="92748"/>
                  <a:pt x="180930" y="94905"/>
                  <a:pt x="180930" y="97421"/>
                </a:cubicBezTo>
                <a:lnTo>
                  <a:pt x="180930" y="158175"/>
                </a:lnTo>
                <a:lnTo>
                  <a:pt x="199709" y="158175"/>
                </a:lnTo>
                <a:lnTo>
                  <a:pt x="199709" y="97421"/>
                </a:lnTo>
                <a:cubicBezTo>
                  <a:pt x="199709" y="94905"/>
                  <a:pt x="201515" y="92748"/>
                  <a:pt x="204043" y="92748"/>
                </a:cubicBezTo>
                <a:lnTo>
                  <a:pt x="295050" y="92748"/>
                </a:lnTo>
                <a:lnTo>
                  <a:pt x="295050" y="74414"/>
                </a:lnTo>
                <a:lnTo>
                  <a:pt x="204043" y="74414"/>
                </a:lnTo>
                <a:cubicBezTo>
                  <a:pt x="201515" y="74414"/>
                  <a:pt x="199709" y="72257"/>
                  <a:pt x="199709" y="69741"/>
                </a:cubicBezTo>
                <a:lnTo>
                  <a:pt x="199709" y="9347"/>
                </a:lnTo>
                <a:lnTo>
                  <a:pt x="180930" y="9347"/>
                </a:lnTo>
                <a:close/>
                <a:moveTo>
                  <a:pt x="94979" y="9347"/>
                </a:moveTo>
                <a:lnTo>
                  <a:pt x="171541" y="64348"/>
                </a:lnTo>
                <a:lnTo>
                  <a:pt x="171541" y="9347"/>
                </a:lnTo>
                <a:lnTo>
                  <a:pt x="94979" y="9347"/>
                </a:lnTo>
                <a:close/>
                <a:moveTo>
                  <a:pt x="80895" y="0"/>
                </a:moveTo>
                <a:lnTo>
                  <a:pt x="176235" y="0"/>
                </a:lnTo>
                <a:lnTo>
                  <a:pt x="204043" y="0"/>
                </a:lnTo>
                <a:lnTo>
                  <a:pt x="299744" y="0"/>
                </a:lnTo>
                <a:cubicBezTo>
                  <a:pt x="302272" y="0"/>
                  <a:pt x="304439" y="2157"/>
                  <a:pt x="304439" y="4673"/>
                </a:cubicBezTo>
                <a:lnTo>
                  <a:pt x="304439" y="69741"/>
                </a:lnTo>
                <a:lnTo>
                  <a:pt x="304439" y="97421"/>
                </a:lnTo>
                <a:lnTo>
                  <a:pt x="304439" y="162488"/>
                </a:lnTo>
                <a:cubicBezTo>
                  <a:pt x="304439" y="165364"/>
                  <a:pt x="302272" y="167162"/>
                  <a:pt x="299744" y="167162"/>
                </a:cubicBezTo>
                <a:lnTo>
                  <a:pt x="204043" y="167162"/>
                </a:lnTo>
                <a:lnTo>
                  <a:pt x="176235" y="167162"/>
                </a:lnTo>
                <a:lnTo>
                  <a:pt x="161429" y="167162"/>
                </a:lnTo>
                <a:lnTo>
                  <a:pt x="117009" y="197359"/>
                </a:lnTo>
                <a:cubicBezTo>
                  <a:pt x="116648" y="197718"/>
                  <a:pt x="115564" y="198078"/>
                  <a:pt x="114481" y="198078"/>
                </a:cubicBezTo>
                <a:cubicBezTo>
                  <a:pt x="113759" y="198078"/>
                  <a:pt x="113036" y="198078"/>
                  <a:pt x="112314" y="197718"/>
                </a:cubicBezTo>
                <a:cubicBezTo>
                  <a:pt x="110869" y="196640"/>
                  <a:pt x="109786" y="195202"/>
                  <a:pt x="109786" y="193404"/>
                </a:cubicBezTo>
                <a:lnTo>
                  <a:pt x="109786" y="167162"/>
                </a:lnTo>
                <a:lnTo>
                  <a:pt x="80895" y="167162"/>
                </a:lnTo>
                <a:cubicBezTo>
                  <a:pt x="78367" y="167162"/>
                  <a:pt x="76200" y="165364"/>
                  <a:pt x="76200" y="162488"/>
                </a:cubicBezTo>
                <a:lnTo>
                  <a:pt x="76200" y="97421"/>
                </a:lnTo>
                <a:lnTo>
                  <a:pt x="76200" y="69741"/>
                </a:lnTo>
                <a:lnTo>
                  <a:pt x="76200" y="4673"/>
                </a:lnTo>
                <a:cubicBezTo>
                  <a:pt x="76200" y="2157"/>
                  <a:pt x="78367" y="0"/>
                  <a:pt x="80895" y="0"/>
                </a:cubicBezTo>
                <a:close/>
                <a:moveTo>
                  <a:pt x="34158" y="0"/>
                </a:moveTo>
                <a:lnTo>
                  <a:pt x="57170" y="0"/>
                </a:lnTo>
                <a:cubicBezTo>
                  <a:pt x="59687" y="0"/>
                  <a:pt x="61485" y="2165"/>
                  <a:pt x="61485" y="4692"/>
                </a:cubicBezTo>
                <a:cubicBezTo>
                  <a:pt x="61485" y="7218"/>
                  <a:pt x="59687" y="9383"/>
                  <a:pt x="57170" y="9383"/>
                </a:cubicBezTo>
                <a:lnTo>
                  <a:pt x="38832" y="9383"/>
                </a:lnTo>
                <a:lnTo>
                  <a:pt x="38832" y="229881"/>
                </a:lnTo>
                <a:lnTo>
                  <a:pt x="242704" y="229881"/>
                </a:lnTo>
                <a:lnTo>
                  <a:pt x="242704" y="186575"/>
                </a:lnTo>
                <a:cubicBezTo>
                  <a:pt x="242704" y="184049"/>
                  <a:pt x="244861" y="181884"/>
                  <a:pt x="247378" y="181884"/>
                </a:cubicBezTo>
                <a:cubicBezTo>
                  <a:pt x="249895" y="181884"/>
                  <a:pt x="252053" y="184049"/>
                  <a:pt x="252053" y="186575"/>
                </a:cubicBezTo>
                <a:lnTo>
                  <a:pt x="252053" y="234572"/>
                </a:lnTo>
                <a:cubicBezTo>
                  <a:pt x="252053" y="235294"/>
                  <a:pt x="252053" y="235655"/>
                  <a:pt x="251693" y="236016"/>
                </a:cubicBezTo>
                <a:cubicBezTo>
                  <a:pt x="251693" y="236376"/>
                  <a:pt x="251334" y="236376"/>
                  <a:pt x="251334" y="236376"/>
                </a:cubicBezTo>
                <a:lnTo>
                  <a:pt x="251334" y="236737"/>
                </a:lnTo>
                <a:cubicBezTo>
                  <a:pt x="239108" y="259473"/>
                  <a:pt x="238749" y="277156"/>
                  <a:pt x="250974" y="299170"/>
                </a:cubicBezTo>
                <a:cubicBezTo>
                  <a:pt x="251334" y="300613"/>
                  <a:pt x="251334" y="302417"/>
                  <a:pt x="250614" y="303861"/>
                </a:cubicBezTo>
                <a:cubicBezTo>
                  <a:pt x="249536" y="305305"/>
                  <a:pt x="248457" y="306026"/>
                  <a:pt x="246659" y="306026"/>
                </a:cubicBezTo>
                <a:lnTo>
                  <a:pt x="34158" y="306026"/>
                </a:lnTo>
                <a:cubicBezTo>
                  <a:pt x="15461" y="306026"/>
                  <a:pt x="0" y="290508"/>
                  <a:pt x="0" y="271743"/>
                </a:cubicBezTo>
                <a:lnTo>
                  <a:pt x="0" y="264164"/>
                </a:lnTo>
                <a:lnTo>
                  <a:pt x="0" y="34284"/>
                </a:lnTo>
                <a:cubicBezTo>
                  <a:pt x="0" y="15518"/>
                  <a:pt x="15461" y="0"/>
                  <a:pt x="34158" y="0"/>
                </a:cubicBez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50" name="Freeform 777">
            <a:extLst>
              <a:ext uri="{FF2B5EF4-FFF2-40B4-BE49-F238E27FC236}">
                <a16:creationId xmlns:a16="http://schemas.microsoft.com/office/drawing/2014/main" id="{4E0B7C51-3004-DE49-B6A6-DD13CFAE5604}"/>
              </a:ext>
            </a:extLst>
          </p:cNvPr>
          <p:cNvSpPr>
            <a:spLocks noChangeArrowheads="1"/>
          </p:cNvSpPr>
          <p:nvPr/>
        </p:nvSpPr>
        <p:spPr bwMode="auto">
          <a:xfrm>
            <a:off x="6322815" y="4756046"/>
            <a:ext cx="279499" cy="280955"/>
          </a:xfrm>
          <a:custGeom>
            <a:avLst/>
            <a:gdLst>
              <a:gd name="T0" fmla="*/ 207831 w 304441"/>
              <a:gd name="T1" fmla="*/ 279047 h 306026"/>
              <a:gd name="T2" fmla="*/ 188566 w 304441"/>
              <a:gd name="T3" fmla="*/ 274461 h 306026"/>
              <a:gd name="T4" fmla="*/ 66588 w 304441"/>
              <a:gd name="T5" fmla="*/ 269875 h 306026"/>
              <a:gd name="T6" fmla="*/ 61912 w 304441"/>
              <a:gd name="T7" fmla="*/ 274461 h 306026"/>
              <a:gd name="T8" fmla="*/ 44363 w 304441"/>
              <a:gd name="T9" fmla="*/ 279047 h 306026"/>
              <a:gd name="T10" fmla="*/ 253711 w 304441"/>
              <a:gd name="T11" fmla="*/ 242887 h 306026"/>
              <a:gd name="T12" fmla="*/ 207890 w 304441"/>
              <a:gd name="T13" fmla="*/ 242887 h 306026"/>
              <a:gd name="T14" fmla="*/ 174365 w 304441"/>
              <a:gd name="T15" fmla="*/ 252059 h 306026"/>
              <a:gd name="T16" fmla="*/ 134581 w 304441"/>
              <a:gd name="T17" fmla="*/ 247473 h 306026"/>
              <a:gd name="T18" fmla="*/ 34665 w 304441"/>
              <a:gd name="T19" fmla="*/ 242887 h 306026"/>
              <a:gd name="T20" fmla="*/ 30162 w 304441"/>
              <a:gd name="T21" fmla="*/ 247473 h 306026"/>
              <a:gd name="T22" fmla="*/ 200271 w 304441"/>
              <a:gd name="T23" fmla="*/ 198071 h 306026"/>
              <a:gd name="T24" fmla="*/ 133596 w 304441"/>
              <a:gd name="T25" fmla="*/ 198071 h 306026"/>
              <a:gd name="T26" fmla="*/ 66638 w 304441"/>
              <a:gd name="T27" fmla="*/ 198071 h 306026"/>
              <a:gd name="T28" fmla="*/ 209193 w 304441"/>
              <a:gd name="T29" fmla="*/ 221883 h 306026"/>
              <a:gd name="T30" fmla="*/ 168151 w 304441"/>
              <a:gd name="T31" fmla="*/ 188912 h 306026"/>
              <a:gd name="T32" fmla="*/ 138236 w 304441"/>
              <a:gd name="T33" fmla="*/ 226646 h 306026"/>
              <a:gd name="T34" fmla="*/ 34766 w 304441"/>
              <a:gd name="T35" fmla="*/ 188912 h 306026"/>
              <a:gd name="T36" fmla="*/ 34766 w 304441"/>
              <a:gd name="T37" fmla="*/ 226646 h 306026"/>
              <a:gd name="T38" fmla="*/ 239109 w 304441"/>
              <a:gd name="T39" fmla="*/ 160645 h 306026"/>
              <a:gd name="T40" fmla="*/ 172791 w 304441"/>
              <a:gd name="T41" fmla="*/ 160645 h 306026"/>
              <a:gd name="T42" fmla="*/ 105759 w 304441"/>
              <a:gd name="T43" fmla="*/ 160645 h 306026"/>
              <a:gd name="T44" fmla="*/ 39370 w 304441"/>
              <a:gd name="T45" fmla="*/ 160645 h 306026"/>
              <a:gd name="T46" fmla="*/ 271229 w 304441"/>
              <a:gd name="T47" fmla="*/ 133350 h 306026"/>
              <a:gd name="T48" fmla="*/ 230187 w 304441"/>
              <a:gd name="T49" fmla="*/ 164899 h 306026"/>
              <a:gd name="T50" fmla="*/ 209193 w 304441"/>
              <a:gd name="T51" fmla="*/ 137604 h 306026"/>
              <a:gd name="T52" fmla="*/ 163512 w 304441"/>
              <a:gd name="T53" fmla="*/ 137604 h 306026"/>
              <a:gd name="T54" fmla="*/ 142518 w 304441"/>
              <a:gd name="T55" fmla="*/ 164899 h 306026"/>
              <a:gd name="T56" fmla="*/ 101476 w 304441"/>
              <a:gd name="T57" fmla="*/ 133350 h 306026"/>
              <a:gd name="T58" fmla="*/ 71242 w 304441"/>
              <a:gd name="T59" fmla="*/ 169507 h 306026"/>
              <a:gd name="T60" fmla="*/ 239109 w 304441"/>
              <a:gd name="T61" fmla="*/ 87004 h 306026"/>
              <a:gd name="T62" fmla="*/ 172791 w 304441"/>
              <a:gd name="T63" fmla="*/ 87004 h 306026"/>
              <a:gd name="T64" fmla="*/ 105759 w 304441"/>
              <a:gd name="T65" fmla="*/ 87004 h 306026"/>
              <a:gd name="T66" fmla="*/ 234470 w 304441"/>
              <a:gd name="T67" fmla="*/ 77787 h 306026"/>
              <a:gd name="T68" fmla="*/ 234470 w 304441"/>
              <a:gd name="T69" fmla="*/ 113945 h 306026"/>
              <a:gd name="T70" fmla="*/ 204911 w 304441"/>
              <a:gd name="T71" fmla="*/ 77787 h 306026"/>
              <a:gd name="T72" fmla="*/ 163512 w 304441"/>
              <a:gd name="T73" fmla="*/ 109691 h 306026"/>
              <a:gd name="T74" fmla="*/ 142518 w 304441"/>
              <a:gd name="T75" fmla="*/ 82395 h 306026"/>
              <a:gd name="T76" fmla="*/ 96837 w 304441"/>
              <a:gd name="T77" fmla="*/ 82395 h 306026"/>
              <a:gd name="T78" fmla="*/ 281437 w 304441"/>
              <a:gd name="T79" fmla="*/ 297004 h 306026"/>
              <a:gd name="T80" fmla="*/ 8986 w 304441"/>
              <a:gd name="T81" fmla="*/ 37170 h 306026"/>
              <a:gd name="T82" fmla="*/ 249088 w 304441"/>
              <a:gd name="T83" fmla="*/ 23096 h 306026"/>
              <a:gd name="T84" fmla="*/ 187265 w 304441"/>
              <a:gd name="T85" fmla="*/ 23096 h 306026"/>
              <a:gd name="T86" fmla="*/ 126161 w 304441"/>
              <a:gd name="T87" fmla="*/ 23096 h 306026"/>
              <a:gd name="T88" fmla="*/ 64339 w 304441"/>
              <a:gd name="T89" fmla="*/ 23096 h 306026"/>
              <a:gd name="T90" fmla="*/ 22644 w 304441"/>
              <a:gd name="T91" fmla="*/ 23096 h 306026"/>
              <a:gd name="T92" fmla="*/ 116816 w 304441"/>
              <a:gd name="T93" fmla="*/ 4691 h 306026"/>
              <a:gd name="T94" fmla="*/ 178279 w 304441"/>
              <a:gd name="T95" fmla="*/ 4691 h 306026"/>
              <a:gd name="T96" fmla="*/ 239742 w 304441"/>
              <a:gd name="T97" fmla="*/ 4691 h 306026"/>
              <a:gd name="T98" fmla="*/ 304441 w 304441"/>
              <a:gd name="T99" fmla="*/ 37170 h 306026"/>
              <a:gd name="T100" fmla="*/ 0 w 304441"/>
              <a:gd name="T101" fmla="*/ 282930 h 306026"/>
              <a:gd name="T102" fmla="*/ 54993 w 304441"/>
              <a:gd name="T103" fmla="*/ 4691 h 306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4441" h="306026">
                <a:moveTo>
                  <a:pt x="207831" y="269875"/>
                </a:moveTo>
                <a:lnTo>
                  <a:pt x="271238" y="269875"/>
                </a:lnTo>
                <a:cubicBezTo>
                  <a:pt x="273731" y="269875"/>
                  <a:pt x="275869" y="271992"/>
                  <a:pt x="275869" y="274461"/>
                </a:cubicBezTo>
                <a:cubicBezTo>
                  <a:pt x="275869" y="276931"/>
                  <a:pt x="273731" y="279047"/>
                  <a:pt x="271238" y="279047"/>
                </a:cubicBezTo>
                <a:lnTo>
                  <a:pt x="207831" y="279047"/>
                </a:lnTo>
                <a:cubicBezTo>
                  <a:pt x="205337" y="279047"/>
                  <a:pt x="203200" y="276931"/>
                  <a:pt x="203200" y="274461"/>
                </a:cubicBezTo>
                <a:cubicBezTo>
                  <a:pt x="203200" y="271992"/>
                  <a:pt x="205337" y="269875"/>
                  <a:pt x="207831" y="269875"/>
                </a:cubicBezTo>
                <a:close/>
                <a:moveTo>
                  <a:pt x="174365" y="269875"/>
                </a:moveTo>
                <a:lnTo>
                  <a:pt x="184063" y="269875"/>
                </a:lnTo>
                <a:cubicBezTo>
                  <a:pt x="186487" y="269875"/>
                  <a:pt x="188566" y="271992"/>
                  <a:pt x="188566" y="274461"/>
                </a:cubicBezTo>
                <a:cubicBezTo>
                  <a:pt x="188566" y="276931"/>
                  <a:pt x="186487" y="279047"/>
                  <a:pt x="184063" y="279047"/>
                </a:cubicBezTo>
                <a:lnTo>
                  <a:pt x="174365" y="279047"/>
                </a:lnTo>
                <a:cubicBezTo>
                  <a:pt x="171940" y="279047"/>
                  <a:pt x="169862" y="276931"/>
                  <a:pt x="169862" y="274461"/>
                </a:cubicBezTo>
                <a:cubicBezTo>
                  <a:pt x="169862" y="271992"/>
                  <a:pt x="171940" y="269875"/>
                  <a:pt x="174365" y="269875"/>
                </a:cubicBezTo>
                <a:close/>
                <a:moveTo>
                  <a:pt x="66588" y="269875"/>
                </a:moveTo>
                <a:lnTo>
                  <a:pt x="102915" y="269875"/>
                </a:lnTo>
                <a:cubicBezTo>
                  <a:pt x="105432" y="269875"/>
                  <a:pt x="107590" y="271992"/>
                  <a:pt x="107590" y="274461"/>
                </a:cubicBezTo>
                <a:cubicBezTo>
                  <a:pt x="107590" y="276931"/>
                  <a:pt x="105432" y="279047"/>
                  <a:pt x="102915" y="279047"/>
                </a:cubicBezTo>
                <a:lnTo>
                  <a:pt x="66588" y="279047"/>
                </a:lnTo>
                <a:cubicBezTo>
                  <a:pt x="64070" y="279047"/>
                  <a:pt x="61912" y="276931"/>
                  <a:pt x="61912" y="274461"/>
                </a:cubicBezTo>
                <a:cubicBezTo>
                  <a:pt x="61912" y="271992"/>
                  <a:pt x="64070" y="269875"/>
                  <a:pt x="66588" y="269875"/>
                </a:cubicBezTo>
                <a:close/>
                <a:moveTo>
                  <a:pt x="34665" y="269875"/>
                </a:moveTo>
                <a:lnTo>
                  <a:pt x="44363" y="269875"/>
                </a:lnTo>
                <a:cubicBezTo>
                  <a:pt x="46787" y="269875"/>
                  <a:pt x="48866" y="271992"/>
                  <a:pt x="48866" y="274461"/>
                </a:cubicBezTo>
                <a:cubicBezTo>
                  <a:pt x="48866" y="276931"/>
                  <a:pt x="46787" y="279047"/>
                  <a:pt x="44363" y="279047"/>
                </a:cubicBezTo>
                <a:lnTo>
                  <a:pt x="34665" y="279047"/>
                </a:lnTo>
                <a:cubicBezTo>
                  <a:pt x="32240" y="279047"/>
                  <a:pt x="30162" y="276931"/>
                  <a:pt x="30162" y="274461"/>
                </a:cubicBezTo>
                <a:cubicBezTo>
                  <a:pt x="30162" y="271992"/>
                  <a:pt x="32240" y="269875"/>
                  <a:pt x="34665" y="269875"/>
                </a:cubicBezTo>
                <a:close/>
                <a:moveTo>
                  <a:pt x="207890" y="242887"/>
                </a:moveTo>
                <a:lnTo>
                  <a:pt x="253711" y="242887"/>
                </a:lnTo>
                <a:cubicBezTo>
                  <a:pt x="256236" y="242887"/>
                  <a:pt x="258401" y="245004"/>
                  <a:pt x="258401" y="247473"/>
                </a:cubicBezTo>
                <a:cubicBezTo>
                  <a:pt x="258401" y="249590"/>
                  <a:pt x="256236" y="252059"/>
                  <a:pt x="253711" y="252059"/>
                </a:cubicBezTo>
                <a:lnTo>
                  <a:pt x="207890" y="252059"/>
                </a:lnTo>
                <a:cubicBezTo>
                  <a:pt x="205365" y="252059"/>
                  <a:pt x="203200" y="249590"/>
                  <a:pt x="203200" y="247473"/>
                </a:cubicBezTo>
                <a:cubicBezTo>
                  <a:pt x="203200" y="245004"/>
                  <a:pt x="205365" y="242887"/>
                  <a:pt x="207890" y="242887"/>
                </a:cubicBezTo>
                <a:close/>
                <a:moveTo>
                  <a:pt x="174365" y="242887"/>
                </a:moveTo>
                <a:lnTo>
                  <a:pt x="184063" y="242887"/>
                </a:lnTo>
                <a:cubicBezTo>
                  <a:pt x="186487" y="242887"/>
                  <a:pt x="188566" y="245004"/>
                  <a:pt x="188566" y="247473"/>
                </a:cubicBezTo>
                <a:cubicBezTo>
                  <a:pt x="188566" y="249590"/>
                  <a:pt x="186487" y="252059"/>
                  <a:pt x="184063" y="252059"/>
                </a:cubicBezTo>
                <a:lnTo>
                  <a:pt x="174365" y="252059"/>
                </a:lnTo>
                <a:cubicBezTo>
                  <a:pt x="171940" y="252059"/>
                  <a:pt x="169862" y="249590"/>
                  <a:pt x="169862" y="247473"/>
                </a:cubicBezTo>
                <a:cubicBezTo>
                  <a:pt x="169862" y="245004"/>
                  <a:pt x="171940" y="242887"/>
                  <a:pt x="174365" y="242887"/>
                </a:cubicBezTo>
                <a:close/>
                <a:moveTo>
                  <a:pt x="66543" y="242887"/>
                </a:moveTo>
                <a:lnTo>
                  <a:pt x="129950" y="242887"/>
                </a:lnTo>
                <a:cubicBezTo>
                  <a:pt x="132800" y="242887"/>
                  <a:pt x="134581" y="245004"/>
                  <a:pt x="134581" y="247473"/>
                </a:cubicBezTo>
                <a:cubicBezTo>
                  <a:pt x="134581" y="249590"/>
                  <a:pt x="132800" y="252059"/>
                  <a:pt x="129950" y="252059"/>
                </a:cubicBezTo>
                <a:lnTo>
                  <a:pt x="66543" y="252059"/>
                </a:lnTo>
                <a:cubicBezTo>
                  <a:pt x="64049" y="252059"/>
                  <a:pt x="61912" y="249590"/>
                  <a:pt x="61912" y="247473"/>
                </a:cubicBezTo>
                <a:cubicBezTo>
                  <a:pt x="61912" y="245004"/>
                  <a:pt x="64049" y="242887"/>
                  <a:pt x="66543" y="242887"/>
                </a:cubicBezTo>
                <a:close/>
                <a:moveTo>
                  <a:pt x="34665" y="242887"/>
                </a:moveTo>
                <a:lnTo>
                  <a:pt x="44363" y="242887"/>
                </a:lnTo>
                <a:cubicBezTo>
                  <a:pt x="46787" y="242887"/>
                  <a:pt x="48866" y="245004"/>
                  <a:pt x="48866" y="247473"/>
                </a:cubicBezTo>
                <a:cubicBezTo>
                  <a:pt x="48866" y="249590"/>
                  <a:pt x="46787" y="252059"/>
                  <a:pt x="44363" y="252059"/>
                </a:cubicBezTo>
                <a:lnTo>
                  <a:pt x="34665" y="252059"/>
                </a:lnTo>
                <a:cubicBezTo>
                  <a:pt x="32240" y="252059"/>
                  <a:pt x="30162" y="249590"/>
                  <a:pt x="30162" y="247473"/>
                </a:cubicBezTo>
                <a:cubicBezTo>
                  <a:pt x="30162" y="245004"/>
                  <a:pt x="32240" y="242887"/>
                  <a:pt x="34665" y="242887"/>
                </a:cubicBezTo>
                <a:close/>
                <a:moveTo>
                  <a:pt x="172791" y="198071"/>
                </a:moveTo>
                <a:lnTo>
                  <a:pt x="172791" y="217121"/>
                </a:lnTo>
                <a:lnTo>
                  <a:pt x="200271" y="217121"/>
                </a:lnTo>
                <a:lnTo>
                  <a:pt x="200271" y="198071"/>
                </a:lnTo>
                <a:lnTo>
                  <a:pt x="172791" y="198071"/>
                </a:lnTo>
                <a:close/>
                <a:moveTo>
                  <a:pt x="105759" y="198071"/>
                </a:moveTo>
                <a:lnTo>
                  <a:pt x="105759" y="217121"/>
                </a:lnTo>
                <a:lnTo>
                  <a:pt x="133596" y="217121"/>
                </a:lnTo>
                <a:lnTo>
                  <a:pt x="133596" y="198071"/>
                </a:lnTo>
                <a:lnTo>
                  <a:pt x="105759" y="198071"/>
                </a:lnTo>
                <a:close/>
                <a:moveTo>
                  <a:pt x="39370" y="198071"/>
                </a:moveTo>
                <a:lnTo>
                  <a:pt x="39370" y="217121"/>
                </a:lnTo>
                <a:lnTo>
                  <a:pt x="66638" y="217121"/>
                </a:lnTo>
                <a:lnTo>
                  <a:pt x="66638" y="198071"/>
                </a:lnTo>
                <a:lnTo>
                  <a:pt x="39370" y="198071"/>
                </a:lnTo>
                <a:close/>
                <a:moveTo>
                  <a:pt x="168151" y="188912"/>
                </a:moveTo>
                <a:lnTo>
                  <a:pt x="204911" y="188912"/>
                </a:lnTo>
                <a:cubicBezTo>
                  <a:pt x="207409" y="188912"/>
                  <a:pt x="209193" y="191110"/>
                  <a:pt x="209193" y="193674"/>
                </a:cubicBezTo>
                <a:lnTo>
                  <a:pt x="209193" y="221883"/>
                </a:lnTo>
                <a:cubicBezTo>
                  <a:pt x="209193" y="224447"/>
                  <a:pt x="207409" y="226646"/>
                  <a:pt x="204911" y="226646"/>
                </a:cubicBezTo>
                <a:lnTo>
                  <a:pt x="168151" y="226646"/>
                </a:lnTo>
                <a:cubicBezTo>
                  <a:pt x="165653" y="226646"/>
                  <a:pt x="163512" y="224447"/>
                  <a:pt x="163512" y="221883"/>
                </a:cubicBezTo>
                <a:lnTo>
                  <a:pt x="163512" y="193674"/>
                </a:lnTo>
                <a:cubicBezTo>
                  <a:pt x="163512" y="191110"/>
                  <a:pt x="165653" y="188912"/>
                  <a:pt x="168151" y="188912"/>
                </a:cubicBezTo>
                <a:close/>
                <a:moveTo>
                  <a:pt x="101476" y="188912"/>
                </a:moveTo>
                <a:lnTo>
                  <a:pt x="138236" y="188912"/>
                </a:lnTo>
                <a:cubicBezTo>
                  <a:pt x="140734" y="188912"/>
                  <a:pt x="142518" y="191110"/>
                  <a:pt x="142518" y="193674"/>
                </a:cubicBezTo>
                <a:lnTo>
                  <a:pt x="142518" y="221883"/>
                </a:lnTo>
                <a:cubicBezTo>
                  <a:pt x="142518" y="224447"/>
                  <a:pt x="140734" y="226646"/>
                  <a:pt x="138236" y="226646"/>
                </a:cubicBezTo>
                <a:lnTo>
                  <a:pt x="101476" y="226646"/>
                </a:lnTo>
                <a:cubicBezTo>
                  <a:pt x="98621" y="226646"/>
                  <a:pt x="96837" y="224447"/>
                  <a:pt x="96837" y="221883"/>
                </a:cubicBezTo>
                <a:lnTo>
                  <a:pt x="96837" y="193674"/>
                </a:lnTo>
                <a:cubicBezTo>
                  <a:pt x="96837" y="191110"/>
                  <a:pt x="98621" y="188912"/>
                  <a:pt x="101476" y="188912"/>
                </a:cubicBezTo>
                <a:close/>
                <a:moveTo>
                  <a:pt x="34766" y="188912"/>
                </a:moveTo>
                <a:lnTo>
                  <a:pt x="71242" y="188912"/>
                </a:lnTo>
                <a:cubicBezTo>
                  <a:pt x="73721" y="188912"/>
                  <a:pt x="75846" y="191110"/>
                  <a:pt x="75846" y="193674"/>
                </a:cubicBezTo>
                <a:lnTo>
                  <a:pt x="75846" y="221883"/>
                </a:lnTo>
                <a:cubicBezTo>
                  <a:pt x="75846" y="224447"/>
                  <a:pt x="73721" y="226646"/>
                  <a:pt x="71242" y="226646"/>
                </a:cubicBezTo>
                <a:lnTo>
                  <a:pt x="34766" y="226646"/>
                </a:lnTo>
                <a:cubicBezTo>
                  <a:pt x="32287" y="226646"/>
                  <a:pt x="30162" y="224447"/>
                  <a:pt x="30162" y="221883"/>
                </a:cubicBezTo>
                <a:lnTo>
                  <a:pt x="30162" y="193674"/>
                </a:lnTo>
                <a:cubicBezTo>
                  <a:pt x="30162" y="191110"/>
                  <a:pt x="32287" y="188912"/>
                  <a:pt x="34766" y="188912"/>
                </a:cubicBezTo>
                <a:close/>
                <a:moveTo>
                  <a:pt x="239109" y="142566"/>
                </a:moveTo>
                <a:lnTo>
                  <a:pt x="239109" y="160645"/>
                </a:lnTo>
                <a:lnTo>
                  <a:pt x="266589" y="160645"/>
                </a:lnTo>
                <a:lnTo>
                  <a:pt x="266589" y="142566"/>
                </a:lnTo>
                <a:lnTo>
                  <a:pt x="239109" y="142566"/>
                </a:lnTo>
                <a:close/>
                <a:moveTo>
                  <a:pt x="172791" y="142566"/>
                </a:moveTo>
                <a:lnTo>
                  <a:pt x="172791" y="160645"/>
                </a:lnTo>
                <a:lnTo>
                  <a:pt x="200271" y="160645"/>
                </a:lnTo>
                <a:lnTo>
                  <a:pt x="200271" y="142566"/>
                </a:lnTo>
                <a:lnTo>
                  <a:pt x="172791" y="142566"/>
                </a:lnTo>
                <a:close/>
                <a:moveTo>
                  <a:pt x="105759" y="142566"/>
                </a:moveTo>
                <a:lnTo>
                  <a:pt x="105759" y="160645"/>
                </a:lnTo>
                <a:lnTo>
                  <a:pt x="133596" y="160645"/>
                </a:lnTo>
                <a:lnTo>
                  <a:pt x="133596" y="142566"/>
                </a:lnTo>
                <a:lnTo>
                  <a:pt x="105759" y="142566"/>
                </a:lnTo>
                <a:close/>
                <a:moveTo>
                  <a:pt x="39370" y="142566"/>
                </a:moveTo>
                <a:lnTo>
                  <a:pt x="39370" y="160645"/>
                </a:lnTo>
                <a:lnTo>
                  <a:pt x="66638" y="160645"/>
                </a:lnTo>
                <a:lnTo>
                  <a:pt x="66638" y="142566"/>
                </a:lnTo>
                <a:lnTo>
                  <a:pt x="39370" y="142566"/>
                </a:lnTo>
                <a:close/>
                <a:moveTo>
                  <a:pt x="234470" y="133350"/>
                </a:moveTo>
                <a:lnTo>
                  <a:pt x="271229" y="133350"/>
                </a:lnTo>
                <a:cubicBezTo>
                  <a:pt x="273727" y="133350"/>
                  <a:pt x="275868" y="135477"/>
                  <a:pt x="275868" y="137604"/>
                </a:cubicBezTo>
                <a:lnTo>
                  <a:pt x="275868" y="164899"/>
                </a:lnTo>
                <a:cubicBezTo>
                  <a:pt x="275868" y="167735"/>
                  <a:pt x="273727" y="169507"/>
                  <a:pt x="271229" y="169507"/>
                </a:cubicBezTo>
                <a:lnTo>
                  <a:pt x="234470" y="169507"/>
                </a:lnTo>
                <a:cubicBezTo>
                  <a:pt x="231971" y="169507"/>
                  <a:pt x="230187" y="167735"/>
                  <a:pt x="230187" y="164899"/>
                </a:cubicBezTo>
                <a:lnTo>
                  <a:pt x="230187" y="137604"/>
                </a:lnTo>
                <a:cubicBezTo>
                  <a:pt x="230187" y="135477"/>
                  <a:pt x="231971" y="133350"/>
                  <a:pt x="234470" y="133350"/>
                </a:cubicBezTo>
                <a:close/>
                <a:moveTo>
                  <a:pt x="168151" y="133350"/>
                </a:moveTo>
                <a:lnTo>
                  <a:pt x="204911" y="133350"/>
                </a:lnTo>
                <a:cubicBezTo>
                  <a:pt x="207409" y="133350"/>
                  <a:pt x="209193" y="135477"/>
                  <a:pt x="209193" y="137604"/>
                </a:cubicBezTo>
                <a:lnTo>
                  <a:pt x="209193" y="164899"/>
                </a:lnTo>
                <a:cubicBezTo>
                  <a:pt x="209193" y="167735"/>
                  <a:pt x="207409" y="169507"/>
                  <a:pt x="204911" y="169507"/>
                </a:cubicBezTo>
                <a:lnTo>
                  <a:pt x="168151" y="169507"/>
                </a:lnTo>
                <a:cubicBezTo>
                  <a:pt x="165653" y="169507"/>
                  <a:pt x="163512" y="167735"/>
                  <a:pt x="163512" y="164899"/>
                </a:cubicBezTo>
                <a:lnTo>
                  <a:pt x="163512" y="137604"/>
                </a:lnTo>
                <a:cubicBezTo>
                  <a:pt x="163512" y="135477"/>
                  <a:pt x="165653" y="133350"/>
                  <a:pt x="168151" y="133350"/>
                </a:cubicBezTo>
                <a:close/>
                <a:moveTo>
                  <a:pt x="101476" y="133350"/>
                </a:moveTo>
                <a:lnTo>
                  <a:pt x="138236" y="133350"/>
                </a:lnTo>
                <a:cubicBezTo>
                  <a:pt x="140734" y="133350"/>
                  <a:pt x="142518" y="135477"/>
                  <a:pt x="142518" y="137604"/>
                </a:cubicBezTo>
                <a:lnTo>
                  <a:pt x="142518" y="164899"/>
                </a:lnTo>
                <a:cubicBezTo>
                  <a:pt x="142518" y="167735"/>
                  <a:pt x="140734" y="169507"/>
                  <a:pt x="138236" y="169507"/>
                </a:cubicBezTo>
                <a:lnTo>
                  <a:pt x="101476" y="169507"/>
                </a:lnTo>
                <a:cubicBezTo>
                  <a:pt x="98621" y="169507"/>
                  <a:pt x="96837" y="167735"/>
                  <a:pt x="96837" y="164899"/>
                </a:cubicBezTo>
                <a:lnTo>
                  <a:pt x="96837" y="137604"/>
                </a:lnTo>
                <a:cubicBezTo>
                  <a:pt x="96837" y="135477"/>
                  <a:pt x="98621" y="133350"/>
                  <a:pt x="101476" y="133350"/>
                </a:cubicBezTo>
                <a:close/>
                <a:moveTo>
                  <a:pt x="34766" y="133350"/>
                </a:moveTo>
                <a:lnTo>
                  <a:pt x="71242" y="133350"/>
                </a:lnTo>
                <a:cubicBezTo>
                  <a:pt x="73721" y="133350"/>
                  <a:pt x="75846" y="135477"/>
                  <a:pt x="75846" y="137604"/>
                </a:cubicBezTo>
                <a:lnTo>
                  <a:pt x="75846" y="164899"/>
                </a:lnTo>
                <a:cubicBezTo>
                  <a:pt x="75846" y="167735"/>
                  <a:pt x="73721" y="169507"/>
                  <a:pt x="71242" y="169507"/>
                </a:cubicBezTo>
                <a:lnTo>
                  <a:pt x="34766" y="169507"/>
                </a:lnTo>
                <a:cubicBezTo>
                  <a:pt x="32287" y="169507"/>
                  <a:pt x="30162" y="167735"/>
                  <a:pt x="30162" y="164899"/>
                </a:cubicBezTo>
                <a:lnTo>
                  <a:pt x="30162" y="137604"/>
                </a:lnTo>
                <a:cubicBezTo>
                  <a:pt x="30162" y="135477"/>
                  <a:pt x="32287" y="133350"/>
                  <a:pt x="34766" y="133350"/>
                </a:cubicBezTo>
                <a:close/>
                <a:moveTo>
                  <a:pt x="239109" y="87004"/>
                </a:moveTo>
                <a:lnTo>
                  <a:pt x="239109" y="105083"/>
                </a:lnTo>
                <a:lnTo>
                  <a:pt x="266589" y="105083"/>
                </a:lnTo>
                <a:lnTo>
                  <a:pt x="266589" y="87004"/>
                </a:lnTo>
                <a:lnTo>
                  <a:pt x="239109" y="87004"/>
                </a:lnTo>
                <a:close/>
                <a:moveTo>
                  <a:pt x="172791" y="87004"/>
                </a:moveTo>
                <a:lnTo>
                  <a:pt x="172791" y="105083"/>
                </a:lnTo>
                <a:lnTo>
                  <a:pt x="200271" y="105083"/>
                </a:lnTo>
                <a:lnTo>
                  <a:pt x="200271" y="87004"/>
                </a:lnTo>
                <a:lnTo>
                  <a:pt x="172791" y="87004"/>
                </a:lnTo>
                <a:close/>
                <a:moveTo>
                  <a:pt x="105759" y="87004"/>
                </a:moveTo>
                <a:lnTo>
                  <a:pt x="105759" y="105083"/>
                </a:lnTo>
                <a:lnTo>
                  <a:pt x="133596" y="105083"/>
                </a:lnTo>
                <a:lnTo>
                  <a:pt x="133596" y="87004"/>
                </a:lnTo>
                <a:lnTo>
                  <a:pt x="105759" y="87004"/>
                </a:lnTo>
                <a:close/>
                <a:moveTo>
                  <a:pt x="234470" y="77787"/>
                </a:moveTo>
                <a:lnTo>
                  <a:pt x="271229" y="77787"/>
                </a:lnTo>
                <a:cubicBezTo>
                  <a:pt x="273727" y="77787"/>
                  <a:pt x="275868" y="79914"/>
                  <a:pt x="275868" y="82395"/>
                </a:cubicBezTo>
                <a:lnTo>
                  <a:pt x="275868" y="109691"/>
                </a:lnTo>
                <a:cubicBezTo>
                  <a:pt x="275868" y="112173"/>
                  <a:pt x="273727" y="113945"/>
                  <a:pt x="271229" y="113945"/>
                </a:cubicBezTo>
                <a:lnTo>
                  <a:pt x="234470" y="113945"/>
                </a:lnTo>
                <a:cubicBezTo>
                  <a:pt x="231971" y="113945"/>
                  <a:pt x="230187" y="112173"/>
                  <a:pt x="230187" y="109691"/>
                </a:cubicBezTo>
                <a:lnTo>
                  <a:pt x="230187" y="82395"/>
                </a:lnTo>
                <a:cubicBezTo>
                  <a:pt x="230187" y="79914"/>
                  <a:pt x="231971" y="77787"/>
                  <a:pt x="234470" y="77787"/>
                </a:cubicBezTo>
                <a:close/>
                <a:moveTo>
                  <a:pt x="168151" y="77787"/>
                </a:moveTo>
                <a:lnTo>
                  <a:pt x="204911" y="77787"/>
                </a:lnTo>
                <a:cubicBezTo>
                  <a:pt x="207409" y="77787"/>
                  <a:pt x="209193" y="79914"/>
                  <a:pt x="209193" y="82395"/>
                </a:cubicBezTo>
                <a:lnTo>
                  <a:pt x="209193" y="109691"/>
                </a:lnTo>
                <a:cubicBezTo>
                  <a:pt x="209193" y="112173"/>
                  <a:pt x="207409" y="113945"/>
                  <a:pt x="204911" y="113945"/>
                </a:cubicBezTo>
                <a:lnTo>
                  <a:pt x="168151" y="113945"/>
                </a:lnTo>
                <a:cubicBezTo>
                  <a:pt x="165653" y="113945"/>
                  <a:pt x="163512" y="112173"/>
                  <a:pt x="163512" y="109691"/>
                </a:cubicBezTo>
                <a:lnTo>
                  <a:pt x="163512" y="82395"/>
                </a:lnTo>
                <a:cubicBezTo>
                  <a:pt x="163512" y="79914"/>
                  <a:pt x="165653" y="77787"/>
                  <a:pt x="168151" y="77787"/>
                </a:cubicBezTo>
                <a:close/>
                <a:moveTo>
                  <a:pt x="101476" y="77787"/>
                </a:moveTo>
                <a:lnTo>
                  <a:pt x="138236" y="77787"/>
                </a:lnTo>
                <a:cubicBezTo>
                  <a:pt x="140734" y="77787"/>
                  <a:pt x="142518" y="79914"/>
                  <a:pt x="142518" y="82395"/>
                </a:cubicBezTo>
                <a:lnTo>
                  <a:pt x="142518" y="109691"/>
                </a:lnTo>
                <a:cubicBezTo>
                  <a:pt x="142518" y="112173"/>
                  <a:pt x="140734" y="113945"/>
                  <a:pt x="138236" y="113945"/>
                </a:cubicBezTo>
                <a:lnTo>
                  <a:pt x="101476" y="113945"/>
                </a:lnTo>
                <a:cubicBezTo>
                  <a:pt x="98621" y="113945"/>
                  <a:pt x="96837" y="112173"/>
                  <a:pt x="96837" y="109691"/>
                </a:cubicBezTo>
                <a:lnTo>
                  <a:pt x="96837" y="82395"/>
                </a:lnTo>
                <a:cubicBezTo>
                  <a:pt x="96837" y="79914"/>
                  <a:pt x="98621" y="77787"/>
                  <a:pt x="101476" y="77787"/>
                </a:cubicBezTo>
                <a:close/>
                <a:moveTo>
                  <a:pt x="8986" y="55575"/>
                </a:moveTo>
                <a:lnTo>
                  <a:pt x="8986" y="282930"/>
                </a:lnTo>
                <a:cubicBezTo>
                  <a:pt x="8986" y="290508"/>
                  <a:pt x="15096" y="297004"/>
                  <a:pt x="22644" y="297004"/>
                </a:cubicBezTo>
                <a:lnTo>
                  <a:pt x="281437" y="297004"/>
                </a:lnTo>
                <a:cubicBezTo>
                  <a:pt x="288985" y="297004"/>
                  <a:pt x="295455" y="290508"/>
                  <a:pt x="295455" y="282930"/>
                </a:cubicBezTo>
                <a:lnTo>
                  <a:pt x="295455" y="55575"/>
                </a:lnTo>
                <a:lnTo>
                  <a:pt x="8986" y="55575"/>
                </a:lnTo>
                <a:close/>
                <a:moveTo>
                  <a:pt x="22644" y="23096"/>
                </a:moveTo>
                <a:cubicBezTo>
                  <a:pt x="15096" y="23096"/>
                  <a:pt x="8986" y="29592"/>
                  <a:pt x="8986" y="37170"/>
                </a:cubicBezTo>
                <a:lnTo>
                  <a:pt x="8986" y="46553"/>
                </a:lnTo>
                <a:lnTo>
                  <a:pt x="295455" y="46553"/>
                </a:lnTo>
                <a:lnTo>
                  <a:pt x="295455" y="37170"/>
                </a:lnTo>
                <a:cubicBezTo>
                  <a:pt x="295455" y="29592"/>
                  <a:pt x="288985" y="23096"/>
                  <a:pt x="281437" y="23096"/>
                </a:cubicBezTo>
                <a:lnTo>
                  <a:pt x="249088" y="23096"/>
                </a:lnTo>
                <a:lnTo>
                  <a:pt x="249088" y="32479"/>
                </a:lnTo>
                <a:cubicBezTo>
                  <a:pt x="249088" y="35005"/>
                  <a:pt x="246931" y="37170"/>
                  <a:pt x="244415" y="37170"/>
                </a:cubicBezTo>
                <a:cubicBezTo>
                  <a:pt x="241899" y="37170"/>
                  <a:pt x="239742" y="35005"/>
                  <a:pt x="239742" y="32479"/>
                </a:cubicBezTo>
                <a:lnTo>
                  <a:pt x="239742" y="23096"/>
                </a:lnTo>
                <a:lnTo>
                  <a:pt x="187265" y="23096"/>
                </a:lnTo>
                <a:lnTo>
                  <a:pt x="187265" y="32479"/>
                </a:lnTo>
                <a:cubicBezTo>
                  <a:pt x="187265" y="35005"/>
                  <a:pt x="185468" y="37170"/>
                  <a:pt x="182952" y="37170"/>
                </a:cubicBezTo>
                <a:cubicBezTo>
                  <a:pt x="180076" y="37170"/>
                  <a:pt x="178279" y="35005"/>
                  <a:pt x="178279" y="32479"/>
                </a:cubicBezTo>
                <a:lnTo>
                  <a:pt x="178279" y="23096"/>
                </a:lnTo>
                <a:lnTo>
                  <a:pt x="126161" y="23096"/>
                </a:lnTo>
                <a:lnTo>
                  <a:pt x="126161" y="32479"/>
                </a:lnTo>
                <a:cubicBezTo>
                  <a:pt x="126161" y="35005"/>
                  <a:pt x="124005" y="37170"/>
                  <a:pt x="121489" y="37170"/>
                </a:cubicBezTo>
                <a:cubicBezTo>
                  <a:pt x="118973" y="37170"/>
                  <a:pt x="116816" y="35005"/>
                  <a:pt x="116816" y="32479"/>
                </a:cubicBezTo>
                <a:lnTo>
                  <a:pt x="116816" y="23096"/>
                </a:lnTo>
                <a:lnTo>
                  <a:pt x="64339" y="23096"/>
                </a:lnTo>
                <a:lnTo>
                  <a:pt x="64339" y="32479"/>
                </a:lnTo>
                <a:cubicBezTo>
                  <a:pt x="64339" y="35005"/>
                  <a:pt x="62182" y="37170"/>
                  <a:pt x="59666" y="37170"/>
                </a:cubicBezTo>
                <a:cubicBezTo>
                  <a:pt x="57150" y="37170"/>
                  <a:pt x="54993" y="35005"/>
                  <a:pt x="54993" y="32479"/>
                </a:cubicBezTo>
                <a:lnTo>
                  <a:pt x="54993" y="23096"/>
                </a:lnTo>
                <a:lnTo>
                  <a:pt x="22644" y="23096"/>
                </a:lnTo>
                <a:close/>
                <a:moveTo>
                  <a:pt x="59666" y="0"/>
                </a:moveTo>
                <a:cubicBezTo>
                  <a:pt x="62182" y="0"/>
                  <a:pt x="64339" y="2165"/>
                  <a:pt x="64339" y="4691"/>
                </a:cubicBezTo>
                <a:lnTo>
                  <a:pt x="64339" y="14074"/>
                </a:lnTo>
                <a:lnTo>
                  <a:pt x="116816" y="14074"/>
                </a:lnTo>
                <a:lnTo>
                  <a:pt x="116816" y="4691"/>
                </a:lnTo>
                <a:cubicBezTo>
                  <a:pt x="116816" y="2165"/>
                  <a:pt x="118973" y="0"/>
                  <a:pt x="121489" y="0"/>
                </a:cubicBezTo>
                <a:cubicBezTo>
                  <a:pt x="124005" y="0"/>
                  <a:pt x="126161" y="2165"/>
                  <a:pt x="126161" y="4691"/>
                </a:cubicBezTo>
                <a:lnTo>
                  <a:pt x="126161" y="14074"/>
                </a:lnTo>
                <a:lnTo>
                  <a:pt x="178279" y="14074"/>
                </a:lnTo>
                <a:lnTo>
                  <a:pt x="178279" y="4691"/>
                </a:lnTo>
                <a:cubicBezTo>
                  <a:pt x="178279" y="2165"/>
                  <a:pt x="180076" y="0"/>
                  <a:pt x="182952" y="0"/>
                </a:cubicBezTo>
                <a:cubicBezTo>
                  <a:pt x="185468" y="0"/>
                  <a:pt x="187265" y="2165"/>
                  <a:pt x="187265" y="4691"/>
                </a:cubicBezTo>
                <a:lnTo>
                  <a:pt x="187265" y="14074"/>
                </a:lnTo>
                <a:lnTo>
                  <a:pt x="239742" y="14074"/>
                </a:lnTo>
                <a:lnTo>
                  <a:pt x="239742" y="4691"/>
                </a:lnTo>
                <a:cubicBezTo>
                  <a:pt x="239742" y="2165"/>
                  <a:pt x="241899" y="0"/>
                  <a:pt x="244415" y="0"/>
                </a:cubicBezTo>
                <a:cubicBezTo>
                  <a:pt x="246931" y="0"/>
                  <a:pt x="249088" y="2165"/>
                  <a:pt x="249088" y="4691"/>
                </a:cubicBezTo>
                <a:lnTo>
                  <a:pt x="249088" y="14074"/>
                </a:lnTo>
                <a:lnTo>
                  <a:pt x="281437" y="14074"/>
                </a:lnTo>
                <a:cubicBezTo>
                  <a:pt x="294017" y="14074"/>
                  <a:pt x="304441" y="24540"/>
                  <a:pt x="304441" y="37170"/>
                </a:cubicBezTo>
                <a:lnTo>
                  <a:pt x="304441" y="51245"/>
                </a:lnTo>
                <a:lnTo>
                  <a:pt x="304441" y="282930"/>
                </a:lnTo>
                <a:cubicBezTo>
                  <a:pt x="304441" y="295922"/>
                  <a:pt x="294017" y="306026"/>
                  <a:pt x="281437" y="306026"/>
                </a:cubicBezTo>
                <a:lnTo>
                  <a:pt x="22644" y="306026"/>
                </a:lnTo>
                <a:cubicBezTo>
                  <a:pt x="10064" y="306026"/>
                  <a:pt x="0" y="295922"/>
                  <a:pt x="0" y="282930"/>
                </a:cubicBezTo>
                <a:lnTo>
                  <a:pt x="0" y="51245"/>
                </a:lnTo>
                <a:lnTo>
                  <a:pt x="0" y="37170"/>
                </a:lnTo>
                <a:cubicBezTo>
                  <a:pt x="0" y="24540"/>
                  <a:pt x="10064" y="14074"/>
                  <a:pt x="22644" y="14074"/>
                </a:cubicBezTo>
                <a:lnTo>
                  <a:pt x="54993" y="14074"/>
                </a:lnTo>
                <a:lnTo>
                  <a:pt x="54993" y="4691"/>
                </a:lnTo>
                <a:cubicBezTo>
                  <a:pt x="54993" y="2165"/>
                  <a:pt x="57150" y="0"/>
                  <a:pt x="59666" y="0"/>
                </a:cubicBezTo>
                <a:close/>
              </a:path>
            </a:pathLst>
          </a:custGeom>
          <a:solidFill>
            <a:schemeClr val="bg1"/>
          </a:solidFill>
          <a:ln>
            <a:noFill/>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51" name="Circle">
            <a:extLst>
              <a:ext uri="{FF2B5EF4-FFF2-40B4-BE49-F238E27FC236}">
                <a16:creationId xmlns:a16="http://schemas.microsoft.com/office/drawing/2014/main" id="{B30C4830-ABEA-EA4C-8089-B8A55AA37E6D}"/>
              </a:ext>
            </a:extLst>
          </p:cNvPr>
          <p:cNvSpPr/>
          <p:nvPr/>
        </p:nvSpPr>
        <p:spPr>
          <a:xfrm flipV="1">
            <a:off x="8733913" y="1451876"/>
            <a:ext cx="172399" cy="172399"/>
          </a:xfrm>
          <a:prstGeom prst="diamond">
            <a:avLst/>
          </a:prstGeom>
          <a:solidFill>
            <a:schemeClr val="accent2">
              <a:lumMod val="7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52" name="Circle">
            <a:extLst>
              <a:ext uri="{FF2B5EF4-FFF2-40B4-BE49-F238E27FC236}">
                <a16:creationId xmlns:a16="http://schemas.microsoft.com/office/drawing/2014/main" id="{6A52B6D4-30D5-6A48-8610-CF4EB6CF2887}"/>
              </a:ext>
            </a:extLst>
          </p:cNvPr>
          <p:cNvSpPr/>
          <p:nvPr/>
        </p:nvSpPr>
        <p:spPr>
          <a:xfrm flipV="1">
            <a:off x="8733913" y="2712059"/>
            <a:ext cx="172399" cy="172399"/>
          </a:xfrm>
          <a:prstGeom prst="diamond">
            <a:avLst/>
          </a:prstGeom>
          <a:solidFill>
            <a:schemeClr val="accent2"/>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53" name="Circle">
            <a:extLst>
              <a:ext uri="{FF2B5EF4-FFF2-40B4-BE49-F238E27FC236}">
                <a16:creationId xmlns:a16="http://schemas.microsoft.com/office/drawing/2014/main" id="{8A1DB189-21DB-6345-BF2A-4A99128A6741}"/>
              </a:ext>
            </a:extLst>
          </p:cNvPr>
          <p:cNvSpPr/>
          <p:nvPr/>
        </p:nvSpPr>
        <p:spPr>
          <a:xfrm flipV="1">
            <a:off x="8739815" y="3966268"/>
            <a:ext cx="160595" cy="160595"/>
          </a:xfrm>
          <a:prstGeom prst="diamond">
            <a:avLst/>
          </a:prstGeom>
          <a:solidFill>
            <a:schemeClr val="accent3"/>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54" name="TextBox 53">
            <a:extLst>
              <a:ext uri="{FF2B5EF4-FFF2-40B4-BE49-F238E27FC236}">
                <a16:creationId xmlns:a16="http://schemas.microsoft.com/office/drawing/2014/main" id="{ED031539-624B-1041-9CB0-2233A406F52C}"/>
              </a:ext>
            </a:extLst>
          </p:cNvPr>
          <p:cNvSpPr txBox="1"/>
          <p:nvPr/>
        </p:nvSpPr>
        <p:spPr>
          <a:xfrm>
            <a:off x="9066967" y="1367770"/>
            <a:ext cx="1824538"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HỆ SỐ ĐÒN BẨY</a:t>
            </a:r>
            <a:endParaRPr kumimoji="0" lang="en-US" sz="16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55" name="Subtitle 2">
            <a:extLst>
              <a:ext uri="{FF2B5EF4-FFF2-40B4-BE49-F238E27FC236}">
                <a16:creationId xmlns:a16="http://schemas.microsoft.com/office/drawing/2014/main" id="{9A82F5DD-CC7F-304F-8583-76EA5694B0FE}"/>
              </a:ext>
            </a:extLst>
          </p:cNvPr>
          <p:cNvSpPr txBox="1">
            <a:spLocks/>
          </p:cNvSpPr>
          <p:nvPr/>
        </p:nvSpPr>
        <p:spPr>
          <a:xfrm>
            <a:off x="9069086" y="1700946"/>
            <a:ext cx="2602213" cy="522131"/>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vi-VN" sz="1200" b="0" i="0" u="none" strike="noStrike" kern="1200" cap="none" spc="0" normalizeH="0" baseline="0" noProof="0">
                <a:ln>
                  <a:noFill/>
                </a:ln>
                <a:solidFill>
                  <a:prstClr val="black"/>
                </a:solidFill>
                <a:effectLst/>
                <a:uLnTx/>
                <a:uFillTx/>
                <a:latin typeface="Arial" panose="020B0604020202020204" pitchFamily="34" charset="0"/>
                <a:ea typeface="Lato Light" panose="020F0502020204030203" pitchFamily="34" charset="0"/>
                <a:cs typeface="Mukta ExtraLight" panose="020B0000000000000000" pitchFamily="34" charset="77"/>
              </a:rPr>
              <a:t>Càng thấp càng tốt</a:t>
            </a:r>
          </a:p>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vi-VN" sz="1200" b="0" i="0" u="none" strike="noStrike" kern="1200" cap="none" spc="0" normalizeH="0" baseline="0" noProof="0">
                <a:ln>
                  <a:noFill/>
                </a:ln>
                <a:solidFill>
                  <a:prstClr val="black"/>
                </a:solidFill>
                <a:effectLst/>
                <a:uLnTx/>
                <a:uFillTx/>
                <a:latin typeface="Arial" panose="020B0604020202020204" pitchFamily="34" charset="0"/>
                <a:ea typeface="Lato Light" panose="020F0502020204030203" pitchFamily="34" charset="0"/>
                <a:cs typeface="Mukta ExtraLight" panose="020B0000000000000000" pitchFamily="34" charset="77"/>
              </a:rPr>
              <a:t>Ở mức độ nhất định hợp lý</a:t>
            </a:r>
          </a:p>
        </p:txBody>
      </p:sp>
      <p:sp>
        <p:nvSpPr>
          <p:cNvPr id="56" name="TextBox 55">
            <a:extLst>
              <a:ext uri="{FF2B5EF4-FFF2-40B4-BE49-F238E27FC236}">
                <a16:creationId xmlns:a16="http://schemas.microsoft.com/office/drawing/2014/main" id="{5A8125B4-EBD6-F341-8CC5-372133400F16}"/>
              </a:ext>
            </a:extLst>
          </p:cNvPr>
          <p:cNvSpPr txBox="1"/>
          <p:nvPr/>
        </p:nvSpPr>
        <p:spPr>
          <a:xfrm>
            <a:off x="9066967" y="2617642"/>
            <a:ext cx="2757486"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LỢI NHUẬN THUẦN HĐKD</a:t>
            </a:r>
            <a:endParaRPr kumimoji="0" lang="en-US" sz="16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57" name="Subtitle 2">
            <a:extLst>
              <a:ext uri="{FF2B5EF4-FFF2-40B4-BE49-F238E27FC236}">
                <a16:creationId xmlns:a16="http://schemas.microsoft.com/office/drawing/2014/main" id="{94F1990B-4779-B343-A0FC-3863F7D3D63E}"/>
              </a:ext>
            </a:extLst>
          </p:cNvPr>
          <p:cNvSpPr txBox="1">
            <a:spLocks/>
          </p:cNvSpPr>
          <p:nvPr/>
        </p:nvSpPr>
        <p:spPr>
          <a:xfrm>
            <a:off x="9069087" y="2950818"/>
            <a:ext cx="2755366" cy="752963"/>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vi-VN" sz="1200" b="0" i="0" u="none" strike="noStrike" kern="1200" cap="none" spc="0" normalizeH="0" baseline="0" noProof="0">
                <a:ln>
                  <a:noFill/>
                </a:ln>
                <a:solidFill>
                  <a:prstClr val="black"/>
                </a:solidFill>
                <a:effectLst/>
                <a:uLnTx/>
                <a:uFillTx/>
                <a:latin typeface="Arial" panose="020B0604020202020204" pitchFamily="34" charset="0"/>
                <a:ea typeface="Lato Light" panose="020F0502020204030203" pitchFamily="34" charset="0"/>
                <a:cs typeface="Mukta ExtraLight" panose="020B0000000000000000" pitchFamily="34" charset="77"/>
              </a:rPr>
              <a:t>Dương</a:t>
            </a:r>
          </a:p>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vi-VN" sz="1200" b="0" i="0" u="none" strike="noStrike" kern="1200" cap="none" spc="0" normalizeH="0" baseline="0" noProof="0">
                <a:ln>
                  <a:noFill/>
                </a:ln>
                <a:solidFill>
                  <a:prstClr val="black"/>
                </a:solidFill>
                <a:effectLst/>
                <a:uLnTx/>
                <a:uFillTx/>
                <a:latin typeface="Arial" panose="020B0604020202020204" pitchFamily="34" charset="0"/>
                <a:ea typeface="Lato Light" panose="020F0502020204030203" pitchFamily="34" charset="0"/>
                <a:cs typeface="Mukta ExtraLight" panose="020B0000000000000000" pitchFamily="34" charset="77"/>
              </a:rPr>
              <a:t>Lợi nhuận đến từ hoạt động Core/có lợi thế và đều</a:t>
            </a:r>
            <a:endParaRPr kumimoji="0" lang="en-US" sz="1200" b="0" i="0" u="none" strike="noStrike" kern="1200" cap="none" spc="0" normalizeH="0" baseline="0" noProof="0" dirty="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endParaRPr>
          </a:p>
        </p:txBody>
      </p:sp>
      <p:sp>
        <p:nvSpPr>
          <p:cNvPr id="58" name="TextBox 57">
            <a:extLst>
              <a:ext uri="{FF2B5EF4-FFF2-40B4-BE49-F238E27FC236}">
                <a16:creationId xmlns:a16="http://schemas.microsoft.com/office/drawing/2014/main" id="{C5A008AC-AC79-BF4A-8D24-68D955BDBF38}"/>
              </a:ext>
            </a:extLst>
          </p:cNvPr>
          <p:cNvSpPr txBox="1"/>
          <p:nvPr/>
        </p:nvSpPr>
        <p:spPr>
          <a:xfrm>
            <a:off x="9066967" y="3867514"/>
            <a:ext cx="2694456"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KHẢ NĂNG THANH TOÁN</a:t>
            </a:r>
            <a:endParaRPr kumimoji="0" lang="en-US" sz="16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59" name="Subtitle 2">
            <a:extLst>
              <a:ext uri="{FF2B5EF4-FFF2-40B4-BE49-F238E27FC236}">
                <a16:creationId xmlns:a16="http://schemas.microsoft.com/office/drawing/2014/main" id="{CD5217D9-739B-CF44-A51B-2787CB76A41E}"/>
              </a:ext>
            </a:extLst>
          </p:cNvPr>
          <p:cNvSpPr txBox="1">
            <a:spLocks/>
          </p:cNvSpPr>
          <p:nvPr/>
        </p:nvSpPr>
        <p:spPr>
          <a:xfrm>
            <a:off x="9069087" y="4200690"/>
            <a:ext cx="2238624" cy="522131"/>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rPr>
              <a:t>Càng cao càng tốt</a:t>
            </a:r>
          </a:p>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rPr>
              <a:t>.</a:t>
            </a:r>
            <a:endParaRPr kumimoji="0" lang="en-US" sz="1200" b="0" i="0" u="none" strike="noStrike" kern="1200" cap="none" spc="0" normalizeH="0" baseline="0" noProof="0" dirty="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endParaRPr>
          </a:p>
        </p:txBody>
      </p:sp>
      <p:sp>
        <p:nvSpPr>
          <p:cNvPr id="60" name="Circle">
            <a:extLst>
              <a:ext uri="{FF2B5EF4-FFF2-40B4-BE49-F238E27FC236}">
                <a16:creationId xmlns:a16="http://schemas.microsoft.com/office/drawing/2014/main" id="{BB955D63-B296-494D-A383-DB530EAFFEBE}"/>
              </a:ext>
            </a:extLst>
          </p:cNvPr>
          <p:cNvSpPr/>
          <p:nvPr/>
        </p:nvSpPr>
        <p:spPr>
          <a:xfrm flipV="1">
            <a:off x="8733913" y="5210238"/>
            <a:ext cx="172399" cy="172399"/>
          </a:xfrm>
          <a:prstGeom prst="diamond">
            <a:avLst/>
          </a:prstGeom>
          <a:solidFill>
            <a:schemeClr val="accent3">
              <a:lumMod val="7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61" name="TextBox 60">
            <a:extLst>
              <a:ext uri="{FF2B5EF4-FFF2-40B4-BE49-F238E27FC236}">
                <a16:creationId xmlns:a16="http://schemas.microsoft.com/office/drawing/2014/main" id="{0768860F-B089-2244-8709-6436DDCBB46F}"/>
              </a:ext>
            </a:extLst>
          </p:cNvPr>
          <p:cNvSpPr txBox="1"/>
          <p:nvPr/>
        </p:nvSpPr>
        <p:spPr>
          <a:xfrm>
            <a:off x="9066967" y="5117386"/>
            <a:ext cx="1419363"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VÒNG QUAY</a:t>
            </a:r>
            <a:endParaRPr kumimoji="0" lang="en-US" sz="16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62" name="Subtitle 2">
            <a:extLst>
              <a:ext uri="{FF2B5EF4-FFF2-40B4-BE49-F238E27FC236}">
                <a16:creationId xmlns:a16="http://schemas.microsoft.com/office/drawing/2014/main" id="{52432A1D-4734-6545-B919-7E13E1A4E94C}"/>
              </a:ext>
            </a:extLst>
          </p:cNvPr>
          <p:cNvSpPr txBox="1">
            <a:spLocks/>
          </p:cNvSpPr>
          <p:nvPr/>
        </p:nvSpPr>
        <p:spPr>
          <a:xfrm>
            <a:off x="9069087" y="5450562"/>
            <a:ext cx="2692336" cy="752963"/>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rPr>
              <a:t>VQ Tồn kho thấp, VQ Phải thu thấp</a:t>
            </a:r>
          </a:p>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rPr>
              <a:t>VQ Phải trả cao, vòng quay vốn LD cao</a:t>
            </a:r>
          </a:p>
        </p:txBody>
      </p:sp>
      <p:sp>
        <p:nvSpPr>
          <p:cNvPr id="63" name="Circle">
            <a:extLst>
              <a:ext uri="{FF2B5EF4-FFF2-40B4-BE49-F238E27FC236}">
                <a16:creationId xmlns:a16="http://schemas.microsoft.com/office/drawing/2014/main" id="{7185998D-1A37-B741-A895-D48388F583CF}"/>
              </a:ext>
            </a:extLst>
          </p:cNvPr>
          <p:cNvSpPr/>
          <p:nvPr/>
        </p:nvSpPr>
        <p:spPr>
          <a:xfrm flipV="1">
            <a:off x="639647" y="1451876"/>
            <a:ext cx="172399" cy="172399"/>
          </a:xfrm>
          <a:prstGeom prst="diamond">
            <a:avLst/>
          </a:prstGeom>
          <a:solidFill>
            <a:schemeClr val="accent1">
              <a:lumMod val="90000"/>
              <a:lumOff val="10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64" name="Circle">
            <a:extLst>
              <a:ext uri="{FF2B5EF4-FFF2-40B4-BE49-F238E27FC236}">
                <a16:creationId xmlns:a16="http://schemas.microsoft.com/office/drawing/2014/main" id="{248E99DE-A6CF-C141-9AF8-66F8DC744FCD}"/>
              </a:ext>
            </a:extLst>
          </p:cNvPr>
          <p:cNvSpPr/>
          <p:nvPr/>
        </p:nvSpPr>
        <p:spPr>
          <a:xfrm flipV="1">
            <a:off x="639647" y="2471542"/>
            <a:ext cx="172399" cy="172399"/>
          </a:xfrm>
          <a:prstGeom prst="diamond">
            <a:avLst/>
          </a:prstGeom>
          <a:solidFill>
            <a:schemeClr val="accent1"/>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65" name="Circle">
            <a:extLst>
              <a:ext uri="{FF2B5EF4-FFF2-40B4-BE49-F238E27FC236}">
                <a16:creationId xmlns:a16="http://schemas.microsoft.com/office/drawing/2014/main" id="{F14C3DF7-1618-AA48-AD8B-4E718FC8ABD1}"/>
              </a:ext>
            </a:extLst>
          </p:cNvPr>
          <p:cNvSpPr/>
          <p:nvPr/>
        </p:nvSpPr>
        <p:spPr>
          <a:xfrm flipV="1">
            <a:off x="653602" y="3241560"/>
            <a:ext cx="160595" cy="160595"/>
          </a:xfrm>
          <a:prstGeom prst="diamond">
            <a:avLst/>
          </a:prstGeom>
          <a:solidFill>
            <a:schemeClr val="accent4">
              <a:lumMod val="7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66" name="TextBox 65">
            <a:extLst>
              <a:ext uri="{FF2B5EF4-FFF2-40B4-BE49-F238E27FC236}">
                <a16:creationId xmlns:a16="http://schemas.microsoft.com/office/drawing/2014/main" id="{3B8B4CF4-91AB-CC48-B049-E8C4B4359894}"/>
              </a:ext>
            </a:extLst>
          </p:cNvPr>
          <p:cNvSpPr txBox="1"/>
          <p:nvPr/>
        </p:nvSpPr>
        <p:spPr>
          <a:xfrm>
            <a:off x="972701" y="1367770"/>
            <a:ext cx="2185214"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DOANH THU THUẦN</a:t>
            </a:r>
            <a:endParaRPr kumimoji="0" lang="en-US" sz="16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67" name="Subtitle 2">
            <a:extLst>
              <a:ext uri="{FF2B5EF4-FFF2-40B4-BE49-F238E27FC236}">
                <a16:creationId xmlns:a16="http://schemas.microsoft.com/office/drawing/2014/main" id="{9DEA3331-1D01-5344-8841-8F72D6A23EDE}"/>
              </a:ext>
            </a:extLst>
          </p:cNvPr>
          <p:cNvSpPr txBox="1">
            <a:spLocks/>
          </p:cNvSpPr>
          <p:nvPr/>
        </p:nvSpPr>
        <p:spPr>
          <a:xfrm>
            <a:off x="974820" y="1700946"/>
            <a:ext cx="2995707" cy="54296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95250" marR="0" lvl="1" indent="-93663" algn="l" defTabSz="895350" rtl="0" eaLnBrk="1" fontAlgn="auto" latinLnBrk="0" hangingPunct="1">
              <a:lnSpc>
                <a:spcPct val="130000"/>
              </a:lnSpc>
              <a:spcBef>
                <a:spcPct val="20000"/>
              </a:spcBef>
              <a:spcAft>
                <a:spcPts val="0"/>
              </a:spcAft>
              <a:buClr>
                <a:srgbClr val="44546A"/>
              </a:buClr>
              <a:buSzPct val="125000"/>
              <a:buFont typeface="Arial" charset="0"/>
              <a:buChar char="▪"/>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rPr>
              <a:t>Tăng trưởng</a:t>
            </a:r>
          </a:p>
          <a:p>
            <a:pPr marL="95250" marR="0" lvl="1" indent="-93663" algn="l" defTabSz="895350" rtl="0" eaLnBrk="1" fontAlgn="auto" latinLnBrk="0" hangingPunct="1">
              <a:lnSpc>
                <a:spcPct val="130000"/>
              </a:lnSpc>
              <a:spcBef>
                <a:spcPct val="20000"/>
              </a:spcBef>
              <a:spcAft>
                <a:spcPts val="0"/>
              </a:spcAft>
              <a:buClr>
                <a:srgbClr val="44546A"/>
              </a:buClr>
              <a:buSzPct val="125000"/>
              <a:buFont typeface="Arial" charset="0"/>
              <a:buChar char="▪"/>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rPr>
              <a:t> Xu </a:t>
            </a: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rPr>
              <a:t>hướng</a:t>
            </a:r>
            <a:r>
              <a:rPr kumimoji="0" lang="en-US" sz="1200" b="0" i="0" u="none" strike="noStrike" kern="1200" cap="none" spc="0" normalizeH="0" baseline="0" noProof="0">
                <a:ln>
                  <a:noFill/>
                </a:ln>
                <a:solidFill>
                  <a:prstClr val="black"/>
                </a:solidFill>
                <a:effectLst/>
                <a:uLnTx/>
                <a:uFillTx/>
                <a:latin typeface="Arial" panose="020B0604020202020204"/>
                <a:ea typeface="+mn-ea"/>
              </a:rPr>
              <a:t> tăng trong 2-3 năm liên tiếp</a:t>
            </a:r>
            <a:endParaRPr kumimoji="0" lang="en-US" sz="1200" b="0" i="0" u="none" strike="noStrike" kern="1200" cap="none" spc="0" normalizeH="0" baseline="0" noProof="0" dirty="0">
              <a:ln>
                <a:noFill/>
              </a:ln>
              <a:solidFill>
                <a:prstClr val="black"/>
              </a:solidFill>
              <a:effectLst/>
              <a:uLnTx/>
              <a:uFillTx/>
              <a:latin typeface="Arial" panose="020B0604020202020204"/>
              <a:ea typeface="+mn-ea"/>
            </a:endParaRPr>
          </a:p>
        </p:txBody>
      </p:sp>
      <p:sp>
        <p:nvSpPr>
          <p:cNvPr id="68" name="TextBox 67">
            <a:extLst>
              <a:ext uri="{FF2B5EF4-FFF2-40B4-BE49-F238E27FC236}">
                <a16:creationId xmlns:a16="http://schemas.microsoft.com/office/drawing/2014/main" id="{F1EAD050-7D12-C846-A409-2BD5CEDB4702}"/>
              </a:ext>
            </a:extLst>
          </p:cNvPr>
          <p:cNvSpPr txBox="1"/>
          <p:nvPr/>
        </p:nvSpPr>
        <p:spPr>
          <a:xfrm>
            <a:off x="972701" y="2377125"/>
            <a:ext cx="1654620"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TỔNG TÀI SẢN</a:t>
            </a:r>
            <a:endParaRPr kumimoji="0" lang="en-US" sz="16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69" name="Subtitle 2">
            <a:extLst>
              <a:ext uri="{FF2B5EF4-FFF2-40B4-BE49-F238E27FC236}">
                <a16:creationId xmlns:a16="http://schemas.microsoft.com/office/drawing/2014/main" id="{816E0B9E-0A07-3A45-903A-2CCDD5427947}"/>
              </a:ext>
            </a:extLst>
          </p:cNvPr>
          <p:cNvSpPr txBox="1">
            <a:spLocks/>
          </p:cNvSpPr>
          <p:nvPr/>
        </p:nvSpPr>
        <p:spPr>
          <a:xfrm>
            <a:off x="974821" y="2710301"/>
            <a:ext cx="2238624" cy="25205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rPr>
              <a:t>Có tăng trưởng</a:t>
            </a:r>
            <a:endParaRPr kumimoji="0" lang="en-US" sz="1200" b="0" i="0" u="none" strike="noStrike" kern="1200" cap="none" spc="0" normalizeH="0" baseline="0" noProof="0" dirty="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endParaRPr>
          </a:p>
        </p:txBody>
      </p:sp>
      <p:sp>
        <p:nvSpPr>
          <p:cNvPr id="70" name="TextBox 69">
            <a:extLst>
              <a:ext uri="{FF2B5EF4-FFF2-40B4-BE49-F238E27FC236}">
                <a16:creationId xmlns:a16="http://schemas.microsoft.com/office/drawing/2014/main" id="{0D2A6427-770C-7549-8D21-283957E04B3B}"/>
              </a:ext>
            </a:extLst>
          </p:cNvPr>
          <p:cNvSpPr txBox="1"/>
          <p:nvPr/>
        </p:nvSpPr>
        <p:spPr>
          <a:xfrm>
            <a:off x="980754" y="3142806"/>
            <a:ext cx="2020105"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VỐN CHỦ SỞ HỮU</a:t>
            </a:r>
            <a:endParaRPr kumimoji="0" lang="en-US" sz="16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71" name="Subtitle 2">
            <a:extLst>
              <a:ext uri="{FF2B5EF4-FFF2-40B4-BE49-F238E27FC236}">
                <a16:creationId xmlns:a16="http://schemas.microsoft.com/office/drawing/2014/main" id="{449A8857-E0F6-E84E-BAB8-984D24904239}"/>
              </a:ext>
            </a:extLst>
          </p:cNvPr>
          <p:cNvSpPr txBox="1">
            <a:spLocks/>
          </p:cNvSpPr>
          <p:nvPr/>
        </p:nvSpPr>
        <p:spPr>
          <a:xfrm>
            <a:off x="982874" y="3475982"/>
            <a:ext cx="2238624" cy="519822"/>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rPr>
              <a:t>Tăng trưởng</a:t>
            </a:r>
          </a:p>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rPr>
              <a:t>Tối thiểu giữ nguyên</a:t>
            </a:r>
            <a:endParaRPr kumimoji="0" lang="en-US" sz="1200" b="0" i="0" u="none" strike="noStrike" kern="1200" cap="none" spc="0" normalizeH="0" baseline="0" noProof="0" dirty="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endParaRPr>
          </a:p>
        </p:txBody>
      </p:sp>
      <p:sp>
        <p:nvSpPr>
          <p:cNvPr id="72" name="Circle">
            <a:extLst>
              <a:ext uri="{FF2B5EF4-FFF2-40B4-BE49-F238E27FC236}">
                <a16:creationId xmlns:a16="http://schemas.microsoft.com/office/drawing/2014/main" id="{D707C9D8-447D-8D4C-9A9C-E664A827B84A}"/>
              </a:ext>
            </a:extLst>
          </p:cNvPr>
          <p:cNvSpPr/>
          <p:nvPr/>
        </p:nvSpPr>
        <p:spPr>
          <a:xfrm flipV="1">
            <a:off x="643464" y="4184801"/>
            <a:ext cx="172399" cy="172399"/>
          </a:xfrm>
          <a:prstGeom prst="diamond">
            <a:avLst/>
          </a:prstGeom>
          <a:solidFill>
            <a:schemeClr val="accent4"/>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73" name="TextBox 72">
            <a:extLst>
              <a:ext uri="{FF2B5EF4-FFF2-40B4-BE49-F238E27FC236}">
                <a16:creationId xmlns:a16="http://schemas.microsoft.com/office/drawing/2014/main" id="{3EC4B56E-7FD0-C949-AC60-5D83EC1778D7}"/>
              </a:ext>
            </a:extLst>
          </p:cNvPr>
          <p:cNvSpPr txBox="1"/>
          <p:nvPr/>
        </p:nvSpPr>
        <p:spPr>
          <a:xfrm>
            <a:off x="976518" y="4091949"/>
            <a:ext cx="2440092"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LỢI NHUẬN SAU THUẾ</a:t>
            </a:r>
            <a:endParaRPr kumimoji="0" lang="en-US" sz="16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74" name="Subtitle 2">
            <a:extLst>
              <a:ext uri="{FF2B5EF4-FFF2-40B4-BE49-F238E27FC236}">
                <a16:creationId xmlns:a16="http://schemas.microsoft.com/office/drawing/2014/main" id="{3D066BA6-B19A-B246-B18D-F925D6F2FE4F}"/>
              </a:ext>
            </a:extLst>
          </p:cNvPr>
          <p:cNvSpPr txBox="1">
            <a:spLocks/>
          </p:cNvSpPr>
          <p:nvPr/>
        </p:nvSpPr>
        <p:spPr>
          <a:xfrm>
            <a:off x="978638" y="4425125"/>
            <a:ext cx="2238624" cy="752963"/>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rPr>
              <a:t>Dương</a:t>
            </a:r>
          </a:p>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rPr>
              <a:t>Có sự tăng trưởng qua các năm</a:t>
            </a:r>
            <a:endParaRPr kumimoji="0" lang="en-US" sz="1200" b="0" i="0" u="none" strike="noStrike" kern="1200" cap="none" spc="0" normalizeH="0" baseline="0" noProof="0" dirty="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endParaRPr>
          </a:p>
        </p:txBody>
      </p:sp>
      <p:sp>
        <p:nvSpPr>
          <p:cNvPr id="48" name="Circle">
            <a:extLst>
              <a:ext uri="{FF2B5EF4-FFF2-40B4-BE49-F238E27FC236}">
                <a16:creationId xmlns:a16="http://schemas.microsoft.com/office/drawing/2014/main" id="{F2116F80-E7E0-4BA8-913E-D93248A8BFE3}"/>
              </a:ext>
            </a:extLst>
          </p:cNvPr>
          <p:cNvSpPr/>
          <p:nvPr/>
        </p:nvSpPr>
        <p:spPr>
          <a:xfrm flipV="1">
            <a:off x="630289" y="5320723"/>
            <a:ext cx="172399" cy="172399"/>
          </a:xfrm>
          <a:prstGeom prst="diamond">
            <a:avLst/>
          </a:prstGeom>
          <a:solidFill>
            <a:srgbClr val="FFC000"/>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75" name="TextBox 74">
            <a:extLst>
              <a:ext uri="{FF2B5EF4-FFF2-40B4-BE49-F238E27FC236}">
                <a16:creationId xmlns:a16="http://schemas.microsoft.com/office/drawing/2014/main" id="{DFCA854C-6B02-453C-B3DE-31A3E751C220}"/>
              </a:ext>
            </a:extLst>
          </p:cNvPr>
          <p:cNvSpPr txBox="1"/>
          <p:nvPr/>
        </p:nvSpPr>
        <p:spPr>
          <a:xfrm>
            <a:off x="963343" y="5227871"/>
            <a:ext cx="981359"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4546A"/>
                </a:solidFill>
                <a:effectLst/>
                <a:uLnTx/>
                <a:uFillTx/>
                <a:latin typeface="Arial" panose="020B0604020202020204"/>
                <a:ea typeface="League Spartan" charset="0"/>
                <a:cs typeface="Poppins" pitchFamily="2" charset="77"/>
              </a:rPr>
              <a:t>NỢ VAY</a:t>
            </a:r>
            <a:endParaRPr kumimoji="0" lang="en-US" sz="1600" b="1" i="0" u="none" strike="noStrike" kern="1200" cap="none" spc="0" normalizeH="0" baseline="0" noProof="0" dirty="0">
              <a:ln>
                <a:noFill/>
              </a:ln>
              <a:solidFill>
                <a:srgbClr val="44546A"/>
              </a:solidFill>
              <a:effectLst/>
              <a:uLnTx/>
              <a:uFillTx/>
              <a:latin typeface="Arial" panose="020B0604020202020204"/>
              <a:ea typeface="League Spartan" charset="0"/>
              <a:cs typeface="Poppins" pitchFamily="2" charset="77"/>
            </a:endParaRPr>
          </a:p>
        </p:txBody>
      </p:sp>
      <p:sp>
        <p:nvSpPr>
          <p:cNvPr id="76" name="Subtitle 2">
            <a:extLst>
              <a:ext uri="{FF2B5EF4-FFF2-40B4-BE49-F238E27FC236}">
                <a16:creationId xmlns:a16="http://schemas.microsoft.com/office/drawing/2014/main" id="{6277A25C-154E-43DD-98EA-6E0948FED9AF}"/>
              </a:ext>
            </a:extLst>
          </p:cNvPr>
          <p:cNvSpPr txBox="1">
            <a:spLocks/>
          </p:cNvSpPr>
          <p:nvPr/>
        </p:nvSpPr>
        <p:spPr>
          <a:xfrm>
            <a:off x="965463" y="5561047"/>
            <a:ext cx="3167192" cy="488403"/>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0"/>
              </a:lnSpc>
              <a:spcBef>
                <a:spcPct val="20000"/>
              </a:spcBef>
              <a:spcAft>
                <a:spcPts val="0"/>
              </a:spcAft>
              <a:buClrTx/>
              <a:buSzTx/>
              <a:buFont typeface="Arial"/>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rPr>
              <a:t>Chấp nhận Gia tăng tỷ lệ thuận hoặc thấp hơn tốc độ tăng trưởng Tài sản/Doanh thu</a:t>
            </a:r>
            <a:endParaRPr kumimoji="0" lang="en-US" sz="1200" b="0" i="0" u="none" strike="noStrike" kern="1200" cap="none" spc="0" normalizeH="0" baseline="0" noProof="0" dirty="0">
              <a:ln>
                <a:noFill/>
              </a:ln>
              <a:solidFill>
                <a:prstClr val="black"/>
              </a:solidFill>
              <a:effectLst/>
              <a:uLnTx/>
              <a:uFillTx/>
              <a:latin typeface="Arial" panose="020B0604020202020204"/>
              <a:ea typeface="Lato Light" panose="020F0502020204030203" pitchFamily="34" charset="0"/>
              <a:cs typeface="Mukta ExtraLight" panose="020B0000000000000000" pitchFamily="34" charset="77"/>
            </a:endParaRPr>
          </a:p>
        </p:txBody>
      </p:sp>
      <p:sp>
        <p:nvSpPr>
          <p:cNvPr id="77" name="Title 1">
            <a:extLst>
              <a:ext uri="{FF2B5EF4-FFF2-40B4-BE49-F238E27FC236}">
                <a16:creationId xmlns:a16="http://schemas.microsoft.com/office/drawing/2014/main" id="{4511A6EF-9978-40C9-8FDC-472D13ACCD05}"/>
              </a:ext>
            </a:extLst>
          </p:cNvPr>
          <p:cNvSpPr txBox="1">
            <a:spLocks/>
          </p:cNvSpPr>
          <p:nvPr/>
        </p:nvSpPr>
        <p:spPr>
          <a:xfrm>
            <a:off x="0" y="90488"/>
            <a:ext cx="9661525" cy="600075"/>
          </a:xfrm>
          <a:prstGeom prst="rect">
            <a:avLst/>
          </a:prstGeom>
        </p:spPr>
        <p:txBody>
          <a:bodyPr vert="horz" lIns="91440" tIns="45720" rIns="91440" bIns="45720" rtlCol="0" anchor="ctr">
            <a:normAutofit fontScale="97500"/>
          </a:bodyP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Arial" panose="020B0604020202020204"/>
                <a:ea typeface="+mj-ea"/>
                <a:cs typeface="+mj-cs"/>
              </a:rPr>
              <a:t>Chỉ số Tài chính “Ngon nghẻ” là thế nào?</a:t>
            </a:r>
            <a:endParaRPr kumimoji="0" lang="en-US" sz="2700" b="1" i="0" u="none" strike="noStrike" kern="1200" cap="none" spc="0" normalizeH="0" baseline="0" noProof="0" dirty="0">
              <a:ln>
                <a:noFill/>
              </a:ln>
              <a:solidFill>
                <a:prstClr val="white"/>
              </a:solidFill>
              <a:effectLst/>
              <a:uLnTx/>
              <a:uFillTx/>
              <a:latin typeface="Arial" panose="020B0604020202020204"/>
              <a:ea typeface="+mj-ea"/>
              <a:cs typeface="+mj-cs"/>
            </a:endParaRPr>
          </a:p>
        </p:txBody>
      </p:sp>
    </p:spTree>
    <p:extLst>
      <p:ext uri="{BB962C8B-B14F-4D97-AF65-F5344CB8AC3E}">
        <p14:creationId xmlns:p14="http://schemas.microsoft.com/office/powerpoint/2010/main" val="16071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0502" y="6282856"/>
            <a:ext cx="39280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D7D31">
                    <a:lumMod val="75000"/>
                  </a:srgbClr>
                </a:solidFill>
                <a:effectLst/>
                <a:uLnTx/>
                <a:uFillTx/>
                <a:latin typeface="Arial" panose="020B0604020202020204"/>
                <a:ea typeface="+mn-ea"/>
                <a:cs typeface="+mn-cs"/>
              </a:rPr>
              <a:t>Tiêu</a:t>
            </a:r>
            <a:r>
              <a:rPr kumimoji="0" lang="en-US" sz="1800" b="0" i="0" u="none" strike="noStrike" kern="1200" cap="none" spc="0" normalizeH="0" baseline="0" noProof="0" dirty="0">
                <a:ln>
                  <a:noFill/>
                </a:ln>
                <a:solidFill>
                  <a:srgbClr val="ED7D31">
                    <a:lumMod val="75000"/>
                  </a:srgbClr>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srgbClr val="ED7D31">
                    <a:lumMod val="75000"/>
                  </a:srgbClr>
                </a:solidFill>
                <a:effectLst/>
                <a:uLnTx/>
                <a:uFillTx/>
                <a:latin typeface="Arial" panose="020B0604020202020204"/>
                <a:ea typeface="+mn-ea"/>
                <a:cs typeface="+mn-cs"/>
              </a:rPr>
              <a:t>chí</a:t>
            </a:r>
            <a:r>
              <a:rPr kumimoji="0" lang="en-US" sz="1800" b="0" i="0" u="none" strike="noStrike" kern="1200" cap="none" spc="0" normalizeH="0" baseline="0" noProof="0" dirty="0">
                <a:ln>
                  <a:noFill/>
                </a:ln>
                <a:solidFill>
                  <a:srgbClr val="ED7D31">
                    <a:lumMod val="75000"/>
                  </a:srgbClr>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srgbClr val="ED7D31">
                    <a:lumMod val="75000"/>
                  </a:srgbClr>
                </a:solidFill>
                <a:effectLst/>
                <a:uLnTx/>
                <a:uFillTx/>
                <a:latin typeface="Arial" panose="020B0604020202020204"/>
                <a:ea typeface="+mn-ea"/>
                <a:cs typeface="+mn-cs"/>
              </a:rPr>
              <a:t>tài</a:t>
            </a:r>
            <a:r>
              <a:rPr kumimoji="0" lang="en-US" sz="1800" b="0" i="0" u="none" strike="noStrike" kern="1200" cap="none" spc="0" normalizeH="0" baseline="0" noProof="0" dirty="0">
                <a:ln>
                  <a:noFill/>
                </a:ln>
                <a:solidFill>
                  <a:srgbClr val="ED7D31">
                    <a:lumMod val="75000"/>
                  </a:srgbClr>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srgbClr val="ED7D31">
                    <a:lumMod val="75000"/>
                  </a:srgbClr>
                </a:solidFill>
                <a:effectLst/>
                <a:uLnTx/>
                <a:uFillTx/>
                <a:latin typeface="Arial" panose="020B0604020202020204"/>
                <a:ea typeface="+mn-ea"/>
                <a:cs typeface="+mn-cs"/>
              </a:rPr>
              <a:t>chính</a:t>
            </a:r>
            <a:r>
              <a:rPr kumimoji="0" lang="en-US" sz="1800" b="0" i="0" u="none" strike="noStrike" kern="1200" cap="none" spc="0" normalizeH="0" baseline="0" noProof="0" dirty="0">
                <a:ln>
                  <a:noFill/>
                </a:ln>
                <a:solidFill>
                  <a:srgbClr val="ED7D31">
                    <a:lumMod val="75000"/>
                  </a:srgbClr>
                </a:solidFill>
                <a:effectLst/>
                <a:uLnTx/>
                <a:uFillTx/>
                <a:latin typeface="Arial" panose="020B0604020202020204"/>
                <a:ea typeface="+mn-ea"/>
                <a:cs typeface="+mn-cs"/>
              </a:rPr>
              <a:t> CHÍNH + </a:t>
            </a:r>
            <a:r>
              <a:rPr kumimoji="0" lang="en-US" sz="1800" b="0" i="0" u="none" strike="noStrike" kern="1200" cap="none" spc="0" normalizeH="0" baseline="0" noProof="0" dirty="0" err="1">
                <a:ln>
                  <a:noFill/>
                </a:ln>
                <a:solidFill>
                  <a:srgbClr val="ED7D31">
                    <a:lumMod val="75000"/>
                  </a:srgbClr>
                </a:solidFill>
                <a:effectLst/>
                <a:uLnTx/>
                <a:uFillTx/>
                <a:latin typeface="Arial" panose="020B0604020202020204"/>
                <a:ea typeface="+mn-ea"/>
                <a:cs typeface="+mn-cs"/>
              </a:rPr>
              <a:t>Số</a:t>
            </a:r>
            <a:r>
              <a:rPr kumimoji="0" lang="en-US" sz="1800" b="0" i="0" u="none" strike="noStrike" kern="1200" cap="none" spc="0" normalizeH="0" baseline="0" noProof="0" dirty="0">
                <a:ln>
                  <a:noFill/>
                </a:ln>
                <a:solidFill>
                  <a:srgbClr val="ED7D31">
                    <a:lumMod val="75000"/>
                  </a:srgbClr>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srgbClr val="ED7D31">
                    <a:lumMod val="75000"/>
                  </a:srgbClr>
                </a:solidFill>
                <a:effectLst/>
                <a:uLnTx/>
                <a:uFillTx/>
                <a:latin typeface="Arial" panose="020B0604020202020204"/>
                <a:ea typeface="+mn-ea"/>
                <a:cs typeface="+mn-cs"/>
              </a:rPr>
              <a:t>liệu</a:t>
            </a:r>
            <a:r>
              <a:rPr kumimoji="0" lang="en-US" sz="1800" b="0" i="0" u="none" strike="noStrike" kern="1200" cap="none" spc="0" normalizeH="0" baseline="0" noProof="0" dirty="0">
                <a:ln>
                  <a:noFill/>
                </a:ln>
                <a:solidFill>
                  <a:srgbClr val="ED7D31">
                    <a:lumMod val="75000"/>
                  </a:srgbClr>
                </a:solidFill>
                <a:effectLst/>
                <a:uLnTx/>
                <a:uFillTx/>
                <a:latin typeface="Arial" panose="020B0604020202020204"/>
                <a:ea typeface="+mn-ea"/>
                <a:cs typeface="+mn-cs"/>
              </a:rPr>
              <a:t> 3 </a:t>
            </a:r>
            <a:r>
              <a:rPr kumimoji="0" lang="en-US" sz="1800" b="0" i="0" u="none" strike="noStrike" kern="1200" cap="none" spc="0" normalizeH="0" baseline="0" noProof="0" dirty="0" err="1">
                <a:ln>
                  <a:noFill/>
                </a:ln>
                <a:solidFill>
                  <a:srgbClr val="ED7D31">
                    <a:lumMod val="75000"/>
                  </a:srgbClr>
                </a:solidFill>
                <a:effectLst/>
                <a:uLnTx/>
                <a:uFillTx/>
                <a:latin typeface="Arial" panose="020B0604020202020204"/>
                <a:ea typeface="+mn-ea"/>
                <a:cs typeface="+mn-cs"/>
              </a:rPr>
              <a:t>năm</a:t>
            </a:r>
            <a:endParaRPr kumimoji="0" lang="en-US" sz="1800" b="0" i="0" u="none" strike="noStrike" kern="1200" cap="none" spc="0" normalizeH="0" baseline="0" noProof="0" dirty="0">
              <a:ln>
                <a:noFill/>
              </a:ln>
              <a:solidFill>
                <a:srgbClr val="ED7D31">
                  <a:lumMod val="75000"/>
                </a:srgbClr>
              </a:solidFill>
              <a:effectLst/>
              <a:uLnTx/>
              <a:uFillTx/>
              <a:latin typeface="Arial" panose="020B0604020202020204"/>
              <a:ea typeface="+mn-ea"/>
              <a:cs typeface="+mn-cs"/>
            </a:endParaRPr>
          </a:p>
        </p:txBody>
      </p:sp>
      <p:grpSp>
        <p:nvGrpSpPr>
          <p:cNvPr id="6" name="Group 5"/>
          <p:cNvGrpSpPr/>
          <p:nvPr/>
        </p:nvGrpSpPr>
        <p:grpSpPr>
          <a:xfrm>
            <a:off x="783644" y="769258"/>
            <a:ext cx="10503055" cy="5499950"/>
            <a:chOff x="783644" y="769258"/>
            <a:chExt cx="10503055" cy="5499950"/>
          </a:xfrm>
        </p:grpSpPr>
        <p:pic>
          <p:nvPicPr>
            <p:cNvPr id="4" name="Picture 3"/>
            <p:cNvPicPr>
              <a:picLocks noChangeAspect="1"/>
            </p:cNvPicPr>
            <p:nvPr/>
          </p:nvPicPr>
          <p:blipFill>
            <a:blip r:embed="rId2"/>
            <a:stretch>
              <a:fillRect/>
            </a:stretch>
          </p:blipFill>
          <p:spPr>
            <a:xfrm>
              <a:off x="783644" y="769258"/>
              <a:ext cx="10503055" cy="5499950"/>
            </a:xfrm>
            <a:prstGeom prst="rect">
              <a:avLst/>
            </a:prstGeom>
          </p:spPr>
        </p:pic>
        <p:sp>
          <p:nvSpPr>
            <p:cNvPr id="3" name="Rounded Rectangle 2"/>
            <p:cNvSpPr/>
            <p:nvPr/>
          </p:nvSpPr>
          <p:spPr>
            <a:xfrm>
              <a:off x="831275" y="4286992"/>
              <a:ext cx="10419800" cy="308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8" name="Title 1">
            <a:extLst>
              <a:ext uri="{FF2B5EF4-FFF2-40B4-BE49-F238E27FC236}">
                <a16:creationId xmlns:a16="http://schemas.microsoft.com/office/drawing/2014/main" id="{9502DC94-6AC9-4B9E-9224-34AD051D9374}"/>
              </a:ext>
            </a:extLst>
          </p:cNvPr>
          <p:cNvSpPr txBox="1">
            <a:spLocks/>
          </p:cNvSpPr>
          <p:nvPr/>
        </p:nvSpPr>
        <p:spPr>
          <a:xfrm>
            <a:off x="0" y="0"/>
            <a:ext cx="9504771" cy="640080"/>
          </a:xfrm>
          <a:prstGeom prst="rect">
            <a:avLst/>
          </a:prstGeom>
        </p:spPr>
        <p:txBody>
          <a:bodyPr vert="horz" lIns="91440" tIns="45720" rIns="91440" bIns="45720" rtlCol="0" anchor="ctr">
            <a:normAutofit fontScale="97500"/>
          </a:bodyP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r>
              <a:rPr kumimoji="0" lang="en-US" sz="2700" b="1" i="0" u="none" strike="noStrike" kern="1200" cap="none" spc="0" normalizeH="0" baseline="0" noProof="0">
                <a:ln>
                  <a:noFill/>
                </a:ln>
                <a:solidFill>
                  <a:prstClr val="white"/>
                </a:solidFill>
                <a:effectLst/>
                <a:uLnTx/>
                <a:uFillTx/>
                <a:latin typeface="Arial" panose="020B0604020202020204"/>
                <a:ea typeface="+mj-ea"/>
                <a:cs typeface="+mj-cs"/>
              </a:rPr>
              <a:t>Chỉ số Tài chính “Ngon nghẻ” là thế nào?</a:t>
            </a:r>
            <a:endParaRPr kumimoji="0" lang="en-US" sz="2700" b="1" i="0" u="none" strike="noStrike" kern="1200" cap="none" spc="0" normalizeH="0" baseline="0" noProof="0" dirty="0">
              <a:ln>
                <a:noFill/>
              </a:ln>
              <a:solidFill>
                <a:prstClr val="white"/>
              </a:solidFill>
              <a:effectLst/>
              <a:uLnTx/>
              <a:uFillTx/>
              <a:latin typeface="Arial" panose="020B0604020202020204"/>
              <a:ea typeface="+mj-ea"/>
              <a:cs typeface="+mj-cs"/>
            </a:endParaRPr>
          </a:p>
        </p:txBody>
      </p:sp>
    </p:spTree>
    <p:extLst>
      <p:ext uri="{BB962C8B-B14F-4D97-AF65-F5344CB8AC3E}">
        <p14:creationId xmlns:p14="http://schemas.microsoft.com/office/powerpoint/2010/main" val="1247740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87370"/>
          </a:xfrm>
        </p:spPr>
        <p:txBody>
          <a:bodyPr>
            <a:normAutofit/>
          </a:bodyPr>
          <a:lstStyle/>
          <a:p>
            <a:r>
              <a:rPr lang="en-US" sz="2700" b="1" dirty="0">
                <a:solidFill>
                  <a:schemeClr val="bg1"/>
                </a:solidFill>
              </a:rPr>
              <a:t>Chi </a:t>
            </a:r>
            <a:r>
              <a:rPr lang="en-US" sz="2700" b="1" dirty="0" err="1">
                <a:solidFill>
                  <a:schemeClr val="bg1"/>
                </a:solidFill>
              </a:rPr>
              <a:t>tiết</a:t>
            </a:r>
            <a:r>
              <a:rPr lang="en-US" sz="2700" b="1" dirty="0">
                <a:solidFill>
                  <a:schemeClr val="bg1"/>
                </a:solidFill>
              </a:rPr>
              <a:t> </a:t>
            </a:r>
            <a:r>
              <a:rPr lang="en-US" sz="2700" b="1" dirty="0" err="1">
                <a:solidFill>
                  <a:schemeClr val="bg1"/>
                </a:solidFill>
              </a:rPr>
              <a:t>Công</a:t>
            </a:r>
            <a:r>
              <a:rPr lang="en-US" sz="2700" b="1" dirty="0">
                <a:solidFill>
                  <a:schemeClr val="bg1"/>
                </a:solidFill>
              </a:rPr>
              <a:t> </a:t>
            </a:r>
            <a:r>
              <a:rPr lang="en-US" sz="2700" b="1" dirty="0" err="1">
                <a:solidFill>
                  <a:schemeClr val="bg1"/>
                </a:solidFill>
              </a:rPr>
              <a:t>thức</a:t>
            </a:r>
            <a:r>
              <a:rPr lang="en-US" sz="2700" b="1" dirty="0">
                <a:solidFill>
                  <a:schemeClr val="bg1"/>
                </a:solidFill>
              </a:rPr>
              <a:t> </a:t>
            </a:r>
            <a:r>
              <a:rPr lang="en-US" sz="2700" b="1" dirty="0" err="1">
                <a:solidFill>
                  <a:schemeClr val="bg1"/>
                </a:solidFill>
              </a:rPr>
              <a:t>Chỉ</a:t>
            </a:r>
            <a:r>
              <a:rPr lang="en-US" sz="2700" b="1" dirty="0">
                <a:solidFill>
                  <a:schemeClr val="bg1"/>
                </a:solidFill>
              </a:rPr>
              <a:t> </a:t>
            </a:r>
            <a:r>
              <a:rPr lang="en-US" sz="2700" b="1" dirty="0" err="1">
                <a:solidFill>
                  <a:schemeClr val="bg1"/>
                </a:solidFill>
              </a:rPr>
              <a:t>số</a:t>
            </a:r>
            <a:r>
              <a:rPr lang="en-US" sz="2700" b="1" dirty="0">
                <a:solidFill>
                  <a:schemeClr val="bg1"/>
                </a:solidFill>
              </a:rPr>
              <a:t> </a:t>
            </a:r>
          </a:p>
        </p:txBody>
      </p:sp>
      <p:graphicFrame>
        <p:nvGraphicFramePr>
          <p:cNvPr id="5" name="Table 4"/>
          <p:cNvGraphicFramePr>
            <a:graphicFrameLocks noGrp="1"/>
          </p:cNvGraphicFramePr>
          <p:nvPr>
            <p:extLst>
              <p:ext uri="{D42A27DB-BD31-4B8C-83A1-F6EECF244321}">
                <p14:modId xmlns:p14="http://schemas.microsoft.com/office/powerpoint/2010/main" val="414695482"/>
              </p:ext>
            </p:extLst>
          </p:nvPr>
        </p:nvGraphicFramePr>
        <p:xfrm>
          <a:off x="444137" y="1028700"/>
          <a:ext cx="11299371" cy="5395987"/>
        </p:xfrm>
        <a:graphic>
          <a:graphicData uri="http://schemas.openxmlformats.org/drawingml/2006/table">
            <a:tbl>
              <a:tblPr firstRow="1" firstCol="1" bandRow="1">
                <a:tableStyleId>{0505E3EF-67EA-436B-97B2-0124C06EBD24}</a:tableStyleId>
              </a:tblPr>
              <a:tblGrid>
                <a:gridCol w="587829">
                  <a:extLst>
                    <a:ext uri="{9D8B030D-6E8A-4147-A177-3AD203B41FA5}">
                      <a16:colId xmlns:a16="http://schemas.microsoft.com/office/drawing/2014/main" val="849698078"/>
                    </a:ext>
                  </a:extLst>
                </a:gridCol>
                <a:gridCol w="2534194">
                  <a:extLst>
                    <a:ext uri="{9D8B030D-6E8A-4147-A177-3AD203B41FA5}">
                      <a16:colId xmlns:a16="http://schemas.microsoft.com/office/drawing/2014/main" val="1657732742"/>
                    </a:ext>
                  </a:extLst>
                </a:gridCol>
                <a:gridCol w="3976249">
                  <a:extLst>
                    <a:ext uri="{9D8B030D-6E8A-4147-A177-3AD203B41FA5}">
                      <a16:colId xmlns:a16="http://schemas.microsoft.com/office/drawing/2014/main" val="1756083328"/>
                    </a:ext>
                  </a:extLst>
                </a:gridCol>
                <a:gridCol w="4201099">
                  <a:extLst>
                    <a:ext uri="{9D8B030D-6E8A-4147-A177-3AD203B41FA5}">
                      <a16:colId xmlns:a16="http://schemas.microsoft.com/office/drawing/2014/main" val="4264942241"/>
                    </a:ext>
                  </a:extLst>
                </a:gridCol>
              </a:tblGrid>
              <a:tr h="362495">
                <a:tc>
                  <a:txBody>
                    <a:bodyPr/>
                    <a:lstStyle/>
                    <a:p>
                      <a:pPr algn="ctr">
                        <a:spcAft>
                          <a:spcPts val="0"/>
                        </a:spcAft>
                      </a:pPr>
                      <a:r>
                        <a:rPr lang="en-US" sz="1800">
                          <a:solidFill>
                            <a:schemeClr val="bg1"/>
                          </a:solidFill>
                          <a:effectLst/>
                        </a:rPr>
                        <a:t>STT</a:t>
                      </a:r>
                      <a:endParaRPr lang="en-US" sz="1800">
                        <a:solidFill>
                          <a:schemeClr val="bg1"/>
                        </a:solidFill>
                        <a:effectLst/>
                        <a:latin typeface="+mj-lt"/>
                        <a:ea typeface="Calibri" panose="020F0502020204030204" pitchFamily="34" charset="0"/>
                      </a:endParaRPr>
                    </a:p>
                  </a:txBody>
                  <a:tcPr marL="68580" marR="68580" marT="0" marB="0" anchor="ctr">
                    <a:solidFill>
                      <a:srgbClr val="C00000"/>
                    </a:solidFill>
                  </a:tcPr>
                </a:tc>
                <a:tc>
                  <a:txBody>
                    <a:bodyPr/>
                    <a:lstStyle/>
                    <a:p>
                      <a:pPr algn="ctr">
                        <a:spcAft>
                          <a:spcPts val="0"/>
                        </a:spcAft>
                      </a:pPr>
                      <a:r>
                        <a:rPr lang="en-US" sz="1800">
                          <a:solidFill>
                            <a:schemeClr val="bg1"/>
                          </a:solidFill>
                          <a:effectLst/>
                        </a:rPr>
                        <a:t>Chỉ tiêu </a:t>
                      </a:r>
                      <a:endParaRPr lang="en-US" sz="1800">
                        <a:solidFill>
                          <a:schemeClr val="bg1"/>
                        </a:solidFill>
                        <a:effectLst/>
                        <a:latin typeface="+mj-lt"/>
                        <a:ea typeface="Calibri" panose="020F0502020204030204" pitchFamily="34" charset="0"/>
                      </a:endParaRPr>
                    </a:p>
                  </a:txBody>
                  <a:tcPr marL="68580" marR="68580" marT="0" marB="0" anchor="ctr">
                    <a:solidFill>
                      <a:srgbClr val="C00000"/>
                    </a:solidFill>
                  </a:tcPr>
                </a:tc>
                <a:tc>
                  <a:txBody>
                    <a:bodyPr/>
                    <a:lstStyle/>
                    <a:p>
                      <a:pPr algn="ctr">
                        <a:spcAft>
                          <a:spcPts val="0"/>
                        </a:spcAft>
                      </a:pPr>
                      <a:r>
                        <a:rPr lang="en-US" sz="1800">
                          <a:solidFill>
                            <a:schemeClr val="bg1"/>
                          </a:solidFill>
                          <a:effectLst/>
                        </a:rPr>
                        <a:t> Công thức </a:t>
                      </a:r>
                      <a:endParaRPr lang="en-US" sz="1800">
                        <a:solidFill>
                          <a:schemeClr val="bg1"/>
                        </a:solidFill>
                        <a:effectLst/>
                        <a:latin typeface="+mj-lt"/>
                        <a:ea typeface="Calibri" panose="020F0502020204030204" pitchFamily="34" charset="0"/>
                      </a:endParaRPr>
                    </a:p>
                  </a:txBody>
                  <a:tcPr marL="68580" marR="68580" marT="0" marB="0" anchor="ctr">
                    <a:solidFill>
                      <a:srgbClr val="C00000"/>
                    </a:solidFill>
                  </a:tcPr>
                </a:tc>
                <a:tc>
                  <a:txBody>
                    <a:bodyPr/>
                    <a:lstStyle/>
                    <a:p>
                      <a:pPr algn="ctr">
                        <a:spcAft>
                          <a:spcPts val="0"/>
                        </a:spcAft>
                      </a:pPr>
                      <a:r>
                        <a:rPr lang="en-US" sz="1800">
                          <a:solidFill>
                            <a:schemeClr val="bg1"/>
                          </a:solidFill>
                          <a:effectLst/>
                        </a:rPr>
                        <a:t> Ý nghĩa </a:t>
                      </a:r>
                      <a:endParaRPr lang="en-US" sz="1800">
                        <a:solidFill>
                          <a:schemeClr val="bg1"/>
                        </a:solidFill>
                        <a:effectLst/>
                        <a:latin typeface="+mj-lt"/>
                        <a:ea typeface="Calibri" panose="020F0502020204030204" pitchFamily="34" charset="0"/>
                      </a:endParaRPr>
                    </a:p>
                  </a:txBody>
                  <a:tcPr marL="68580" marR="68580" marT="0" marB="0" anchor="ctr">
                    <a:solidFill>
                      <a:srgbClr val="C00000"/>
                    </a:solidFill>
                  </a:tcPr>
                </a:tc>
                <a:extLst>
                  <a:ext uri="{0D108BD9-81ED-4DB2-BD59-A6C34878D82A}">
                    <a16:rowId xmlns:a16="http://schemas.microsoft.com/office/drawing/2014/main" val="1020200504"/>
                  </a:ext>
                </a:extLst>
              </a:tr>
              <a:tr h="617890">
                <a:tc>
                  <a:txBody>
                    <a:bodyPr/>
                    <a:lstStyle/>
                    <a:p>
                      <a:pPr algn="ctr">
                        <a:spcAft>
                          <a:spcPts val="0"/>
                        </a:spcAft>
                      </a:pPr>
                      <a:r>
                        <a:rPr lang="en-US" sz="1400">
                          <a:effectLst/>
                        </a:rPr>
                        <a:t>1</a:t>
                      </a:r>
                      <a:endParaRPr lang="en-US" sz="1400">
                        <a:effectLst/>
                        <a:latin typeface="+mj-lt"/>
                        <a:ea typeface="+mn-ea"/>
                      </a:endParaRPr>
                    </a:p>
                  </a:txBody>
                  <a:tcPr marL="68580" marR="68580" marT="0" marB="0" anchor="ctr"/>
                </a:tc>
                <a:tc>
                  <a:txBody>
                    <a:bodyPr/>
                    <a:lstStyle/>
                    <a:p>
                      <a:pPr algn="l">
                        <a:spcAft>
                          <a:spcPts val="0"/>
                        </a:spcAft>
                      </a:pPr>
                      <a:r>
                        <a:rPr lang="en-US" sz="1400" dirty="0" err="1">
                          <a:effectLst/>
                        </a:rPr>
                        <a:t>Lợi</a:t>
                      </a:r>
                      <a:r>
                        <a:rPr lang="en-US" sz="1400" dirty="0">
                          <a:effectLst/>
                        </a:rPr>
                        <a:t> </a:t>
                      </a:r>
                      <a:r>
                        <a:rPr lang="en-US" sz="1400" dirty="0" err="1">
                          <a:effectLst/>
                        </a:rPr>
                        <a:t>nhuận</a:t>
                      </a:r>
                      <a:r>
                        <a:rPr lang="en-US" sz="1400" dirty="0">
                          <a:effectLst/>
                        </a:rPr>
                        <a:t> </a:t>
                      </a:r>
                      <a:r>
                        <a:rPr lang="en-US" sz="1400" dirty="0" err="1">
                          <a:effectLst/>
                        </a:rPr>
                        <a:t>sau</a:t>
                      </a:r>
                      <a:r>
                        <a:rPr lang="en-US" sz="1400" dirty="0">
                          <a:effectLst/>
                        </a:rPr>
                        <a:t> </a:t>
                      </a:r>
                      <a:r>
                        <a:rPr lang="en-US" sz="1400" dirty="0" err="1">
                          <a:effectLst/>
                        </a:rPr>
                        <a:t>thuế</a:t>
                      </a:r>
                      <a:r>
                        <a:rPr lang="en-US" sz="1400" dirty="0">
                          <a:effectLst/>
                        </a:rPr>
                        <a:t>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a:effectLst/>
                        </a:rPr>
                        <a:t> = Doanh thu - Giá vốn - Tổng chi phí - Thuế TNDN </a:t>
                      </a:r>
                      <a:endParaRPr lang="en-US" sz="140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err="1">
                          <a:effectLst/>
                        </a:rPr>
                        <a:t>Thể</a:t>
                      </a:r>
                      <a:r>
                        <a:rPr lang="en-US" sz="1400" dirty="0">
                          <a:effectLst/>
                        </a:rPr>
                        <a:t> </a:t>
                      </a:r>
                      <a:r>
                        <a:rPr lang="en-US" sz="1400" dirty="0" err="1">
                          <a:effectLst/>
                        </a:rPr>
                        <a:t>hiện</a:t>
                      </a:r>
                      <a:r>
                        <a:rPr lang="en-US" sz="1400" dirty="0">
                          <a:effectLst/>
                        </a:rPr>
                        <a:t> </a:t>
                      </a:r>
                      <a:r>
                        <a:rPr lang="en-US" sz="1400" dirty="0" err="1">
                          <a:effectLst/>
                        </a:rPr>
                        <a:t>lợi</a:t>
                      </a:r>
                      <a:r>
                        <a:rPr lang="en-US" sz="1400" dirty="0">
                          <a:effectLst/>
                        </a:rPr>
                        <a:t> </a:t>
                      </a:r>
                      <a:r>
                        <a:rPr lang="en-US" sz="1400" dirty="0" err="1">
                          <a:effectLst/>
                        </a:rPr>
                        <a:t>nhuận</a:t>
                      </a:r>
                      <a:r>
                        <a:rPr lang="en-US" sz="1400" dirty="0">
                          <a:effectLst/>
                        </a:rPr>
                        <a:t> </a:t>
                      </a:r>
                      <a:r>
                        <a:rPr lang="en-US" sz="1400" dirty="0" err="1">
                          <a:effectLst/>
                        </a:rPr>
                        <a:t>thực</a:t>
                      </a:r>
                      <a:r>
                        <a:rPr lang="en-US" sz="1400" dirty="0">
                          <a:effectLst/>
                        </a:rPr>
                        <a:t> DN </a:t>
                      </a:r>
                      <a:r>
                        <a:rPr lang="en-US" sz="1400" dirty="0" err="1">
                          <a:effectLst/>
                        </a:rPr>
                        <a:t>được</a:t>
                      </a:r>
                      <a:r>
                        <a:rPr lang="en-US" sz="1400" dirty="0">
                          <a:effectLst/>
                        </a:rPr>
                        <a:t> </a:t>
                      </a:r>
                      <a:r>
                        <a:rPr lang="en-US" sz="1400" dirty="0" err="1">
                          <a:effectLst/>
                        </a:rPr>
                        <a:t>hưởng</a:t>
                      </a:r>
                      <a:r>
                        <a:rPr lang="en-US" sz="1400" dirty="0">
                          <a:effectLst/>
                        </a:rPr>
                        <a:t> </a:t>
                      </a:r>
                      <a:r>
                        <a:rPr lang="en-US" sz="1400" dirty="0" err="1">
                          <a:effectLst/>
                        </a:rPr>
                        <a:t>sau</a:t>
                      </a:r>
                      <a:r>
                        <a:rPr lang="en-US" sz="1400" dirty="0">
                          <a:effectLst/>
                        </a:rPr>
                        <a:t> </a:t>
                      </a:r>
                      <a:r>
                        <a:rPr lang="en-US" sz="1400" dirty="0" err="1">
                          <a:effectLst/>
                        </a:rPr>
                        <a:t>khi</a:t>
                      </a:r>
                      <a:r>
                        <a:rPr lang="en-US" sz="1400" dirty="0">
                          <a:effectLst/>
                        </a:rPr>
                        <a:t> </a:t>
                      </a:r>
                      <a:r>
                        <a:rPr lang="en-US" sz="1400" dirty="0" err="1">
                          <a:effectLst/>
                        </a:rPr>
                        <a:t>trừ</a:t>
                      </a:r>
                      <a:r>
                        <a:rPr lang="en-US" sz="1400" dirty="0">
                          <a:effectLst/>
                        </a:rPr>
                        <a:t> </a:t>
                      </a:r>
                      <a:r>
                        <a:rPr lang="en-US" sz="1400" dirty="0" err="1">
                          <a:effectLst/>
                        </a:rPr>
                        <a:t>hết</a:t>
                      </a:r>
                      <a:r>
                        <a:rPr lang="en-US" sz="1400" dirty="0">
                          <a:effectLst/>
                        </a:rPr>
                        <a:t> all chi </a:t>
                      </a:r>
                      <a:r>
                        <a:rPr lang="en-US" sz="1400" dirty="0" err="1">
                          <a:effectLst/>
                        </a:rPr>
                        <a:t>phí</a:t>
                      </a:r>
                      <a:r>
                        <a:rPr lang="en-US" sz="1400" dirty="0">
                          <a:effectLst/>
                        </a:rPr>
                        <a:t> </a:t>
                      </a:r>
                      <a:r>
                        <a:rPr lang="en-US" sz="1400" dirty="0" err="1">
                          <a:effectLst/>
                        </a:rPr>
                        <a:t>và</a:t>
                      </a:r>
                      <a:r>
                        <a:rPr lang="en-US" sz="1400" dirty="0">
                          <a:effectLst/>
                        </a:rPr>
                        <a:t> </a:t>
                      </a:r>
                      <a:r>
                        <a:rPr lang="en-US" sz="1400" dirty="0" err="1">
                          <a:effectLst/>
                        </a:rPr>
                        <a:t>nghĩa</a:t>
                      </a:r>
                      <a:r>
                        <a:rPr lang="en-US" sz="1400" dirty="0">
                          <a:effectLst/>
                        </a:rPr>
                        <a:t> </a:t>
                      </a:r>
                      <a:r>
                        <a:rPr lang="en-US" sz="1400" dirty="0" err="1">
                          <a:effectLst/>
                        </a:rPr>
                        <a:t>vụ</a:t>
                      </a:r>
                      <a:r>
                        <a:rPr lang="en-US" sz="1400" dirty="0">
                          <a:effectLst/>
                        </a:rPr>
                        <a:t> </a:t>
                      </a:r>
                      <a:r>
                        <a:rPr lang="en-US" sz="1400" dirty="0" err="1">
                          <a:effectLst/>
                        </a:rPr>
                        <a:t>với</a:t>
                      </a:r>
                      <a:r>
                        <a:rPr lang="en-US" sz="1400" dirty="0">
                          <a:effectLst/>
                        </a:rPr>
                        <a:t> NN </a:t>
                      </a: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1397194260"/>
                  </a:ext>
                </a:extLst>
              </a:tr>
              <a:tr h="658796">
                <a:tc>
                  <a:txBody>
                    <a:bodyPr/>
                    <a:lstStyle/>
                    <a:p>
                      <a:pPr algn="ctr">
                        <a:spcAft>
                          <a:spcPts val="0"/>
                        </a:spcAft>
                      </a:pPr>
                      <a:r>
                        <a:rPr lang="en-US" sz="1400">
                          <a:effectLst/>
                        </a:rPr>
                        <a:t>2</a:t>
                      </a:r>
                      <a:endParaRPr lang="en-US" sz="1400">
                        <a:effectLst/>
                        <a:latin typeface="+mj-lt"/>
                        <a:ea typeface="+mn-ea"/>
                      </a:endParaRPr>
                    </a:p>
                  </a:txBody>
                  <a:tcPr marL="68580" marR="68580" marT="0" marB="0" anchor="ctr"/>
                </a:tc>
                <a:tc>
                  <a:txBody>
                    <a:bodyPr/>
                    <a:lstStyle/>
                    <a:p>
                      <a:pPr algn="l">
                        <a:spcAft>
                          <a:spcPts val="0"/>
                        </a:spcAft>
                      </a:pPr>
                      <a:r>
                        <a:rPr lang="en-US" sz="1400" dirty="0" err="1">
                          <a:effectLst/>
                        </a:rPr>
                        <a:t>Hệ</a:t>
                      </a:r>
                      <a:r>
                        <a:rPr lang="en-US" sz="1400" dirty="0">
                          <a:effectLst/>
                        </a:rPr>
                        <a:t> </a:t>
                      </a:r>
                      <a:r>
                        <a:rPr lang="en-US" sz="1400" dirty="0" err="1">
                          <a:effectLst/>
                        </a:rPr>
                        <a:t>số</a:t>
                      </a:r>
                      <a:r>
                        <a:rPr lang="en-US" sz="1400" dirty="0">
                          <a:effectLst/>
                        </a:rPr>
                        <a:t> </a:t>
                      </a:r>
                      <a:r>
                        <a:rPr lang="en-US" sz="1400" dirty="0" err="1">
                          <a:effectLst/>
                        </a:rPr>
                        <a:t>đòn</a:t>
                      </a:r>
                      <a:r>
                        <a:rPr lang="en-US" sz="1400" dirty="0">
                          <a:effectLst/>
                        </a:rPr>
                        <a:t> </a:t>
                      </a:r>
                      <a:r>
                        <a:rPr lang="en-US" sz="1400" dirty="0" err="1">
                          <a:effectLst/>
                        </a:rPr>
                        <a:t>bẩy</a:t>
                      </a:r>
                      <a:r>
                        <a:rPr lang="en-US" sz="1400" dirty="0">
                          <a:effectLst/>
                        </a:rPr>
                        <a:t>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a:effectLst/>
                        </a:rPr>
                        <a:t> = Tổng nợ phải trả (NH + DH)/VCSH </a:t>
                      </a:r>
                      <a:endParaRPr lang="en-US" sz="140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err="1">
                          <a:effectLst/>
                        </a:rPr>
                        <a:t>Tính</a:t>
                      </a:r>
                      <a:r>
                        <a:rPr lang="en-US" sz="1400" dirty="0">
                          <a:effectLst/>
                        </a:rPr>
                        <a:t> </a:t>
                      </a:r>
                      <a:r>
                        <a:rPr lang="en-US" sz="1400" dirty="0" err="1">
                          <a:effectLst/>
                        </a:rPr>
                        <a:t>toán</a:t>
                      </a:r>
                      <a:r>
                        <a:rPr lang="en-US" sz="1400" dirty="0">
                          <a:effectLst/>
                        </a:rPr>
                        <a:t> </a:t>
                      </a:r>
                      <a:r>
                        <a:rPr lang="en-US" sz="1400" dirty="0" err="1">
                          <a:effectLst/>
                        </a:rPr>
                        <a:t>tỷ</a:t>
                      </a:r>
                      <a:r>
                        <a:rPr lang="en-US" sz="1400" dirty="0">
                          <a:effectLst/>
                        </a:rPr>
                        <a:t> </a:t>
                      </a:r>
                      <a:r>
                        <a:rPr lang="en-US" sz="1400" dirty="0" err="1">
                          <a:effectLst/>
                        </a:rPr>
                        <a:t>trọng</a:t>
                      </a:r>
                      <a:r>
                        <a:rPr lang="en-US" sz="1400" dirty="0">
                          <a:effectLst/>
                        </a:rPr>
                        <a:t> </a:t>
                      </a:r>
                      <a:r>
                        <a:rPr lang="en-US" sz="1400" dirty="0" err="1">
                          <a:effectLst/>
                        </a:rPr>
                        <a:t>vốn</a:t>
                      </a:r>
                      <a:r>
                        <a:rPr lang="en-US" sz="1400" dirty="0">
                          <a:effectLst/>
                        </a:rPr>
                        <a:t> </a:t>
                      </a:r>
                      <a:r>
                        <a:rPr lang="en-US" sz="1400" dirty="0" err="1">
                          <a:effectLst/>
                        </a:rPr>
                        <a:t>vay</a:t>
                      </a:r>
                      <a:r>
                        <a:rPr lang="en-US" sz="1400" dirty="0">
                          <a:effectLst/>
                        </a:rPr>
                        <a:t> / </a:t>
                      </a:r>
                      <a:r>
                        <a:rPr lang="en-US" sz="1400" dirty="0" err="1">
                          <a:effectLst/>
                        </a:rPr>
                        <a:t>vốn</a:t>
                      </a:r>
                      <a:r>
                        <a:rPr lang="en-US" sz="1400" dirty="0">
                          <a:effectLst/>
                        </a:rPr>
                        <a:t> </a:t>
                      </a:r>
                      <a:r>
                        <a:rPr lang="en-US" sz="1400" dirty="0" err="1">
                          <a:effectLst/>
                        </a:rPr>
                        <a:t>chủ</a:t>
                      </a:r>
                      <a:r>
                        <a:rPr lang="en-US" sz="1400" dirty="0">
                          <a:effectLst/>
                        </a:rPr>
                        <a:t> </a:t>
                      </a:r>
                      <a:r>
                        <a:rPr lang="en-US" sz="1400" dirty="0" err="1">
                          <a:effectLst/>
                        </a:rPr>
                        <a:t>trong</a:t>
                      </a:r>
                      <a:r>
                        <a:rPr lang="en-US" sz="1400" dirty="0">
                          <a:effectLst/>
                        </a:rPr>
                        <a:t> </a:t>
                      </a:r>
                      <a:r>
                        <a:rPr lang="en-US" sz="1400" dirty="0" err="1">
                          <a:effectLst/>
                        </a:rPr>
                        <a:t>cơ</a:t>
                      </a:r>
                      <a:r>
                        <a:rPr lang="en-US" sz="1400" dirty="0">
                          <a:effectLst/>
                        </a:rPr>
                        <a:t> </a:t>
                      </a:r>
                      <a:r>
                        <a:rPr lang="en-US" sz="1400" dirty="0" err="1">
                          <a:effectLst/>
                        </a:rPr>
                        <a:t>cấu</a:t>
                      </a:r>
                      <a:r>
                        <a:rPr lang="en-US" sz="1400" dirty="0">
                          <a:effectLst/>
                        </a:rPr>
                        <a:t> </a:t>
                      </a:r>
                      <a:r>
                        <a:rPr lang="en-US" sz="1400" dirty="0" err="1">
                          <a:effectLst/>
                        </a:rPr>
                        <a:t>tổng</a:t>
                      </a:r>
                      <a:r>
                        <a:rPr lang="en-US" sz="1400" dirty="0">
                          <a:effectLst/>
                        </a:rPr>
                        <a:t> </a:t>
                      </a:r>
                      <a:r>
                        <a:rPr lang="en-US" sz="1400" dirty="0" err="1">
                          <a:effectLst/>
                        </a:rPr>
                        <a:t>nguồn</a:t>
                      </a:r>
                      <a:r>
                        <a:rPr lang="en-US" sz="1400" dirty="0">
                          <a:effectLst/>
                        </a:rPr>
                        <a:t> </a:t>
                      </a:r>
                      <a:r>
                        <a:rPr lang="en-US" sz="1400" dirty="0" err="1">
                          <a:effectLst/>
                        </a:rPr>
                        <a:t>vốn</a:t>
                      </a:r>
                      <a:r>
                        <a:rPr lang="en-US" sz="1400" dirty="0">
                          <a:effectLst/>
                        </a:rPr>
                        <a:t> hay </a:t>
                      </a:r>
                      <a:r>
                        <a:rPr lang="en-US" sz="1400" dirty="0" err="1">
                          <a:effectLst/>
                        </a:rPr>
                        <a:t>còn</a:t>
                      </a:r>
                      <a:r>
                        <a:rPr lang="en-US" sz="1400" dirty="0">
                          <a:effectLst/>
                        </a:rPr>
                        <a:t> </a:t>
                      </a:r>
                      <a:r>
                        <a:rPr lang="en-US" sz="1400" dirty="0" err="1">
                          <a:effectLst/>
                        </a:rPr>
                        <a:t>gọi</a:t>
                      </a:r>
                      <a:r>
                        <a:rPr lang="en-US" sz="1400" dirty="0">
                          <a:effectLst/>
                        </a:rPr>
                        <a:t> </a:t>
                      </a:r>
                      <a:r>
                        <a:rPr lang="en-US" sz="1400" dirty="0" err="1">
                          <a:effectLst/>
                        </a:rPr>
                        <a:t>là</a:t>
                      </a:r>
                      <a:r>
                        <a:rPr lang="en-US" sz="1400" dirty="0">
                          <a:effectLst/>
                        </a:rPr>
                        <a:t> </a:t>
                      </a:r>
                      <a:r>
                        <a:rPr lang="en-US" sz="1400" dirty="0" err="1">
                          <a:effectLst/>
                        </a:rPr>
                        <a:t>mức</a:t>
                      </a:r>
                      <a:r>
                        <a:rPr lang="en-US" sz="1400" dirty="0">
                          <a:effectLst/>
                        </a:rPr>
                        <a:t> </a:t>
                      </a:r>
                      <a:r>
                        <a:rPr lang="en-US" sz="1400" dirty="0" err="1">
                          <a:effectLst/>
                        </a:rPr>
                        <a:t>độ</a:t>
                      </a:r>
                      <a:r>
                        <a:rPr lang="en-US" sz="1400" dirty="0">
                          <a:effectLst/>
                        </a:rPr>
                        <a:t> </a:t>
                      </a:r>
                      <a:r>
                        <a:rPr lang="en-US" sz="1400" dirty="0" err="1">
                          <a:effectLst/>
                        </a:rPr>
                        <a:t>sử</a:t>
                      </a:r>
                      <a:r>
                        <a:rPr lang="en-US" sz="1400" dirty="0">
                          <a:effectLst/>
                        </a:rPr>
                        <a:t> </a:t>
                      </a:r>
                      <a:r>
                        <a:rPr lang="en-US" sz="1400" dirty="0" err="1">
                          <a:effectLst/>
                        </a:rPr>
                        <a:t>dụng</a:t>
                      </a:r>
                      <a:r>
                        <a:rPr lang="en-US" sz="1400" dirty="0">
                          <a:effectLst/>
                        </a:rPr>
                        <a:t> </a:t>
                      </a:r>
                      <a:r>
                        <a:rPr lang="en-US" sz="1400" dirty="0" err="1">
                          <a:effectLst/>
                        </a:rPr>
                        <a:t>vốn</a:t>
                      </a:r>
                      <a:r>
                        <a:rPr lang="en-US" sz="1400" dirty="0">
                          <a:effectLst/>
                        </a:rPr>
                        <a:t> </a:t>
                      </a:r>
                      <a:r>
                        <a:rPr lang="en-US" sz="1400" dirty="0" err="1">
                          <a:effectLst/>
                        </a:rPr>
                        <a:t>vay</a:t>
                      </a:r>
                      <a:r>
                        <a:rPr lang="en-US" sz="1400" dirty="0">
                          <a:effectLst/>
                        </a:rPr>
                        <a:t>/</a:t>
                      </a:r>
                      <a:r>
                        <a:rPr lang="en-US" sz="1400" dirty="0" err="1">
                          <a:effectLst/>
                        </a:rPr>
                        <a:t>tổng</a:t>
                      </a:r>
                      <a:r>
                        <a:rPr lang="en-US" sz="1400" dirty="0">
                          <a:effectLst/>
                        </a:rPr>
                        <a:t> </a:t>
                      </a:r>
                      <a:r>
                        <a:rPr lang="en-US" sz="1400" dirty="0" err="1">
                          <a:effectLst/>
                        </a:rPr>
                        <a:t>nguồn</a:t>
                      </a:r>
                      <a:r>
                        <a:rPr lang="en-US" sz="1400" dirty="0">
                          <a:effectLst/>
                        </a:rPr>
                        <a:t> </a:t>
                      </a:r>
                      <a:r>
                        <a:rPr lang="en-US" sz="1400" dirty="0" err="1">
                          <a:effectLst/>
                        </a:rPr>
                        <a:t>vốn</a:t>
                      </a:r>
                      <a:r>
                        <a:rPr lang="en-US" sz="1400" dirty="0">
                          <a:effectLst/>
                        </a:rPr>
                        <a:t> </a:t>
                      </a: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1505804116"/>
                  </a:ext>
                </a:extLst>
              </a:tr>
              <a:tr h="617890">
                <a:tc>
                  <a:txBody>
                    <a:bodyPr/>
                    <a:lstStyle/>
                    <a:p>
                      <a:pPr algn="ctr">
                        <a:spcAft>
                          <a:spcPts val="0"/>
                        </a:spcAft>
                      </a:pPr>
                      <a:r>
                        <a:rPr lang="en-US" sz="1400">
                          <a:effectLst/>
                        </a:rPr>
                        <a:t>3</a:t>
                      </a:r>
                      <a:endParaRPr lang="en-US" sz="1400">
                        <a:effectLst/>
                        <a:latin typeface="+mj-lt"/>
                        <a:ea typeface="+mn-ea"/>
                      </a:endParaRPr>
                    </a:p>
                  </a:txBody>
                  <a:tcPr marL="68580" marR="68580" marT="0" marB="0" anchor="ctr"/>
                </a:tc>
                <a:tc>
                  <a:txBody>
                    <a:bodyPr/>
                    <a:lstStyle/>
                    <a:p>
                      <a:pPr algn="l">
                        <a:spcAft>
                          <a:spcPts val="0"/>
                        </a:spcAft>
                      </a:pPr>
                      <a:r>
                        <a:rPr lang="en-US" sz="1400" dirty="0">
                          <a:effectLst/>
                        </a:rPr>
                        <a:t>Operating profit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a:effectLst/>
                        </a:rPr>
                        <a:t> = </a:t>
                      </a:r>
                      <a:r>
                        <a:rPr lang="en-US" sz="1400" dirty="0" err="1">
                          <a:effectLst/>
                        </a:rPr>
                        <a:t>Doanh</a:t>
                      </a:r>
                      <a:r>
                        <a:rPr lang="en-US" sz="1400" dirty="0">
                          <a:effectLst/>
                        </a:rPr>
                        <a:t> </a:t>
                      </a:r>
                      <a:r>
                        <a:rPr lang="en-US" sz="1400" dirty="0" err="1">
                          <a:effectLst/>
                        </a:rPr>
                        <a:t>thu</a:t>
                      </a:r>
                      <a:r>
                        <a:rPr lang="en-US" sz="1400" dirty="0">
                          <a:effectLst/>
                        </a:rPr>
                        <a:t> - </a:t>
                      </a:r>
                      <a:r>
                        <a:rPr lang="en-US" sz="1400" dirty="0" err="1">
                          <a:effectLst/>
                        </a:rPr>
                        <a:t>Giá</a:t>
                      </a:r>
                      <a:r>
                        <a:rPr lang="en-US" sz="1400" dirty="0">
                          <a:effectLst/>
                        </a:rPr>
                        <a:t> </a:t>
                      </a:r>
                      <a:r>
                        <a:rPr lang="en-US" sz="1400" dirty="0" err="1">
                          <a:effectLst/>
                        </a:rPr>
                        <a:t>vốn</a:t>
                      </a:r>
                      <a:r>
                        <a:rPr lang="en-US" sz="1400" dirty="0">
                          <a:effectLst/>
                        </a:rPr>
                        <a:t> - CP </a:t>
                      </a:r>
                      <a:r>
                        <a:rPr lang="en-US" sz="1400" dirty="0" err="1">
                          <a:effectLst/>
                        </a:rPr>
                        <a:t>bán</a:t>
                      </a:r>
                      <a:r>
                        <a:rPr lang="en-US" sz="1400" dirty="0">
                          <a:effectLst/>
                        </a:rPr>
                        <a:t> </a:t>
                      </a:r>
                      <a:r>
                        <a:rPr lang="en-US" sz="1400" dirty="0" err="1">
                          <a:effectLst/>
                        </a:rPr>
                        <a:t>hàng</a:t>
                      </a:r>
                      <a:r>
                        <a:rPr lang="en-US" sz="1400" dirty="0">
                          <a:effectLst/>
                        </a:rPr>
                        <a:t> - CP QLDN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err="1">
                          <a:effectLst/>
                        </a:rPr>
                        <a:t>Là</a:t>
                      </a:r>
                      <a:r>
                        <a:rPr lang="en-US" sz="1400" dirty="0">
                          <a:effectLst/>
                        </a:rPr>
                        <a:t> </a:t>
                      </a:r>
                      <a:r>
                        <a:rPr lang="en-US" sz="1400" dirty="0" err="1">
                          <a:effectLst/>
                        </a:rPr>
                        <a:t>lợi</a:t>
                      </a:r>
                      <a:r>
                        <a:rPr lang="en-US" sz="1400" dirty="0">
                          <a:effectLst/>
                        </a:rPr>
                        <a:t> </a:t>
                      </a:r>
                      <a:r>
                        <a:rPr lang="en-US" sz="1400" dirty="0" err="1">
                          <a:effectLst/>
                        </a:rPr>
                        <a:t>nhuận</a:t>
                      </a:r>
                      <a:r>
                        <a:rPr lang="en-US" sz="1400" dirty="0">
                          <a:effectLst/>
                        </a:rPr>
                        <a:t> </a:t>
                      </a:r>
                      <a:r>
                        <a:rPr lang="en-US" sz="1400" dirty="0" err="1">
                          <a:effectLst/>
                        </a:rPr>
                        <a:t>thuần</a:t>
                      </a:r>
                      <a:r>
                        <a:rPr lang="en-US" sz="1400" dirty="0">
                          <a:effectLst/>
                        </a:rPr>
                        <a:t> </a:t>
                      </a:r>
                      <a:r>
                        <a:rPr lang="en-US" sz="1400" dirty="0" err="1">
                          <a:effectLst/>
                        </a:rPr>
                        <a:t>từ</a:t>
                      </a:r>
                      <a:r>
                        <a:rPr lang="en-US" sz="1400" dirty="0">
                          <a:effectLst/>
                        </a:rPr>
                        <a:t> </a:t>
                      </a:r>
                      <a:r>
                        <a:rPr lang="en-US" sz="1400" dirty="0" err="1">
                          <a:effectLst/>
                        </a:rPr>
                        <a:t>hđkd</a:t>
                      </a:r>
                      <a:r>
                        <a:rPr lang="en-US" sz="1400" dirty="0">
                          <a:effectLst/>
                        </a:rPr>
                        <a:t>, </a:t>
                      </a:r>
                      <a:r>
                        <a:rPr lang="en-US" sz="1400" dirty="0" err="1">
                          <a:effectLst/>
                        </a:rPr>
                        <a:t>thể</a:t>
                      </a:r>
                      <a:r>
                        <a:rPr lang="en-US" sz="1400" dirty="0">
                          <a:effectLst/>
                        </a:rPr>
                        <a:t> </a:t>
                      </a:r>
                      <a:r>
                        <a:rPr lang="en-US" sz="1400" dirty="0" err="1">
                          <a:effectLst/>
                        </a:rPr>
                        <a:t>hiện</a:t>
                      </a:r>
                      <a:r>
                        <a:rPr lang="en-US" sz="1400" dirty="0">
                          <a:effectLst/>
                        </a:rPr>
                        <a:t> </a:t>
                      </a:r>
                      <a:r>
                        <a:rPr lang="en-US" sz="1400" dirty="0" err="1">
                          <a:effectLst/>
                        </a:rPr>
                        <a:t>chênh</a:t>
                      </a:r>
                      <a:r>
                        <a:rPr lang="en-US" sz="1400" dirty="0">
                          <a:effectLst/>
                        </a:rPr>
                        <a:t> </a:t>
                      </a:r>
                      <a:r>
                        <a:rPr lang="en-US" sz="1400" dirty="0" err="1">
                          <a:effectLst/>
                        </a:rPr>
                        <a:t>lệch</a:t>
                      </a:r>
                      <a:r>
                        <a:rPr lang="en-US" sz="1400" dirty="0">
                          <a:effectLst/>
                        </a:rPr>
                        <a:t> </a:t>
                      </a:r>
                      <a:r>
                        <a:rPr lang="en-US" sz="1400" dirty="0" err="1">
                          <a:effectLst/>
                        </a:rPr>
                        <a:t>giữa</a:t>
                      </a:r>
                      <a:r>
                        <a:rPr lang="en-US" sz="1400" dirty="0">
                          <a:effectLst/>
                        </a:rPr>
                        <a:t> </a:t>
                      </a:r>
                      <a:r>
                        <a:rPr lang="en-US" sz="1400" dirty="0" err="1">
                          <a:effectLst/>
                        </a:rPr>
                        <a:t>doanh</a:t>
                      </a:r>
                      <a:r>
                        <a:rPr lang="en-US" sz="1400" dirty="0">
                          <a:effectLst/>
                        </a:rPr>
                        <a:t> </a:t>
                      </a:r>
                      <a:r>
                        <a:rPr lang="en-US" sz="1400" dirty="0" err="1">
                          <a:effectLst/>
                        </a:rPr>
                        <a:t>thu</a:t>
                      </a:r>
                      <a:r>
                        <a:rPr lang="en-US" sz="1400" dirty="0">
                          <a:effectLst/>
                        </a:rPr>
                        <a:t> </a:t>
                      </a:r>
                      <a:r>
                        <a:rPr lang="en-US" sz="1400" dirty="0" err="1">
                          <a:effectLst/>
                        </a:rPr>
                        <a:t>từ</a:t>
                      </a:r>
                      <a:r>
                        <a:rPr lang="en-US" sz="1400" dirty="0">
                          <a:effectLst/>
                        </a:rPr>
                        <a:t> </a:t>
                      </a:r>
                      <a:r>
                        <a:rPr lang="en-US" sz="1400" dirty="0" err="1">
                          <a:effectLst/>
                        </a:rPr>
                        <a:t>hđkd</a:t>
                      </a:r>
                      <a:r>
                        <a:rPr lang="en-US" sz="1400" dirty="0">
                          <a:effectLst/>
                        </a:rPr>
                        <a:t> </a:t>
                      </a:r>
                      <a:r>
                        <a:rPr lang="en-US" sz="1400" dirty="0" err="1">
                          <a:effectLst/>
                        </a:rPr>
                        <a:t>và</a:t>
                      </a:r>
                      <a:r>
                        <a:rPr lang="en-US" sz="1400" dirty="0">
                          <a:effectLst/>
                        </a:rPr>
                        <a:t> chi </a:t>
                      </a:r>
                      <a:r>
                        <a:rPr lang="en-US" sz="1400" dirty="0" err="1">
                          <a:effectLst/>
                        </a:rPr>
                        <a:t>phí</a:t>
                      </a:r>
                      <a:r>
                        <a:rPr lang="en-US" sz="1400" dirty="0">
                          <a:effectLst/>
                        </a:rPr>
                        <a:t> </a:t>
                      </a:r>
                      <a:r>
                        <a:rPr lang="en-US" sz="1400" dirty="0" err="1">
                          <a:effectLst/>
                        </a:rPr>
                        <a:t>hđkd</a:t>
                      </a:r>
                      <a:r>
                        <a:rPr lang="en-US" sz="1400" dirty="0">
                          <a:effectLst/>
                        </a:rPr>
                        <a:t> </a:t>
                      </a: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247606486"/>
                  </a:ext>
                </a:extLst>
              </a:tr>
              <a:tr h="439198">
                <a:tc>
                  <a:txBody>
                    <a:bodyPr/>
                    <a:lstStyle/>
                    <a:p>
                      <a:pPr algn="ctr">
                        <a:spcAft>
                          <a:spcPts val="0"/>
                        </a:spcAft>
                      </a:pPr>
                      <a:r>
                        <a:rPr lang="en-US" sz="1400">
                          <a:effectLst/>
                        </a:rPr>
                        <a:t>4</a:t>
                      </a:r>
                      <a:endParaRPr lang="en-US" sz="1400">
                        <a:effectLst/>
                        <a:latin typeface="+mj-lt"/>
                        <a:ea typeface="+mn-ea"/>
                      </a:endParaRPr>
                    </a:p>
                  </a:txBody>
                  <a:tcPr marL="68580" marR="68580" marT="0" marB="0" anchor="ctr"/>
                </a:tc>
                <a:tc>
                  <a:txBody>
                    <a:bodyPr/>
                    <a:lstStyle/>
                    <a:p>
                      <a:pPr algn="l">
                        <a:spcAft>
                          <a:spcPts val="0"/>
                        </a:spcAft>
                      </a:pPr>
                      <a:r>
                        <a:rPr lang="en-US" sz="1400" dirty="0">
                          <a:effectLst/>
                        </a:rPr>
                        <a:t>Operating profit margin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a:effectLst/>
                        </a:rPr>
                        <a:t> = Lợi nhuận thuần từ hđkd/doanh thu </a:t>
                      </a:r>
                      <a:endParaRPr lang="en-US" sz="140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err="1">
                          <a:effectLst/>
                        </a:rPr>
                        <a:t>Là</a:t>
                      </a:r>
                      <a:r>
                        <a:rPr lang="en-US" sz="1400" dirty="0">
                          <a:effectLst/>
                        </a:rPr>
                        <a:t> </a:t>
                      </a:r>
                      <a:r>
                        <a:rPr lang="en-US" sz="1400" dirty="0" err="1">
                          <a:effectLst/>
                        </a:rPr>
                        <a:t>biên</a:t>
                      </a:r>
                      <a:r>
                        <a:rPr lang="en-US" sz="1400" dirty="0">
                          <a:effectLst/>
                        </a:rPr>
                        <a:t> </a:t>
                      </a:r>
                      <a:r>
                        <a:rPr lang="en-US" sz="1400" dirty="0" err="1">
                          <a:effectLst/>
                        </a:rPr>
                        <a:t>lợi</a:t>
                      </a:r>
                      <a:r>
                        <a:rPr lang="en-US" sz="1400" dirty="0">
                          <a:effectLst/>
                        </a:rPr>
                        <a:t> </a:t>
                      </a:r>
                      <a:r>
                        <a:rPr lang="en-US" sz="1400" dirty="0" err="1">
                          <a:effectLst/>
                        </a:rPr>
                        <a:t>nhuận</a:t>
                      </a:r>
                      <a:r>
                        <a:rPr lang="en-US" sz="1400" dirty="0">
                          <a:effectLst/>
                        </a:rPr>
                        <a:t>, </a:t>
                      </a:r>
                      <a:r>
                        <a:rPr lang="en-US" sz="1400" dirty="0" err="1">
                          <a:effectLst/>
                        </a:rPr>
                        <a:t>thể</a:t>
                      </a:r>
                      <a:r>
                        <a:rPr lang="en-US" sz="1400" dirty="0">
                          <a:effectLst/>
                        </a:rPr>
                        <a:t> </a:t>
                      </a:r>
                      <a:r>
                        <a:rPr lang="en-US" sz="1400" dirty="0" err="1">
                          <a:effectLst/>
                        </a:rPr>
                        <a:t>hiện</a:t>
                      </a:r>
                      <a:r>
                        <a:rPr lang="en-US" sz="1400" dirty="0">
                          <a:effectLst/>
                        </a:rPr>
                        <a:t> 1 </a:t>
                      </a:r>
                      <a:r>
                        <a:rPr lang="en-US" sz="1400" dirty="0" err="1">
                          <a:effectLst/>
                        </a:rPr>
                        <a:t>đồng</a:t>
                      </a:r>
                      <a:r>
                        <a:rPr lang="en-US" sz="1400" dirty="0">
                          <a:effectLst/>
                        </a:rPr>
                        <a:t> </a:t>
                      </a:r>
                      <a:r>
                        <a:rPr lang="en-US" sz="1400" dirty="0" err="1">
                          <a:effectLst/>
                        </a:rPr>
                        <a:t>doanh</a:t>
                      </a:r>
                      <a:r>
                        <a:rPr lang="en-US" sz="1400" dirty="0">
                          <a:effectLst/>
                        </a:rPr>
                        <a:t> </a:t>
                      </a:r>
                      <a:r>
                        <a:rPr lang="en-US" sz="1400" dirty="0" err="1">
                          <a:effectLst/>
                        </a:rPr>
                        <a:t>thu</a:t>
                      </a:r>
                      <a:r>
                        <a:rPr lang="en-US" sz="1400" dirty="0">
                          <a:effectLst/>
                        </a:rPr>
                        <a:t> </a:t>
                      </a:r>
                      <a:r>
                        <a:rPr lang="en-US" sz="1400" dirty="0" err="1">
                          <a:effectLst/>
                        </a:rPr>
                        <a:t>sinh</a:t>
                      </a:r>
                      <a:r>
                        <a:rPr lang="en-US" sz="1400" dirty="0">
                          <a:effectLst/>
                        </a:rPr>
                        <a:t> </a:t>
                      </a:r>
                      <a:r>
                        <a:rPr lang="en-US" sz="1400" dirty="0" err="1">
                          <a:effectLst/>
                        </a:rPr>
                        <a:t>ra</a:t>
                      </a:r>
                      <a:r>
                        <a:rPr lang="en-US" sz="1400" dirty="0">
                          <a:effectLst/>
                        </a:rPr>
                        <a:t> </a:t>
                      </a:r>
                      <a:r>
                        <a:rPr lang="en-US" sz="1400" dirty="0" err="1">
                          <a:effectLst/>
                        </a:rPr>
                        <a:t>bao</a:t>
                      </a:r>
                      <a:r>
                        <a:rPr lang="en-US" sz="1400" dirty="0">
                          <a:effectLst/>
                        </a:rPr>
                        <a:t> </a:t>
                      </a:r>
                      <a:r>
                        <a:rPr lang="en-US" sz="1400" dirty="0" err="1">
                          <a:effectLst/>
                        </a:rPr>
                        <a:t>nhiêu</a:t>
                      </a:r>
                      <a:r>
                        <a:rPr lang="en-US" sz="1400" dirty="0">
                          <a:effectLst/>
                        </a:rPr>
                        <a:t> </a:t>
                      </a:r>
                      <a:r>
                        <a:rPr lang="en-US" sz="1400" dirty="0" err="1">
                          <a:effectLst/>
                        </a:rPr>
                        <a:t>đồng</a:t>
                      </a:r>
                      <a:r>
                        <a:rPr lang="en-US" sz="1400" dirty="0">
                          <a:effectLst/>
                        </a:rPr>
                        <a:t> </a:t>
                      </a:r>
                      <a:r>
                        <a:rPr lang="en-US" sz="1400" dirty="0" err="1">
                          <a:effectLst/>
                        </a:rPr>
                        <a:t>lợi</a:t>
                      </a:r>
                      <a:r>
                        <a:rPr lang="en-US" sz="1400" dirty="0">
                          <a:effectLst/>
                        </a:rPr>
                        <a:t> </a:t>
                      </a:r>
                      <a:r>
                        <a:rPr lang="en-US" sz="1400" dirty="0" err="1">
                          <a:effectLst/>
                        </a:rPr>
                        <a:t>nhuận</a:t>
                      </a:r>
                      <a:r>
                        <a:rPr lang="en-US" sz="1400" dirty="0">
                          <a:effectLst/>
                        </a:rPr>
                        <a:t> </a:t>
                      </a: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1797751632"/>
                  </a:ext>
                </a:extLst>
              </a:tr>
              <a:tr h="339031">
                <a:tc>
                  <a:txBody>
                    <a:bodyPr/>
                    <a:lstStyle/>
                    <a:p>
                      <a:pPr algn="ctr">
                        <a:spcAft>
                          <a:spcPts val="0"/>
                        </a:spcAft>
                      </a:pPr>
                      <a:endParaRPr lang="en-US" sz="1400" dirty="0">
                        <a:effectLst/>
                        <a:latin typeface="+mj-lt"/>
                        <a:ea typeface="+mn-ea"/>
                      </a:endParaRPr>
                    </a:p>
                  </a:txBody>
                  <a:tcPr marL="68580" marR="68580" marT="0" marB="0" anchor="ctr"/>
                </a:tc>
                <a:tc>
                  <a:txBody>
                    <a:bodyPr/>
                    <a:lstStyle/>
                    <a:p>
                      <a:pPr algn="l">
                        <a:spcAft>
                          <a:spcPts val="0"/>
                        </a:spcAft>
                      </a:pP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438337075"/>
                  </a:ext>
                </a:extLst>
              </a:tr>
              <a:tr h="439198">
                <a:tc>
                  <a:txBody>
                    <a:bodyPr/>
                    <a:lstStyle/>
                    <a:p>
                      <a:pPr algn="ctr">
                        <a:spcAft>
                          <a:spcPts val="0"/>
                        </a:spcAft>
                      </a:pPr>
                      <a:r>
                        <a:rPr lang="en-US" sz="1400">
                          <a:effectLst/>
                        </a:rPr>
                        <a:t>6</a:t>
                      </a:r>
                      <a:endParaRPr lang="en-US" sz="1400">
                        <a:effectLst/>
                        <a:latin typeface="+mj-lt"/>
                        <a:ea typeface="+mn-ea"/>
                      </a:endParaRPr>
                    </a:p>
                  </a:txBody>
                  <a:tcPr marL="68580" marR="68580" marT="0" marB="0" anchor="ctr"/>
                </a:tc>
                <a:tc>
                  <a:txBody>
                    <a:bodyPr/>
                    <a:lstStyle/>
                    <a:p>
                      <a:pPr algn="l">
                        <a:spcAft>
                          <a:spcPts val="0"/>
                        </a:spcAft>
                      </a:pPr>
                      <a:r>
                        <a:rPr lang="en-US" sz="1400" dirty="0">
                          <a:effectLst/>
                        </a:rPr>
                        <a:t>KNTT </a:t>
                      </a:r>
                      <a:r>
                        <a:rPr lang="en-US" sz="1400" dirty="0" err="1">
                          <a:effectLst/>
                        </a:rPr>
                        <a:t>hiện</a:t>
                      </a:r>
                      <a:r>
                        <a:rPr lang="en-US" sz="1400" dirty="0">
                          <a:effectLst/>
                        </a:rPr>
                        <a:t> </a:t>
                      </a:r>
                      <a:r>
                        <a:rPr lang="en-US" sz="1400" dirty="0" err="1">
                          <a:effectLst/>
                        </a:rPr>
                        <a:t>hành</a:t>
                      </a:r>
                      <a:r>
                        <a:rPr lang="en-US" sz="1400" dirty="0">
                          <a:effectLst/>
                        </a:rPr>
                        <a:t>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a:effectLst/>
                        </a:rPr>
                        <a:t> =TSNH/nợ NH </a:t>
                      </a:r>
                      <a:endParaRPr lang="en-US" sz="140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err="1">
                          <a:effectLst/>
                        </a:rPr>
                        <a:t>Đo</a:t>
                      </a:r>
                      <a:r>
                        <a:rPr lang="en-US" sz="1400" dirty="0">
                          <a:effectLst/>
                        </a:rPr>
                        <a:t> </a:t>
                      </a:r>
                      <a:r>
                        <a:rPr lang="en-US" sz="1400" dirty="0" err="1">
                          <a:effectLst/>
                        </a:rPr>
                        <a:t>lường</a:t>
                      </a:r>
                      <a:r>
                        <a:rPr lang="en-US" sz="1400" dirty="0">
                          <a:effectLst/>
                        </a:rPr>
                        <a:t> </a:t>
                      </a:r>
                      <a:r>
                        <a:rPr lang="en-US" sz="1400" dirty="0" err="1">
                          <a:effectLst/>
                        </a:rPr>
                        <a:t>khả</a:t>
                      </a:r>
                      <a:r>
                        <a:rPr lang="en-US" sz="1400" dirty="0">
                          <a:effectLst/>
                        </a:rPr>
                        <a:t> </a:t>
                      </a:r>
                      <a:r>
                        <a:rPr lang="en-US" sz="1400" dirty="0" err="1">
                          <a:effectLst/>
                        </a:rPr>
                        <a:t>năng</a:t>
                      </a:r>
                      <a:r>
                        <a:rPr lang="en-US" sz="1400" dirty="0">
                          <a:effectLst/>
                        </a:rPr>
                        <a:t> </a:t>
                      </a:r>
                      <a:r>
                        <a:rPr lang="en-US" sz="1400" dirty="0" err="1">
                          <a:effectLst/>
                        </a:rPr>
                        <a:t>thanh</a:t>
                      </a:r>
                      <a:r>
                        <a:rPr lang="en-US" sz="1400" dirty="0">
                          <a:effectLst/>
                        </a:rPr>
                        <a:t> </a:t>
                      </a:r>
                      <a:r>
                        <a:rPr lang="en-US" sz="1400" dirty="0" err="1">
                          <a:effectLst/>
                        </a:rPr>
                        <a:t>toán</a:t>
                      </a:r>
                      <a:r>
                        <a:rPr lang="en-US" sz="1400" dirty="0">
                          <a:effectLst/>
                        </a:rPr>
                        <a:t> </a:t>
                      </a:r>
                      <a:r>
                        <a:rPr lang="en-US" sz="1400" dirty="0" err="1">
                          <a:effectLst/>
                        </a:rPr>
                        <a:t>các</a:t>
                      </a:r>
                      <a:r>
                        <a:rPr lang="en-US" sz="1400" dirty="0">
                          <a:effectLst/>
                        </a:rPr>
                        <a:t> </a:t>
                      </a:r>
                      <a:r>
                        <a:rPr lang="en-US" sz="1400" dirty="0" err="1">
                          <a:effectLst/>
                        </a:rPr>
                        <a:t>khoản</a:t>
                      </a:r>
                      <a:r>
                        <a:rPr lang="en-US" sz="1400" dirty="0">
                          <a:effectLst/>
                        </a:rPr>
                        <a:t> </a:t>
                      </a:r>
                      <a:r>
                        <a:rPr lang="en-US" sz="1400" dirty="0" err="1">
                          <a:effectLst/>
                        </a:rPr>
                        <a:t>nợ</a:t>
                      </a:r>
                      <a:r>
                        <a:rPr lang="en-US" sz="1400" dirty="0">
                          <a:effectLst/>
                        </a:rPr>
                        <a:t> </a:t>
                      </a:r>
                      <a:r>
                        <a:rPr lang="en-US" sz="1400" dirty="0" err="1">
                          <a:effectLst/>
                        </a:rPr>
                        <a:t>ngắn</a:t>
                      </a:r>
                      <a:r>
                        <a:rPr lang="en-US" sz="1400" dirty="0">
                          <a:effectLst/>
                        </a:rPr>
                        <a:t> </a:t>
                      </a:r>
                      <a:r>
                        <a:rPr lang="en-US" sz="1400" dirty="0" err="1">
                          <a:effectLst/>
                        </a:rPr>
                        <a:t>hạn</a:t>
                      </a:r>
                      <a:r>
                        <a:rPr lang="en-US" sz="1400" dirty="0">
                          <a:effectLst/>
                        </a:rPr>
                        <a:t> </a:t>
                      </a:r>
                      <a:r>
                        <a:rPr lang="en-US" sz="1400" dirty="0" err="1">
                          <a:effectLst/>
                        </a:rPr>
                        <a:t>của</a:t>
                      </a:r>
                      <a:r>
                        <a:rPr lang="en-US" sz="1400" dirty="0">
                          <a:effectLst/>
                        </a:rPr>
                        <a:t> DN </a:t>
                      </a: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949738089"/>
                  </a:ext>
                </a:extLst>
              </a:tr>
              <a:tr h="439198">
                <a:tc>
                  <a:txBody>
                    <a:bodyPr/>
                    <a:lstStyle/>
                    <a:p>
                      <a:pPr algn="ctr">
                        <a:spcAft>
                          <a:spcPts val="0"/>
                        </a:spcAft>
                      </a:pPr>
                      <a:r>
                        <a:rPr lang="en-US" sz="1400">
                          <a:effectLst/>
                        </a:rPr>
                        <a:t>7</a:t>
                      </a:r>
                      <a:endParaRPr lang="en-US" sz="1400">
                        <a:effectLst/>
                        <a:latin typeface="+mj-lt"/>
                        <a:ea typeface="+mn-ea"/>
                      </a:endParaRPr>
                    </a:p>
                  </a:txBody>
                  <a:tcPr marL="68580" marR="68580" marT="0" marB="0" anchor="ctr"/>
                </a:tc>
                <a:tc>
                  <a:txBody>
                    <a:bodyPr/>
                    <a:lstStyle/>
                    <a:p>
                      <a:pPr algn="l">
                        <a:spcAft>
                          <a:spcPts val="0"/>
                        </a:spcAft>
                      </a:pPr>
                      <a:r>
                        <a:rPr lang="en-US" sz="1400" dirty="0" err="1">
                          <a:effectLst/>
                        </a:rPr>
                        <a:t>Vòng</a:t>
                      </a:r>
                      <a:r>
                        <a:rPr lang="en-US" sz="1400" dirty="0">
                          <a:effectLst/>
                        </a:rPr>
                        <a:t> quay VLĐ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a:effectLst/>
                        </a:rPr>
                        <a:t> =Doanh thu/TSNH </a:t>
                      </a:r>
                      <a:endParaRPr lang="en-US" sz="140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err="1">
                          <a:effectLst/>
                        </a:rPr>
                        <a:t>Thể</a:t>
                      </a:r>
                      <a:r>
                        <a:rPr lang="en-US" sz="1400" dirty="0">
                          <a:effectLst/>
                        </a:rPr>
                        <a:t> </a:t>
                      </a:r>
                      <a:r>
                        <a:rPr lang="en-US" sz="1400" dirty="0" err="1">
                          <a:effectLst/>
                        </a:rPr>
                        <a:t>hiện</a:t>
                      </a:r>
                      <a:r>
                        <a:rPr lang="en-US" sz="1400" dirty="0">
                          <a:effectLst/>
                        </a:rPr>
                        <a:t> </a:t>
                      </a:r>
                      <a:r>
                        <a:rPr lang="en-US" sz="1400" dirty="0" err="1">
                          <a:effectLst/>
                        </a:rPr>
                        <a:t>thời</a:t>
                      </a:r>
                      <a:r>
                        <a:rPr lang="en-US" sz="1400" dirty="0">
                          <a:effectLst/>
                        </a:rPr>
                        <a:t> </a:t>
                      </a:r>
                      <a:r>
                        <a:rPr lang="en-US" sz="1400" dirty="0" err="1">
                          <a:effectLst/>
                        </a:rPr>
                        <a:t>gian</a:t>
                      </a:r>
                      <a:r>
                        <a:rPr lang="en-US" sz="1400" dirty="0">
                          <a:effectLst/>
                        </a:rPr>
                        <a:t> </a:t>
                      </a:r>
                      <a:r>
                        <a:rPr lang="en-US" sz="1400" dirty="0" err="1">
                          <a:effectLst/>
                        </a:rPr>
                        <a:t>cần</a:t>
                      </a:r>
                      <a:r>
                        <a:rPr lang="en-US" sz="1400" dirty="0">
                          <a:effectLst/>
                        </a:rPr>
                        <a:t> </a:t>
                      </a:r>
                      <a:r>
                        <a:rPr lang="en-US" sz="1400" dirty="0" err="1">
                          <a:effectLst/>
                        </a:rPr>
                        <a:t>có</a:t>
                      </a:r>
                      <a:r>
                        <a:rPr lang="en-US" sz="1400" dirty="0">
                          <a:effectLst/>
                        </a:rPr>
                        <a:t> </a:t>
                      </a:r>
                      <a:r>
                        <a:rPr lang="en-US" sz="1400" dirty="0" err="1">
                          <a:effectLst/>
                        </a:rPr>
                        <a:t>để</a:t>
                      </a:r>
                      <a:r>
                        <a:rPr lang="en-US" sz="1400" dirty="0">
                          <a:effectLst/>
                        </a:rPr>
                        <a:t> </a:t>
                      </a:r>
                      <a:r>
                        <a:rPr lang="en-US" sz="1400" dirty="0" err="1">
                          <a:effectLst/>
                        </a:rPr>
                        <a:t>hoàn</a:t>
                      </a:r>
                      <a:r>
                        <a:rPr lang="en-US" sz="1400" dirty="0">
                          <a:effectLst/>
                        </a:rPr>
                        <a:t> </a:t>
                      </a:r>
                      <a:r>
                        <a:rPr lang="en-US" sz="1400" dirty="0" err="1">
                          <a:effectLst/>
                        </a:rPr>
                        <a:t>thành</a:t>
                      </a:r>
                      <a:r>
                        <a:rPr lang="en-US" sz="1400" dirty="0">
                          <a:effectLst/>
                        </a:rPr>
                        <a:t> 1 </a:t>
                      </a:r>
                      <a:r>
                        <a:rPr lang="en-US" sz="1400" dirty="0" err="1">
                          <a:effectLst/>
                        </a:rPr>
                        <a:t>chu</a:t>
                      </a:r>
                      <a:r>
                        <a:rPr lang="en-US" sz="1400" dirty="0">
                          <a:effectLst/>
                        </a:rPr>
                        <a:t> </a:t>
                      </a:r>
                      <a:r>
                        <a:rPr lang="en-US" sz="1400" dirty="0" err="1">
                          <a:effectLst/>
                        </a:rPr>
                        <a:t>kỳ</a:t>
                      </a:r>
                      <a:r>
                        <a:rPr lang="en-US" sz="1400" dirty="0">
                          <a:effectLst/>
                        </a:rPr>
                        <a:t> </a:t>
                      </a:r>
                      <a:r>
                        <a:rPr lang="en-US" sz="1400" dirty="0" err="1">
                          <a:effectLst/>
                        </a:rPr>
                        <a:t>kinh</a:t>
                      </a:r>
                      <a:r>
                        <a:rPr lang="en-US" sz="1400" dirty="0">
                          <a:effectLst/>
                        </a:rPr>
                        <a:t> </a:t>
                      </a:r>
                      <a:r>
                        <a:rPr lang="en-US" sz="1400" dirty="0" err="1">
                          <a:effectLst/>
                        </a:rPr>
                        <a:t>doanh</a:t>
                      </a:r>
                      <a:r>
                        <a:rPr lang="en-US" sz="1400" dirty="0">
                          <a:effectLst/>
                        </a:rPr>
                        <a:t> </a:t>
                      </a: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697555382"/>
                  </a:ext>
                </a:extLst>
              </a:tr>
              <a:tr h="494097">
                <a:tc>
                  <a:txBody>
                    <a:bodyPr/>
                    <a:lstStyle/>
                    <a:p>
                      <a:pPr algn="ctr">
                        <a:spcAft>
                          <a:spcPts val="0"/>
                        </a:spcAft>
                      </a:pPr>
                      <a:r>
                        <a:rPr lang="en-US" sz="1400">
                          <a:effectLst/>
                        </a:rPr>
                        <a:t>8</a:t>
                      </a:r>
                      <a:endParaRPr lang="en-US" sz="1400">
                        <a:effectLst/>
                        <a:latin typeface="+mj-lt"/>
                        <a:ea typeface="+mn-ea"/>
                      </a:endParaRPr>
                    </a:p>
                  </a:txBody>
                  <a:tcPr marL="68580" marR="68580" marT="0" marB="0" anchor="ctr"/>
                </a:tc>
                <a:tc>
                  <a:txBody>
                    <a:bodyPr/>
                    <a:lstStyle/>
                    <a:p>
                      <a:pPr algn="l">
                        <a:spcAft>
                          <a:spcPts val="0"/>
                        </a:spcAft>
                      </a:pPr>
                      <a:r>
                        <a:rPr lang="en-US" sz="1400" dirty="0" err="1">
                          <a:effectLst/>
                        </a:rPr>
                        <a:t>Vòng</a:t>
                      </a:r>
                      <a:r>
                        <a:rPr lang="en-US" sz="1400" dirty="0">
                          <a:effectLst/>
                        </a:rPr>
                        <a:t> quay </a:t>
                      </a:r>
                      <a:r>
                        <a:rPr lang="en-US" sz="1400" dirty="0" err="1">
                          <a:effectLst/>
                        </a:rPr>
                        <a:t>hàng</a:t>
                      </a:r>
                      <a:r>
                        <a:rPr lang="en-US" sz="1400" dirty="0">
                          <a:effectLst/>
                        </a:rPr>
                        <a:t> </a:t>
                      </a:r>
                      <a:r>
                        <a:rPr lang="en-US" sz="1400" dirty="0" err="1">
                          <a:effectLst/>
                        </a:rPr>
                        <a:t>tồn</a:t>
                      </a:r>
                      <a:r>
                        <a:rPr lang="en-US" sz="1400" dirty="0">
                          <a:effectLst/>
                        </a:rPr>
                        <a:t> </a:t>
                      </a:r>
                      <a:r>
                        <a:rPr lang="en-US" sz="1400" dirty="0" err="1">
                          <a:effectLst/>
                        </a:rPr>
                        <a:t>kho</a:t>
                      </a:r>
                      <a:r>
                        <a:rPr lang="en-US" sz="1400" dirty="0">
                          <a:effectLst/>
                        </a:rPr>
                        <a:t>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a:effectLst/>
                        </a:rPr>
                        <a:t> =Giá vốn hàng bán/hàng tồn kho </a:t>
                      </a:r>
                      <a:endParaRPr lang="en-US" sz="140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err="1">
                          <a:effectLst/>
                        </a:rPr>
                        <a:t>Là</a:t>
                      </a:r>
                      <a:r>
                        <a:rPr lang="en-US" sz="1400" dirty="0">
                          <a:effectLst/>
                        </a:rPr>
                        <a:t> </a:t>
                      </a:r>
                      <a:r>
                        <a:rPr lang="en-US" sz="1400" dirty="0" err="1">
                          <a:effectLst/>
                        </a:rPr>
                        <a:t>số</a:t>
                      </a:r>
                      <a:r>
                        <a:rPr lang="en-US" sz="1400" dirty="0">
                          <a:effectLst/>
                        </a:rPr>
                        <a:t> </a:t>
                      </a:r>
                      <a:r>
                        <a:rPr lang="en-US" sz="1400" dirty="0" err="1">
                          <a:effectLst/>
                        </a:rPr>
                        <a:t>lần</a:t>
                      </a:r>
                      <a:r>
                        <a:rPr lang="en-US" sz="1400" dirty="0">
                          <a:effectLst/>
                        </a:rPr>
                        <a:t> </a:t>
                      </a:r>
                      <a:r>
                        <a:rPr lang="en-US" sz="1400" dirty="0" err="1">
                          <a:effectLst/>
                        </a:rPr>
                        <a:t>mà</a:t>
                      </a:r>
                      <a:r>
                        <a:rPr lang="en-US" sz="1400" dirty="0">
                          <a:effectLst/>
                        </a:rPr>
                        <a:t> </a:t>
                      </a:r>
                      <a:r>
                        <a:rPr lang="en-US" sz="1400" dirty="0" err="1">
                          <a:effectLst/>
                        </a:rPr>
                        <a:t>hàng</a:t>
                      </a:r>
                      <a:r>
                        <a:rPr lang="en-US" sz="1400" dirty="0">
                          <a:effectLst/>
                        </a:rPr>
                        <a:t> </a:t>
                      </a:r>
                      <a:r>
                        <a:rPr lang="en-US" sz="1400" dirty="0" err="1">
                          <a:effectLst/>
                        </a:rPr>
                        <a:t>tồn</a:t>
                      </a:r>
                      <a:r>
                        <a:rPr lang="en-US" sz="1400" dirty="0">
                          <a:effectLst/>
                        </a:rPr>
                        <a:t> </a:t>
                      </a:r>
                      <a:r>
                        <a:rPr lang="en-US" sz="1400" dirty="0" err="1">
                          <a:effectLst/>
                        </a:rPr>
                        <a:t>kho</a:t>
                      </a:r>
                      <a:r>
                        <a:rPr lang="en-US" sz="1400" dirty="0">
                          <a:effectLst/>
                        </a:rPr>
                        <a:t> </a:t>
                      </a:r>
                      <a:r>
                        <a:rPr lang="en-US" sz="1400" dirty="0" err="1">
                          <a:effectLst/>
                        </a:rPr>
                        <a:t>bình</a:t>
                      </a:r>
                      <a:r>
                        <a:rPr lang="en-US" sz="1400" dirty="0">
                          <a:effectLst/>
                        </a:rPr>
                        <a:t> </a:t>
                      </a:r>
                      <a:r>
                        <a:rPr lang="en-US" sz="1400" dirty="0" err="1">
                          <a:effectLst/>
                        </a:rPr>
                        <a:t>quân</a:t>
                      </a:r>
                      <a:r>
                        <a:rPr lang="en-US" sz="1400" dirty="0">
                          <a:effectLst/>
                        </a:rPr>
                        <a:t> </a:t>
                      </a:r>
                      <a:r>
                        <a:rPr lang="en-US" sz="1400" dirty="0" err="1">
                          <a:effectLst/>
                        </a:rPr>
                        <a:t>được</a:t>
                      </a:r>
                      <a:r>
                        <a:rPr lang="en-US" sz="1400" dirty="0">
                          <a:effectLst/>
                        </a:rPr>
                        <a:t> </a:t>
                      </a:r>
                      <a:r>
                        <a:rPr lang="en-US" sz="1400" dirty="0" err="1">
                          <a:effectLst/>
                        </a:rPr>
                        <a:t>luân</a:t>
                      </a:r>
                      <a:r>
                        <a:rPr lang="en-US" sz="1400" dirty="0">
                          <a:effectLst/>
                        </a:rPr>
                        <a:t> </a:t>
                      </a:r>
                      <a:r>
                        <a:rPr lang="en-US" sz="1400" dirty="0" err="1">
                          <a:effectLst/>
                        </a:rPr>
                        <a:t>chuyển</a:t>
                      </a:r>
                      <a:r>
                        <a:rPr lang="en-US" sz="1400" dirty="0">
                          <a:effectLst/>
                        </a:rPr>
                        <a:t> </a:t>
                      </a:r>
                      <a:r>
                        <a:rPr lang="en-US" sz="1400" dirty="0" err="1">
                          <a:effectLst/>
                        </a:rPr>
                        <a:t>trong</a:t>
                      </a:r>
                      <a:r>
                        <a:rPr lang="en-US" sz="1400" dirty="0">
                          <a:effectLst/>
                        </a:rPr>
                        <a:t> </a:t>
                      </a:r>
                      <a:r>
                        <a:rPr lang="en-US" sz="1400" dirty="0" err="1">
                          <a:effectLst/>
                        </a:rPr>
                        <a:t>kỳ</a:t>
                      </a:r>
                      <a:r>
                        <a:rPr lang="en-US" sz="1400" dirty="0">
                          <a:effectLst/>
                        </a:rPr>
                        <a:t> </a:t>
                      </a: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463449011"/>
                  </a:ext>
                </a:extLst>
              </a:tr>
              <a:tr h="494097">
                <a:tc>
                  <a:txBody>
                    <a:bodyPr/>
                    <a:lstStyle/>
                    <a:p>
                      <a:pPr algn="ctr">
                        <a:spcAft>
                          <a:spcPts val="0"/>
                        </a:spcAft>
                      </a:pPr>
                      <a:r>
                        <a:rPr lang="en-US" sz="1400">
                          <a:effectLst/>
                        </a:rPr>
                        <a:t>9</a:t>
                      </a:r>
                      <a:endParaRPr lang="en-US" sz="1400">
                        <a:effectLst/>
                        <a:latin typeface="+mj-lt"/>
                        <a:ea typeface="+mn-ea"/>
                      </a:endParaRPr>
                    </a:p>
                  </a:txBody>
                  <a:tcPr marL="68580" marR="68580" marT="0" marB="0" anchor="ctr"/>
                </a:tc>
                <a:tc>
                  <a:txBody>
                    <a:bodyPr/>
                    <a:lstStyle/>
                    <a:p>
                      <a:pPr algn="l">
                        <a:spcAft>
                          <a:spcPts val="0"/>
                        </a:spcAft>
                      </a:pPr>
                      <a:r>
                        <a:rPr lang="en-US" sz="1400" dirty="0" err="1">
                          <a:effectLst/>
                        </a:rPr>
                        <a:t>Vòng</a:t>
                      </a:r>
                      <a:r>
                        <a:rPr lang="en-US" sz="1400" dirty="0">
                          <a:effectLst/>
                        </a:rPr>
                        <a:t> quay </a:t>
                      </a:r>
                      <a:r>
                        <a:rPr lang="en-US" sz="1400" dirty="0" err="1">
                          <a:effectLst/>
                        </a:rPr>
                        <a:t>các</a:t>
                      </a:r>
                      <a:r>
                        <a:rPr lang="en-US" sz="1400" dirty="0">
                          <a:effectLst/>
                        </a:rPr>
                        <a:t> </a:t>
                      </a:r>
                      <a:r>
                        <a:rPr lang="en-US" sz="1400" dirty="0" err="1">
                          <a:effectLst/>
                        </a:rPr>
                        <a:t>khoản</a:t>
                      </a:r>
                      <a:r>
                        <a:rPr lang="en-US" sz="1400" dirty="0">
                          <a:effectLst/>
                        </a:rPr>
                        <a:t> </a:t>
                      </a:r>
                      <a:r>
                        <a:rPr lang="en-US" sz="1400" dirty="0" err="1">
                          <a:effectLst/>
                        </a:rPr>
                        <a:t>phải</a:t>
                      </a:r>
                      <a:r>
                        <a:rPr lang="en-US" sz="1400" dirty="0">
                          <a:effectLst/>
                        </a:rPr>
                        <a:t> </a:t>
                      </a:r>
                      <a:r>
                        <a:rPr lang="en-US" sz="1400" dirty="0" err="1">
                          <a:effectLst/>
                        </a:rPr>
                        <a:t>thu</a:t>
                      </a:r>
                      <a:r>
                        <a:rPr lang="en-US" sz="1400" dirty="0">
                          <a:effectLst/>
                        </a:rPr>
                        <a:t>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a:effectLst/>
                        </a:rPr>
                        <a:t> =</a:t>
                      </a:r>
                      <a:r>
                        <a:rPr lang="en-US" sz="1400" dirty="0" err="1">
                          <a:effectLst/>
                        </a:rPr>
                        <a:t>Doanh</a:t>
                      </a:r>
                      <a:r>
                        <a:rPr lang="en-US" sz="1400" dirty="0">
                          <a:effectLst/>
                        </a:rPr>
                        <a:t> </a:t>
                      </a:r>
                      <a:r>
                        <a:rPr lang="en-US" sz="1400" dirty="0" err="1">
                          <a:effectLst/>
                        </a:rPr>
                        <a:t>thu</a:t>
                      </a:r>
                      <a:r>
                        <a:rPr lang="en-US" sz="1400" dirty="0">
                          <a:effectLst/>
                        </a:rPr>
                        <a:t> </a:t>
                      </a:r>
                      <a:r>
                        <a:rPr lang="en-US" sz="1400" dirty="0" err="1">
                          <a:effectLst/>
                        </a:rPr>
                        <a:t>thuần</a:t>
                      </a:r>
                      <a:r>
                        <a:rPr lang="en-US" sz="1400" dirty="0">
                          <a:effectLst/>
                        </a:rPr>
                        <a:t>/</a:t>
                      </a:r>
                      <a:r>
                        <a:rPr lang="en-US" sz="1400" dirty="0" err="1">
                          <a:effectLst/>
                        </a:rPr>
                        <a:t>phải</a:t>
                      </a:r>
                      <a:r>
                        <a:rPr lang="en-US" sz="1400" dirty="0">
                          <a:effectLst/>
                        </a:rPr>
                        <a:t> </a:t>
                      </a:r>
                      <a:r>
                        <a:rPr lang="en-US" sz="1400" dirty="0" err="1">
                          <a:effectLst/>
                        </a:rPr>
                        <a:t>thu</a:t>
                      </a:r>
                      <a:r>
                        <a:rPr lang="en-US" sz="1400" dirty="0">
                          <a:effectLst/>
                        </a:rPr>
                        <a:t> </a:t>
                      </a:r>
                      <a:r>
                        <a:rPr lang="en-US" sz="1400" dirty="0" err="1">
                          <a:effectLst/>
                        </a:rPr>
                        <a:t>ngắn</a:t>
                      </a:r>
                      <a:r>
                        <a:rPr lang="en-US" sz="1400" dirty="0">
                          <a:effectLst/>
                        </a:rPr>
                        <a:t> </a:t>
                      </a:r>
                      <a:r>
                        <a:rPr lang="en-US" sz="1400" dirty="0" err="1">
                          <a:effectLst/>
                        </a:rPr>
                        <a:t>hạn</a:t>
                      </a:r>
                      <a:r>
                        <a:rPr lang="en-US" sz="1400" dirty="0">
                          <a:effectLst/>
                        </a:rPr>
                        <a:t>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err="1">
                          <a:effectLst/>
                        </a:rPr>
                        <a:t>Thể</a:t>
                      </a:r>
                      <a:r>
                        <a:rPr lang="en-US" sz="1400" dirty="0">
                          <a:effectLst/>
                        </a:rPr>
                        <a:t> </a:t>
                      </a:r>
                      <a:r>
                        <a:rPr lang="en-US" sz="1400" dirty="0" err="1">
                          <a:effectLst/>
                        </a:rPr>
                        <a:t>hiện</a:t>
                      </a:r>
                      <a:r>
                        <a:rPr lang="en-US" sz="1400" dirty="0">
                          <a:effectLst/>
                        </a:rPr>
                        <a:t> </a:t>
                      </a:r>
                      <a:r>
                        <a:rPr lang="en-US" sz="1400" dirty="0" err="1">
                          <a:effectLst/>
                        </a:rPr>
                        <a:t>hiệu</a:t>
                      </a:r>
                      <a:r>
                        <a:rPr lang="en-US" sz="1400" dirty="0">
                          <a:effectLst/>
                        </a:rPr>
                        <a:t> </a:t>
                      </a:r>
                      <a:r>
                        <a:rPr lang="en-US" sz="1400" dirty="0" err="1">
                          <a:effectLst/>
                        </a:rPr>
                        <a:t>quả</a:t>
                      </a:r>
                      <a:r>
                        <a:rPr lang="en-US" sz="1400" dirty="0">
                          <a:effectLst/>
                        </a:rPr>
                        <a:t> </a:t>
                      </a:r>
                      <a:r>
                        <a:rPr lang="en-US" sz="1400" dirty="0" err="1">
                          <a:effectLst/>
                        </a:rPr>
                        <a:t>trong</a:t>
                      </a:r>
                      <a:r>
                        <a:rPr lang="en-US" sz="1400" dirty="0">
                          <a:effectLst/>
                        </a:rPr>
                        <a:t> </a:t>
                      </a:r>
                      <a:r>
                        <a:rPr lang="en-US" sz="1400" dirty="0" err="1">
                          <a:effectLst/>
                        </a:rPr>
                        <a:t>việc</a:t>
                      </a:r>
                      <a:r>
                        <a:rPr lang="en-US" sz="1400" dirty="0">
                          <a:effectLst/>
                        </a:rPr>
                        <a:t> </a:t>
                      </a:r>
                      <a:r>
                        <a:rPr lang="en-US" sz="1400" dirty="0" err="1">
                          <a:effectLst/>
                        </a:rPr>
                        <a:t>thu</a:t>
                      </a:r>
                      <a:r>
                        <a:rPr lang="en-US" sz="1400" dirty="0">
                          <a:effectLst/>
                        </a:rPr>
                        <a:t> </a:t>
                      </a:r>
                      <a:r>
                        <a:rPr lang="en-US" sz="1400" dirty="0" err="1">
                          <a:effectLst/>
                        </a:rPr>
                        <a:t>hồi</a:t>
                      </a:r>
                      <a:r>
                        <a:rPr lang="en-US" sz="1400" dirty="0">
                          <a:effectLst/>
                        </a:rPr>
                        <a:t> </a:t>
                      </a:r>
                      <a:r>
                        <a:rPr lang="en-US" sz="1400" dirty="0" err="1">
                          <a:effectLst/>
                        </a:rPr>
                        <a:t>các</a:t>
                      </a:r>
                      <a:r>
                        <a:rPr lang="en-US" sz="1400" dirty="0">
                          <a:effectLst/>
                        </a:rPr>
                        <a:t> </a:t>
                      </a:r>
                      <a:r>
                        <a:rPr lang="en-US" sz="1400" dirty="0" err="1">
                          <a:effectLst/>
                        </a:rPr>
                        <a:t>khoản</a:t>
                      </a:r>
                      <a:r>
                        <a:rPr lang="en-US" sz="1400" dirty="0">
                          <a:effectLst/>
                        </a:rPr>
                        <a:t> </a:t>
                      </a:r>
                      <a:r>
                        <a:rPr lang="en-US" sz="1400" dirty="0" err="1">
                          <a:effectLst/>
                        </a:rPr>
                        <a:t>nợ</a:t>
                      </a:r>
                      <a:r>
                        <a:rPr lang="en-US" sz="1400" dirty="0">
                          <a:effectLst/>
                        </a:rPr>
                        <a:t> </a:t>
                      </a:r>
                      <a:r>
                        <a:rPr lang="en-US" sz="1400" dirty="0" err="1">
                          <a:effectLst/>
                        </a:rPr>
                        <a:t>trong</a:t>
                      </a:r>
                      <a:r>
                        <a:rPr lang="en-US" sz="1400" dirty="0">
                          <a:effectLst/>
                        </a:rPr>
                        <a:t> </a:t>
                      </a:r>
                      <a:r>
                        <a:rPr lang="en-US" sz="1400" dirty="0" err="1">
                          <a:effectLst/>
                        </a:rPr>
                        <a:t>kỳ</a:t>
                      </a:r>
                      <a:r>
                        <a:rPr lang="en-US" sz="1400" dirty="0">
                          <a:effectLst/>
                        </a:rPr>
                        <a:t> </a:t>
                      </a: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1928837870"/>
                  </a:ext>
                </a:extLst>
              </a:tr>
              <a:tr h="494097">
                <a:tc>
                  <a:txBody>
                    <a:bodyPr/>
                    <a:lstStyle/>
                    <a:p>
                      <a:pPr algn="ctr">
                        <a:spcAft>
                          <a:spcPts val="0"/>
                        </a:spcAft>
                      </a:pPr>
                      <a:r>
                        <a:rPr lang="en-US" sz="1400">
                          <a:effectLst/>
                        </a:rPr>
                        <a:t>10</a:t>
                      </a:r>
                      <a:endParaRPr lang="en-US" sz="1400">
                        <a:effectLst/>
                        <a:latin typeface="+mj-lt"/>
                        <a:ea typeface="+mn-ea"/>
                      </a:endParaRPr>
                    </a:p>
                  </a:txBody>
                  <a:tcPr marL="68580" marR="68580" marT="0" marB="0" anchor="ctr"/>
                </a:tc>
                <a:tc>
                  <a:txBody>
                    <a:bodyPr/>
                    <a:lstStyle/>
                    <a:p>
                      <a:pPr algn="l">
                        <a:spcAft>
                          <a:spcPts val="0"/>
                        </a:spcAft>
                      </a:pPr>
                      <a:r>
                        <a:rPr lang="en-US" sz="1400" dirty="0" err="1">
                          <a:effectLst/>
                        </a:rPr>
                        <a:t>Vòng</a:t>
                      </a:r>
                      <a:r>
                        <a:rPr lang="en-US" sz="1400" dirty="0">
                          <a:effectLst/>
                        </a:rPr>
                        <a:t> quay </a:t>
                      </a:r>
                      <a:r>
                        <a:rPr lang="en-US" sz="1400" dirty="0" err="1">
                          <a:effectLst/>
                        </a:rPr>
                        <a:t>các</a:t>
                      </a:r>
                      <a:r>
                        <a:rPr lang="en-US" sz="1400" dirty="0">
                          <a:effectLst/>
                        </a:rPr>
                        <a:t> </a:t>
                      </a:r>
                      <a:r>
                        <a:rPr lang="en-US" sz="1400" dirty="0" err="1">
                          <a:effectLst/>
                        </a:rPr>
                        <a:t>khoản</a:t>
                      </a:r>
                      <a:r>
                        <a:rPr lang="en-US" sz="1400" dirty="0">
                          <a:effectLst/>
                        </a:rPr>
                        <a:t> </a:t>
                      </a:r>
                      <a:r>
                        <a:rPr lang="en-US" sz="1400" dirty="0" err="1">
                          <a:effectLst/>
                        </a:rPr>
                        <a:t>phải</a:t>
                      </a:r>
                      <a:r>
                        <a:rPr lang="en-US" sz="1400" dirty="0">
                          <a:effectLst/>
                        </a:rPr>
                        <a:t> </a:t>
                      </a:r>
                      <a:r>
                        <a:rPr lang="en-US" sz="1400" dirty="0" err="1">
                          <a:effectLst/>
                        </a:rPr>
                        <a:t>trả</a:t>
                      </a:r>
                      <a:r>
                        <a:rPr lang="en-US" sz="1400" dirty="0">
                          <a:effectLst/>
                        </a:rPr>
                        <a:t> </a:t>
                      </a:r>
                      <a:endParaRPr lang="en-US" sz="1400" dirty="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a:effectLst/>
                        </a:rPr>
                        <a:t> =Giá vốn hàng bán / phải trả người bán </a:t>
                      </a:r>
                      <a:endParaRPr lang="en-US" sz="1400">
                        <a:effectLst/>
                        <a:latin typeface="+mj-lt"/>
                        <a:ea typeface="Calibri" panose="020F0502020204030204" pitchFamily="34" charset="0"/>
                      </a:endParaRPr>
                    </a:p>
                  </a:txBody>
                  <a:tcPr marL="68580" marR="68580" marT="0" marB="0" anchor="ctr"/>
                </a:tc>
                <a:tc>
                  <a:txBody>
                    <a:bodyPr/>
                    <a:lstStyle/>
                    <a:p>
                      <a:pPr algn="l">
                        <a:spcAft>
                          <a:spcPts val="0"/>
                        </a:spcAft>
                      </a:pPr>
                      <a:r>
                        <a:rPr lang="en-US" sz="1400" dirty="0" err="1">
                          <a:effectLst/>
                        </a:rPr>
                        <a:t>Thể</a:t>
                      </a:r>
                      <a:r>
                        <a:rPr lang="en-US" sz="1400" dirty="0">
                          <a:effectLst/>
                        </a:rPr>
                        <a:t> </a:t>
                      </a:r>
                      <a:r>
                        <a:rPr lang="en-US" sz="1400" dirty="0" err="1">
                          <a:effectLst/>
                        </a:rPr>
                        <a:t>hiện</a:t>
                      </a:r>
                      <a:r>
                        <a:rPr lang="en-US" sz="1400" dirty="0">
                          <a:effectLst/>
                        </a:rPr>
                        <a:t> </a:t>
                      </a:r>
                      <a:r>
                        <a:rPr lang="en-US" sz="1400" dirty="0" err="1">
                          <a:effectLst/>
                        </a:rPr>
                        <a:t>khả</a:t>
                      </a:r>
                      <a:r>
                        <a:rPr lang="en-US" sz="1400" dirty="0">
                          <a:effectLst/>
                        </a:rPr>
                        <a:t> </a:t>
                      </a:r>
                      <a:r>
                        <a:rPr lang="en-US" sz="1400" dirty="0" err="1">
                          <a:effectLst/>
                        </a:rPr>
                        <a:t>năng</a:t>
                      </a:r>
                      <a:r>
                        <a:rPr lang="en-US" sz="1400" dirty="0">
                          <a:effectLst/>
                        </a:rPr>
                        <a:t> </a:t>
                      </a:r>
                      <a:r>
                        <a:rPr lang="en-US" sz="1400" dirty="0" err="1">
                          <a:effectLst/>
                        </a:rPr>
                        <a:t>thanh</a:t>
                      </a:r>
                      <a:r>
                        <a:rPr lang="en-US" sz="1400" dirty="0">
                          <a:effectLst/>
                        </a:rPr>
                        <a:t> </a:t>
                      </a:r>
                      <a:r>
                        <a:rPr lang="en-US" sz="1400" dirty="0" err="1">
                          <a:effectLst/>
                        </a:rPr>
                        <a:t>toán</a:t>
                      </a:r>
                      <a:r>
                        <a:rPr lang="en-US" sz="1400" dirty="0">
                          <a:effectLst/>
                        </a:rPr>
                        <a:t> </a:t>
                      </a:r>
                      <a:r>
                        <a:rPr lang="en-US" sz="1400" dirty="0" err="1">
                          <a:effectLst/>
                        </a:rPr>
                        <a:t>công</a:t>
                      </a:r>
                      <a:r>
                        <a:rPr lang="en-US" sz="1400" dirty="0">
                          <a:effectLst/>
                        </a:rPr>
                        <a:t> </a:t>
                      </a:r>
                      <a:r>
                        <a:rPr lang="en-US" sz="1400" dirty="0" err="1">
                          <a:effectLst/>
                        </a:rPr>
                        <a:t>nợ</a:t>
                      </a:r>
                      <a:r>
                        <a:rPr lang="en-US" sz="1400" dirty="0">
                          <a:effectLst/>
                        </a:rPr>
                        <a:t> </a:t>
                      </a:r>
                      <a:r>
                        <a:rPr lang="en-US" sz="1400" dirty="0" err="1">
                          <a:effectLst/>
                        </a:rPr>
                        <a:t>với</a:t>
                      </a:r>
                      <a:r>
                        <a:rPr lang="en-US" sz="1400" dirty="0">
                          <a:effectLst/>
                        </a:rPr>
                        <a:t> </a:t>
                      </a:r>
                      <a:r>
                        <a:rPr lang="en-US" sz="1400" dirty="0" err="1">
                          <a:effectLst/>
                        </a:rPr>
                        <a:t>nhà</a:t>
                      </a:r>
                      <a:r>
                        <a:rPr lang="en-US" sz="1400" dirty="0">
                          <a:effectLst/>
                        </a:rPr>
                        <a:t> </a:t>
                      </a:r>
                      <a:r>
                        <a:rPr lang="en-US" sz="1400" dirty="0" err="1">
                          <a:effectLst/>
                        </a:rPr>
                        <a:t>cung</a:t>
                      </a:r>
                      <a:r>
                        <a:rPr lang="en-US" sz="1400" dirty="0">
                          <a:effectLst/>
                        </a:rPr>
                        <a:t> </a:t>
                      </a:r>
                      <a:r>
                        <a:rPr lang="en-US" sz="1400" dirty="0" err="1">
                          <a:effectLst/>
                        </a:rPr>
                        <a:t>cấp</a:t>
                      </a:r>
                      <a:r>
                        <a:rPr lang="en-US" sz="1400" dirty="0">
                          <a:effectLst/>
                        </a:rPr>
                        <a:t> </a:t>
                      </a:r>
                      <a:endParaRPr lang="en-US"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4203457155"/>
                  </a:ext>
                </a:extLst>
              </a:tr>
            </a:tbl>
          </a:graphicData>
        </a:graphic>
      </p:graphicFrame>
    </p:spTree>
    <p:extLst>
      <p:ext uri="{BB962C8B-B14F-4D97-AF65-F5344CB8AC3E}">
        <p14:creationId xmlns:p14="http://schemas.microsoft.com/office/powerpoint/2010/main" val="2849122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Phương</a:t>
            </a:r>
            <a:r>
              <a:rPr lang="en-US" sz="2700" b="1" dirty="0">
                <a:solidFill>
                  <a:schemeClr val="bg1"/>
                </a:solidFill>
              </a:rPr>
              <a:t> </a:t>
            </a:r>
            <a:r>
              <a:rPr lang="en-US" sz="2700" b="1" dirty="0" err="1">
                <a:solidFill>
                  <a:schemeClr val="bg1"/>
                </a:solidFill>
              </a:rPr>
              <a:t>án</a:t>
            </a:r>
            <a:r>
              <a:rPr lang="en-US" sz="2700" b="1" dirty="0">
                <a:solidFill>
                  <a:schemeClr val="bg1"/>
                </a:solidFill>
              </a:rPr>
              <a:t> </a:t>
            </a:r>
            <a:r>
              <a:rPr lang="en-US" sz="2700" b="1" dirty="0" err="1">
                <a:solidFill>
                  <a:schemeClr val="bg1"/>
                </a:solidFill>
              </a:rPr>
              <a:t>Vay</a:t>
            </a:r>
            <a:r>
              <a:rPr lang="en-US" sz="2700" b="1" dirty="0">
                <a:solidFill>
                  <a:schemeClr val="bg1"/>
                </a:solidFill>
              </a:rPr>
              <a:t> </a:t>
            </a:r>
            <a:r>
              <a:rPr lang="en-US" sz="2700" b="1" dirty="0" err="1">
                <a:solidFill>
                  <a:schemeClr val="bg1"/>
                </a:solidFill>
              </a:rPr>
              <a:t>vốn</a:t>
            </a:r>
            <a:endParaRPr lang="en-US" sz="2700" b="1" dirty="0">
              <a:solidFill>
                <a:schemeClr val="bg1"/>
              </a:solidFill>
            </a:endParaRPr>
          </a:p>
        </p:txBody>
      </p:sp>
      <p:sp>
        <p:nvSpPr>
          <p:cNvPr id="4" name="AutoShape 2"/>
          <p:cNvSpPr>
            <a:spLocks noChangeArrowheads="1"/>
          </p:cNvSpPr>
          <p:nvPr>
            <p:custDataLst>
              <p:tags r:id="rId1"/>
            </p:custDataLst>
          </p:nvPr>
        </p:nvSpPr>
        <p:spPr bwMode="blackWhite">
          <a:xfrm flipH="1">
            <a:off x="2423886" y="2398495"/>
            <a:ext cx="5404304" cy="3114675"/>
          </a:xfrm>
          <a:prstGeom prst="rightArrow">
            <a:avLst>
              <a:gd name="adj1" fmla="val 54000"/>
              <a:gd name="adj2" fmla="val 37991"/>
            </a:avLst>
          </a:prstGeom>
          <a:solidFill>
            <a:schemeClr val="accent1"/>
          </a:solidFill>
          <a:ln w="12700">
            <a:solidFill>
              <a:schemeClr val="tx1"/>
            </a:solidFill>
            <a:miter lim="800000"/>
            <a:headEnd type="none" w="sm" len="sm"/>
            <a:tailEnd type="none" w="sm" len="sm"/>
          </a:ln>
        </p:spPr>
        <p:txBody>
          <a:bodyPr lIns="0" tIns="0" rIns="0" bIns="0" anchor="ctr" anchorCtr="1"/>
          <a:lstStyle>
            <a:lvl1pPr defTabSz="993775" eaLnBrk="0" hangingPunct="0">
              <a:defRPr sz="1600">
                <a:solidFill>
                  <a:schemeClr val="tx1"/>
                </a:solidFill>
                <a:latin typeface="Arial" panose="020B0604020202020204" pitchFamily="34" charset="0"/>
                <a:ea typeface="-윤고딕130" pitchFamily="18" charset="-127"/>
              </a:defRPr>
            </a:lvl1pPr>
            <a:lvl2pPr marL="742950" indent="-285750" defTabSz="993775" eaLnBrk="0" hangingPunct="0">
              <a:defRPr sz="1600">
                <a:solidFill>
                  <a:schemeClr val="tx1"/>
                </a:solidFill>
                <a:latin typeface="Arial" panose="020B0604020202020204" pitchFamily="34" charset="0"/>
                <a:ea typeface="-윤고딕130" pitchFamily="18" charset="-127"/>
              </a:defRPr>
            </a:lvl2pPr>
            <a:lvl3pPr marL="1143000" indent="-228600" defTabSz="993775" eaLnBrk="0" hangingPunct="0">
              <a:defRPr sz="1600">
                <a:solidFill>
                  <a:schemeClr val="tx1"/>
                </a:solidFill>
                <a:latin typeface="Arial" panose="020B0604020202020204" pitchFamily="34" charset="0"/>
                <a:ea typeface="-윤고딕130" pitchFamily="18" charset="-127"/>
              </a:defRPr>
            </a:lvl3pPr>
            <a:lvl4pPr marL="1600200" indent="-228600" defTabSz="993775" eaLnBrk="0" hangingPunct="0">
              <a:defRPr sz="1600">
                <a:solidFill>
                  <a:schemeClr val="tx1"/>
                </a:solidFill>
                <a:latin typeface="Arial" panose="020B0604020202020204" pitchFamily="34" charset="0"/>
                <a:ea typeface="-윤고딕130" pitchFamily="18" charset="-127"/>
              </a:defRPr>
            </a:lvl4pPr>
            <a:lvl5pPr marL="2057400" indent="-228600" defTabSz="993775" eaLnBrk="0" hangingPunct="0">
              <a:defRPr sz="1600">
                <a:solidFill>
                  <a:schemeClr val="tx1"/>
                </a:solidFill>
                <a:latin typeface="Arial" panose="020B0604020202020204" pitchFamily="34" charset="0"/>
                <a:ea typeface="-윤고딕130" pitchFamily="18" charset="-127"/>
              </a:defRPr>
            </a:lvl5pPr>
            <a:lvl6pPr marL="25146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93775" rtl="0" eaLnBrk="0" fontAlgn="auto" latinLnBrk="0" hangingPunct="0">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mn-cs"/>
            </a:endParaRPr>
          </a:p>
        </p:txBody>
      </p:sp>
      <p:sp>
        <p:nvSpPr>
          <p:cNvPr id="5" name="AutoShape 3"/>
          <p:cNvSpPr>
            <a:spLocks noChangeArrowheads="1"/>
          </p:cNvSpPr>
          <p:nvPr>
            <p:custDataLst>
              <p:tags r:id="rId2"/>
            </p:custDataLst>
          </p:nvPr>
        </p:nvSpPr>
        <p:spPr bwMode="blackWhite">
          <a:xfrm>
            <a:off x="4161523" y="4302215"/>
            <a:ext cx="4843460" cy="1752600"/>
          </a:xfrm>
          <a:prstGeom prst="rightArrow">
            <a:avLst>
              <a:gd name="adj1" fmla="val 54000"/>
              <a:gd name="adj2" fmla="val 39605"/>
            </a:avLst>
          </a:prstGeom>
          <a:solidFill>
            <a:schemeClr val="accent1"/>
          </a:solidFill>
          <a:ln w="12700">
            <a:solidFill>
              <a:schemeClr val="tx1"/>
            </a:solidFill>
            <a:miter lim="800000"/>
            <a:headEnd type="none" w="sm" len="sm"/>
            <a:tailEnd type="none" w="sm" len="sm"/>
          </a:ln>
        </p:spPr>
        <p:txBody>
          <a:bodyPr lIns="76200" tIns="0" rIns="0" bIns="0" anchor="ctr"/>
          <a:lstStyle>
            <a:lvl1pPr defTabSz="993775" eaLnBrk="0" hangingPunct="0">
              <a:defRPr sz="1600">
                <a:solidFill>
                  <a:schemeClr val="tx1"/>
                </a:solidFill>
                <a:latin typeface="Arial" panose="020B0604020202020204" pitchFamily="34" charset="0"/>
                <a:ea typeface="-윤고딕130" pitchFamily="18" charset="-127"/>
              </a:defRPr>
            </a:lvl1pPr>
            <a:lvl2pPr marL="742950" indent="-285750" defTabSz="993775" eaLnBrk="0" hangingPunct="0">
              <a:defRPr sz="1600">
                <a:solidFill>
                  <a:schemeClr val="tx1"/>
                </a:solidFill>
                <a:latin typeface="Arial" panose="020B0604020202020204" pitchFamily="34" charset="0"/>
                <a:ea typeface="-윤고딕130" pitchFamily="18" charset="-127"/>
              </a:defRPr>
            </a:lvl2pPr>
            <a:lvl3pPr marL="1143000" indent="-228600" defTabSz="993775" eaLnBrk="0" hangingPunct="0">
              <a:defRPr sz="1600">
                <a:solidFill>
                  <a:schemeClr val="tx1"/>
                </a:solidFill>
                <a:latin typeface="Arial" panose="020B0604020202020204" pitchFamily="34" charset="0"/>
                <a:ea typeface="-윤고딕130" pitchFamily="18" charset="-127"/>
              </a:defRPr>
            </a:lvl3pPr>
            <a:lvl4pPr marL="1600200" indent="-228600" defTabSz="993775" eaLnBrk="0" hangingPunct="0">
              <a:defRPr sz="1600">
                <a:solidFill>
                  <a:schemeClr val="tx1"/>
                </a:solidFill>
                <a:latin typeface="Arial" panose="020B0604020202020204" pitchFamily="34" charset="0"/>
                <a:ea typeface="-윤고딕130" pitchFamily="18" charset="-127"/>
              </a:defRPr>
            </a:lvl4pPr>
            <a:lvl5pPr marL="2057400" indent="-228600" defTabSz="993775" eaLnBrk="0" hangingPunct="0">
              <a:defRPr sz="1600">
                <a:solidFill>
                  <a:schemeClr val="tx1"/>
                </a:solidFill>
                <a:latin typeface="Arial" panose="020B0604020202020204" pitchFamily="34" charset="0"/>
                <a:ea typeface="-윤고딕130" pitchFamily="18" charset="-127"/>
              </a:defRPr>
            </a:lvl5pPr>
            <a:lvl6pPr marL="25146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93775" rtl="0" eaLnBrk="0" fontAlgn="auto" latinLnBrk="0" hangingPunct="0">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mn-cs"/>
              </a:rPr>
              <a:t>Text</a:t>
            </a:r>
          </a:p>
        </p:txBody>
      </p:sp>
      <p:sp>
        <p:nvSpPr>
          <p:cNvPr id="6" name="Rectangle 4"/>
          <p:cNvSpPr>
            <a:spLocks noChangeArrowheads="1"/>
          </p:cNvSpPr>
          <p:nvPr>
            <p:custDataLst>
              <p:tags r:id="rId3"/>
            </p:custDataLst>
          </p:nvPr>
        </p:nvSpPr>
        <p:spPr bwMode="auto">
          <a:xfrm>
            <a:off x="4284890" y="2277609"/>
            <a:ext cx="3448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mn-cs"/>
              </a:rPr>
              <a:t>Text</a:t>
            </a:r>
          </a:p>
        </p:txBody>
      </p:sp>
      <p:sp>
        <p:nvSpPr>
          <p:cNvPr id="8" name="AutoShape 6"/>
          <p:cNvSpPr>
            <a:spLocks noChangeArrowheads="1"/>
          </p:cNvSpPr>
          <p:nvPr>
            <p:custDataLst>
              <p:tags r:id="rId4"/>
            </p:custDataLst>
          </p:nvPr>
        </p:nvSpPr>
        <p:spPr bwMode="blackWhite">
          <a:xfrm>
            <a:off x="4105503" y="1729989"/>
            <a:ext cx="4843460" cy="1752600"/>
          </a:xfrm>
          <a:prstGeom prst="rightArrow">
            <a:avLst>
              <a:gd name="adj1" fmla="val 54000"/>
              <a:gd name="adj2" fmla="val 39605"/>
            </a:avLst>
          </a:prstGeom>
          <a:solidFill>
            <a:schemeClr val="accent1"/>
          </a:solidFill>
          <a:ln w="12700">
            <a:solidFill>
              <a:schemeClr val="tx1"/>
            </a:solidFill>
            <a:miter lim="800000"/>
            <a:headEnd type="none" w="sm" len="sm"/>
            <a:tailEnd type="none" w="sm" len="sm"/>
          </a:ln>
        </p:spPr>
        <p:txBody>
          <a:bodyPr lIns="76200" tIns="0" rIns="0" bIns="0" anchor="ctr"/>
          <a:lstStyle>
            <a:lvl1pPr defTabSz="993775" eaLnBrk="0" hangingPunct="0">
              <a:defRPr sz="1600">
                <a:solidFill>
                  <a:schemeClr val="tx1"/>
                </a:solidFill>
                <a:latin typeface="Arial" panose="020B0604020202020204" pitchFamily="34" charset="0"/>
                <a:ea typeface="-윤고딕130" pitchFamily="18" charset="-127"/>
              </a:defRPr>
            </a:lvl1pPr>
            <a:lvl2pPr marL="742950" indent="-285750" defTabSz="993775" eaLnBrk="0" hangingPunct="0">
              <a:defRPr sz="1600">
                <a:solidFill>
                  <a:schemeClr val="tx1"/>
                </a:solidFill>
                <a:latin typeface="Arial" panose="020B0604020202020204" pitchFamily="34" charset="0"/>
                <a:ea typeface="-윤고딕130" pitchFamily="18" charset="-127"/>
              </a:defRPr>
            </a:lvl2pPr>
            <a:lvl3pPr marL="1143000" indent="-228600" defTabSz="993775" eaLnBrk="0" hangingPunct="0">
              <a:defRPr sz="1600">
                <a:solidFill>
                  <a:schemeClr val="tx1"/>
                </a:solidFill>
                <a:latin typeface="Arial" panose="020B0604020202020204" pitchFamily="34" charset="0"/>
                <a:ea typeface="-윤고딕130" pitchFamily="18" charset="-127"/>
              </a:defRPr>
            </a:lvl3pPr>
            <a:lvl4pPr marL="1600200" indent="-228600" defTabSz="993775" eaLnBrk="0" hangingPunct="0">
              <a:defRPr sz="1600">
                <a:solidFill>
                  <a:schemeClr val="tx1"/>
                </a:solidFill>
                <a:latin typeface="Arial" panose="020B0604020202020204" pitchFamily="34" charset="0"/>
                <a:ea typeface="-윤고딕130" pitchFamily="18" charset="-127"/>
              </a:defRPr>
            </a:lvl4pPr>
            <a:lvl5pPr marL="2057400" indent="-228600" defTabSz="993775" eaLnBrk="0" hangingPunct="0">
              <a:defRPr sz="1600">
                <a:solidFill>
                  <a:schemeClr val="tx1"/>
                </a:solidFill>
                <a:latin typeface="Arial" panose="020B0604020202020204" pitchFamily="34" charset="0"/>
                <a:ea typeface="-윤고딕130" pitchFamily="18" charset="-127"/>
              </a:defRPr>
            </a:lvl5pPr>
            <a:lvl6pPr marL="25146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993775"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93775" rtl="0" eaLnBrk="0" fontAlgn="auto" latinLnBrk="0" hangingPunct="0">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mn-cs"/>
              </a:rPr>
              <a:t>Text</a:t>
            </a:r>
          </a:p>
        </p:txBody>
      </p:sp>
      <p:pic>
        <p:nvPicPr>
          <p:cNvPr id="9" name="Picture 8"/>
          <p:cNvPicPr>
            <a:picLocks noChangeAspect="1"/>
          </p:cNvPicPr>
          <p:nvPr/>
        </p:nvPicPr>
        <p:blipFill>
          <a:blip r:embed="rId6"/>
          <a:stretch>
            <a:fillRect/>
          </a:stretch>
        </p:blipFill>
        <p:spPr>
          <a:xfrm>
            <a:off x="4105503" y="3088412"/>
            <a:ext cx="3722687" cy="1646011"/>
          </a:xfrm>
          <a:prstGeom prst="rect">
            <a:avLst/>
          </a:prstGeom>
        </p:spPr>
      </p:pic>
      <p:pic>
        <p:nvPicPr>
          <p:cNvPr id="13314" name="Picture 2" descr="Cho vay mua xe ô tô doanh nghiệp 2021 - KienBan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5504" y="1783778"/>
            <a:ext cx="3722686" cy="13130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8"/>
          <a:stretch>
            <a:fillRect/>
          </a:stretch>
        </p:blipFill>
        <p:spPr>
          <a:xfrm>
            <a:off x="4133513" y="4727665"/>
            <a:ext cx="3722687" cy="1593553"/>
          </a:xfrm>
          <a:prstGeom prst="rect">
            <a:avLst/>
          </a:prstGeom>
        </p:spPr>
      </p:pic>
      <p:sp>
        <p:nvSpPr>
          <p:cNvPr id="13" name="TextBox 12"/>
          <p:cNvSpPr txBox="1"/>
          <p:nvPr/>
        </p:nvSpPr>
        <p:spPr>
          <a:xfrm>
            <a:off x="55689" y="3403585"/>
            <a:ext cx="249485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err="1">
                <a:ln>
                  <a:noFill/>
                </a:ln>
                <a:solidFill>
                  <a:prstClr val="black"/>
                </a:solidFill>
                <a:effectLst/>
                <a:uLnTx/>
                <a:uFillTx/>
                <a:latin typeface="Arial" panose="020B0604020202020204"/>
                <a:ea typeface="+mn-ea"/>
                <a:cs typeface="+mn-cs"/>
              </a:rPr>
              <a:t>Vay</a:t>
            </a:r>
            <a:r>
              <a:rPr kumimoji="0" lang="en-US" sz="2000" b="1"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b="1" u="none" strike="noStrike" kern="1200" cap="none" spc="0" normalizeH="0" baseline="0" noProof="0" err="1">
                <a:ln>
                  <a:noFill/>
                </a:ln>
                <a:solidFill>
                  <a:prstClr val="black"/>
                </a:solidFill>
                <a:effectLst/>
                <a:uLnTx/>
                <a:uFillTx/>
                <a:latin typeface="Arial" panose="020B0604020202020204"/>
                <a:ea typeface="+mn-ea"/>
                <a:cs typeface="+mn-cs"/>
              </a:rPr>
              <a:t>vốn</a:t>
            </a:r>
            <a:r>
              <a:rPr kumimoji="0" lang="en-US" sz="2000" b="1" u="none" strike="noStrike" kern="1200" cap="none" spc="0" normalizeH="0" baseline="0" noProof="0">
                <a:ln>
                  <a:noFill/>
                </a:ln>
                <a:solidFill>
                  <a:prstClr val="black"/>
                </a:solidFill>
                <a:effectLst/>
                <a:uLnTx/>
                <a:uFillTx/>
                <a:latin typeface="Arial" panose="020B0604020202020204"/>
                <a:ea typeface="+mn-ea"/>
                <a:cs typeface="+mn-cs"/>
              </a:rPr>
              <a:t> Lưu </a:t>
            </a:r>
            <a:r>
              <a:rPr kumimoji="0" lang="en-US" sz="2000" b="1" u="none" strike="noStrike" kern="1200" cap="none" spc="0" normalizeH="0" baseline="0" noProof="0" dirty="0" err="1">
                <a:ln>
                  <a:noFill/>
                </a:ln>
                <a:solidFill>
                  <a:prstClr val="black"/>
                </a:solidFill>
                <a:effectLst/>
                <a:uLnTx/>
                <a:uFillTx/>
                <a:latin typeface="Arial" panose="020B0604020202020204"/>
                <a:ea typeface="+mn-ea"/>
                <a:cs typeface="+mn-cs"/>
              </a:rPr>
              <a:t>động</a:t>
            </a:r>
            <a:r>
              <a:rPr kumimoji="0" lang="en-US" sz="2000" b="1" u="none" strike="noStrike" kern="1200" cap="none" spc="0" normalizeH="0" baseline="0" noProof="0" dirty="0">
                <a:ln>
                  <a:noFill/>
                </a:ln>
                <a:solidFill>
                  <a:prstClr val="black"/>
                </a:solidFill>
                <a:effectLst/>
                <a:uLnTx/>
                <a:uFillTx/>
                <a:latin typeface="Arial" panose="020B0604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err="1">
                <a:ln>
                  <a:noFill/>
                </a:ln>
                <a:solidFill>
                  <a:prstClr val="black"/>
                </a:solidFill>
                <a:effectLst/>
                <a:uLnTx/>
                <a:uFillTx/>
                <a:latin typeface="Arial" panose="020B0604020202020204"/>
                <a:ea typeface="+mn-ea"/>
                <a:cs typeface="+mn-cs"/>
              </a:rPr>
              <a:t>phục</a:t>
            </a:r>
            <a:r>
              <a:rPr kumimoji="0" lang="en-US" sz="200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u="none" strike="noStrike" kern="1200" cap="none" spc="0" normalizeH="0" baseline="0" noProof="0" dirty="0" err="1">
                <a:ln>
                  <a:noFill/>
                </a:ln>
                <a:solidFill>
                  <a:prstClr val="black"/>
                </a:solidFill>
                <a:effectLst/>
                <a:uLnTx/>
                <a:uFillTx/>
                <a:latin typeface="Arial" panose="020B0604020202020204"/>
                <a:ea typeface="+mn-ea"/>
                <a:cs typeface="+mn-cs"/>
              </a:rPr>
              <a:t>vụ</a:t>
            </a:r>
            <a:r>
              <a:rPr kumimoji="0" lang="en-US" sz="2000" u="none" strike="noStrike" kern="1200" cap="none" spc="0" normalizeH="0" baseline="0" noProof="0" dirty="0">
                <a:ln>
                  <a:noFill/>
                </a:ln>
                <a:solidFill>
                  <a:prstClr val="black"/>
                </a:solidFill>
                <a:effectLst/>
                <a:uLnTx/>
                <a:uFillTx/>
                <a:latin typeface="Arial" panose="020B0604020202020204"/>
                <a:ea typeface="+mn-ea"/>
                <a:cs typeface="+mn-cs"/>
              </a:rPr>
              <a:t> SXKD</a:t>
            </a:r>
          </a:p>
        </p:txBody>
      </p:sp>
      <p:sp>
        <p:nvSpPr>
          <p:cNvPr id="15" name="TextBox 14"/>
          <p:cNvSpPr txBox="1"/>
          <p:nvPr/>
        </p:nvSpPr>
        <p:spPr>
          <a:xfrm>
            <a:off x="9061003" y="1944569"/>
            <a:ext cx="2877703" cy="163121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Arial" panose="020B0604020202020204"/>
                <a:ea typeface="+mn-ea"/>
                <a:cs typeface="+mn-cs"/>
              </a:rPr>
              <a:t>Vay</a:t>
            </a: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b="1" i="0" u="none" strike="noStrike" kern="1200" cap="none" spc="0" normalizeH="0" baseline="0" noProof="0" dirty="0" err="1">
                <a:ln>
                  <a:noFill/>
                </a:ln>
                <a:solidFill>
                  <a:prstClr val="black"/>
                </a:solidFill>
                <a:effectLst/>
                <a:uLnTx/>
                <a:uFillTx/>
                <a:latin typeface="Arial" panose="020B0604020202020204"/>
                <a:ea typeface="+mn-ea"/>
                <a:cs typeface="+mn-cs"/>
              </a:rPr>
              <a:t>vốn</a:t>
            </a: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 Trung </a:t>
            </a:r>
            <a:r>
              <a:rPr kumimoji="0" lang="en-US" sz="2000" b="1" i="0" u="none" strike="noStrike" kern="1200" cap="none" spc="0" normalizeH="0" baseline="0" noProof="0" dirty="0" err="1">
                <a:ln>
                  <a:noFill/>
                </a:ln>
                <a:solidFill>
                  <a:prstClr val="black"/>
                </a:solidFill>
                <a:effectLst/>
                <a:uLnTx/>
                <a:uFillTx/>
                <a:latin typeface="Arial" panose="020B0604020202020204"/>
                <a:ea typeface="+mn-ea"/>
                <a:cs typeface="+mn-cs"/>
              </a:rPr>
              <a:t>hạn</a:t>
            </a: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b="1" i="0" u="none" strike="noStrike" kern="1200" cap="none" spc="0" normalizeH="0" baseline="0" noProof="0" dirty="0" err="1">
                <a:ln>
                  <a:noFill/>
                </a:ln>
                <a:solidFill>
                  <a:prstClr val="black"/>
                </a:solidFill>
                <a:effectLst/>
                <a:uLnTx/>
                <a:uFillTx/>
                <a:latin typeface="Arial" panose="020B0604020202020204"/>
                <a:ea typeface="+mn-ea"/>
                <a:cs typeface="+mn-cs"/>
              </a:rPr>
              <a:t>cho</a:t>
            </a: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Đầu</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tư</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Máy</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móc</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Thiết</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bị</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Phương</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tiện</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Vận</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tải</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Nhà</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xưởng</a:t>
            </a:r>
            <a:endPar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6" name="TextBox 15"/>
          <p:cNvSpPr txBox="1"/>
          <p:nvPr/>
        </p:nvSpPr>
        <p:spPr>
          <a:xfrm>
            <a:off x="9061003" y="4516795"/>
            <a:ext cx="2971117"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Arial" panose="020B0604020202020204"/>
                <a:ea typeface="+mn-ea"/>
                <a:cs typeface="+mn-cs"/>
              </a:rPr>
              <a:t>Vay</a:t>
            </a: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b="1" i="0" u="none" strike="noStrike" kern="1200" cap="none" spc="0" normalizeH="0" baseline="0" noProof="0" err="1">
                <a:ln>
                  <a:noFill/>
                </a:ln>
                <a:solidFill>
                  <a:prstClr val="black"/>
                </a:solidFill>
                <a:effectLst/>
                <a:uLnTx/>
                <a:uFillTx/>
                <a:latin typeface="Arial" panose="020B0604020202020204"/>
                <a:ea typeface="+mn-ea"/>
                <a:cs typeface="+mn-cs"/>
              </a:rPr>
              <a:t>vốn</a:t>
            </a:r>
            <a:r>
              <a:rPr kumimoji="0" lang="en-US" sz="2000" b="1" i="0" u="none" strike="noStrike" kern="1200" cap="none" spc="0" normalizeH="0" baseline="0" noProof="0">
                <a:ln>
                  <a:noFill/>
                </a:ln>
                <a:solidFill>
                  <a:prstClr val="black"/>
                </a:solidFill>
                <a:effectLst/>
                <a:uLnTx/>
                <a:uFillTx/>
                <a:latin typeface="Arial" panose="020B0604020202020204"/>
                <a:ea typeface="+mn-ea"/>
                <a:cs typeface="+mn-cs"/>
              </a:rPr>
              <a:t> Dài </a:t>
            </a:r>
            <a:r>
              <a:rPr kumimoji="0" lang="en-US" sz="2000" b="1" i="0" u="none" strike="noStrike" kern="1200" cap="none" spc="0" normalizeH="0" baseline="0" noProof="0" dirty="0" err="1">
                <a:ln>
                  <a:noFill/>
                </a:ln>
                <a:solidFill>
                  <a:prstClr val="black"/>
                </a:solidFill>
                <a:effectLst/>
                <a:uLnTx/>
                <a:uFillTx/>
                <a:latin typeface="Arial" panose="020B0604020202020204"/>
                <a:ea typeface="+mn-ea"/>
                <a:cs typeface="+mn-cs"/>
              </a:rPr>
              <a:t>hạn</a:t>
            </a: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b="1" i="0" u="none" strike="noStrike" kern="1200" cap="none" spc="0" normalizeH="0" baseline="0" noProof="0" dirty="0" err="1">
                <a:ln>
                  <a:noFill/>
                </a:ln>
                <a:solidFill>
                  <a:prstClr val="black"/>
                </a:solidFill>
                <a:effectLst/>
                <a:uLnTx/>
                <a:uFillTx/>
                <a:latin typeface="Arial" panose="020B0604020202020204"/>
                <a:ea typeface="+mn-ea"/>
                <a:cs typeface="+mn-cs"/>
              </a:rPr>
              <a:t>cho</a:t>
            </a: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Đầu</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tư</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Dự</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án</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Nhà</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máy</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Hạ</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2000" i="0" u="none" strike="noStrike" kern="1200" cap="none" spc="0" normalizeH="0" baseline="0" noProof="0" dirty="0" err="1">
                <a:ln>
                  <a:noFill/>
                </a:ln>
                <a:solidFill>
                  <a:prstClr val="black"/>
                </a:solidFill>
                <a:effectLst/>
                <a:uLnTx/>
                <a:uFillTx/>
                <a:latin typeface="Arial" panose="020B0604020202020204"/>
                <a:ea typeface="+mn-ea"/>
                <a:cs typeface="+mn-cs"/>
              </a:rPr>
              <a:t>tầng</a:t>
            </a:r>
            <a:r>
              <a:rPr kumimoji="0" lang="en-US" sz="2000" i="0" u="none" strike="noStrike" kern="1200" cap="none" spc="0" normalizeH="0" baseline="0" noProof="0" dirty="0">
                <a:ln>
                  <a:noFill/>
                </a:ln>
                <a:solidFill>
                  <a:prstClr val="black"/>
                </a:solidFill>
                <a:effectLst/>
                <a:uLnTx/>
                <a:uFillTx/>
                <a:latin typeface="Arial" panose="020B0604020202020204"/>
                <a:ea typeface="+mn-ea"/>
                <a:cs typeface="+mn-cs"/>
              </a:rPr>
              <a:t>….</a:t>
            </a:r>
          </a:p>
        </p:txBody>
      </p:sp>
    </p:spTree>
    <p:extLst>
      <p:ext uri="{BB962C8B-B14F-4D97-AF65-F5344CB8AC3E}">
        <p14:creationId xmlns:p14="http://schemas.microsoft.com/office/powerpoint/2010/main" val="179616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9829799" cy="517832"/>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Câu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hỏi</a:t>
            </a:r>
            <a:r>
              <a:rPr lang="en-US" sz="2800" b="1" dirty="0">
                <a:solidFill>
                  <a:schemeClr val="bg1"/>
                </a:solidFill>
                <a:latin typeface="Arial" panose="020B0604020202020204" pitchFamily="34" charset="0"/>
                <a:cs typeface="Arial" panose="020B0604020202020204" pitchFamily="34" charset="0"/>
              </a:rPr>
              <a:t> Thảo </a:t>
            </a:r>
            <a:r>
              <a:rPr lang="en-US" sz="2800" b="1" dirty="0" err="1">
                <a:solidFill>
                  <a:schemeClr val="bg1"/>
                </a:solidFill>
                <a:latin typeface="Arial" panose="020B0604020202020204" pitchFamily="34" charset="0"/>
                <a:cs typeface="Arial" panose="020B0604020202020204" pitchFamily="34" charset="0"/>
              </a:rPr>
              <a:t>luận</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60457" y="1161928"/>
            <a:ext cx="11827625" cy="5190623"/>
          </a:xfrm>
          <a:noFill/>
        </p:spPr>
        <p:txBody>
          <a:bodyPr>
            <a:normAutofit/>
          </a:bodyPr>
          <a:lstStyle/>
          <a:p>
            <a:r>
              <a:rPr lang="en-US" sz="2200" dirty="0" err="1">
                <a:latin typeface="Arial" panose="020B0604020202020204" pitchFamily="34" charset="0"/>
                <a:cs typeface="Arial" panose="020B0604020202020204" pitchFamily="34" charset="0"/>
              </a:rPr>
              <a:t>Việt</a:t>
            </a:r>
            <a:r>
              <a:rPr lang="en-US" sz="2200" dirty="0">
                <a:latin typeface="Arial" panose="020B0604020202020204" pitchFamily="34" charset="0"/>
                <a:cs typeface="Arial" panose="020B0604020202020204" pitchFamily="34" charset="0"/>
              </a:rPr>
              <a:t> Nam </a:t>
            </a:r>
            <a:r>
              <a:rPr lang="en-US" sz="2200" dirty="0" err="1">
                <a:latin typeface="Arial" panose="020B0604020202020204" pitchFamily="34" charset="0"/>
                <a:cs typeface="Arial" panose="020B0604020202020204" pitchFamily="34" charset="0"/>
              </a:rPr>
              <a:t>có</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bao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nhiêu</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Doanh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nghiệp</a:t>
            </a:r>
            <a:r>
              <a:rPr lang="en-US" sz="2200" dirty="0">
                <a:latin typeface="Arial" panose="020B0604020202020204" pitchFamily="34" charset="0"/>
                <a:cs typeface="Arial" panose="020B0604020202020204" pitchFamily="34" charset="0"/>
              </a:rPr>
              <a:t>: </a:t>
            </a:r>
          </a:p>
          <a:p>
            <a:pPr lvl="1"/>
            <a:r>
              <a:rPr lang="en-US" sz="2200" dirty="0">
                <a:latin typeface="Arial" panose="020B0604020202020204" pitchFamily="34" charset="0"/>
                <a:cs typeface="Arial" panose="020B0604020202020204" pitchFamily="34" charset="0"/>
              </a:rPr>
              <a:t>500 </a:t>
            </a:r>
            <a:r>
              <a:rPr lang="en-US" sz="2200" dirty="0" err="1">
                <a:latin typeface="Arial" panose="020B0604020202020204" pitchFamily="34" charset="0"/>
                <a:cs typeface="Arial" panose="020B0604020202020204" pitchFamily="34" charset="0"/>
              </a:rPr>
              <a:t>nghìn</a:t>
            </a:r>
            <a:r>
              <a:rPr lang="en-US" sz="2200" dirty="0">
                <a:latin typeface="Arial" panose="020B0604020202020204" pitchFamily="34" charset="0"/>
                <a:cs typeface="Arial" panose="020B0604020202020204" pitchFamily="34" charset="0"/>
              </a:rPr>
              <a:t> DN</a:t>
            </a:r>
          </a:p>
          <a:p>
            <a:pPr lvl="1"/>
            <a:r>
              <a:rPr lang="en-US" sz="2200" dirty="0">
                <a:latin typeface="Arial" panose="020B0604020202020204" pitchFamily="34" charset="0"/>
                <a:cs typeface="Arial" panose="020B0604020202020204" pitchFamily="34" charset="0"/>
              </a:rPr>
              <a:t>700 </a:t>
            </a:r>
            <a:r>
              <a:rPr lang="en-US" sz="2200" dirty="0" err="1">
                <a:latin typeface="Arial" panose="020B0604020202020204" pitchFamily="34" charset="0"/>
                <a:cs typeface="Arial" panose="020B0604020202020204" pitchFamily="34" charset="0"/>
              </a:rPr>
              <a:t>nghìn</a:t>
            </a:r>
            <a:r>
              <a:rPr lang="en-US" sz="2200" dirty="0">
                <a:latin typeface="Arial" panose="020B0604020202020204" pitchFamily="34" charset="0"/>
                <a:cs typeface="Arial" panose="020B0604020202020204" pitchFamily="34" charset="0"/>
              </a:rPr>
              <a:t> DN</a:t>
            </a:r>
          </a:p>
          <a:p>
            <a:pPr lvl="1"/>
            <a:r>
              <a:rPr lang="en-US" sz="2200" dirty="0">
                <a:latin typeface="Arial" panose="020B0604020202020204" pitchFamily="34" charset="0"/>
                <a:cs typeface="Arial" panose="020B0604020202020204" pitchFamily="34" charset="0"/>
              </a:rPr>
              <a:t> 1 </a:t>
            </a:r>
            <a:r>
              <a:rPr lang="en-US" sz="2200" dirty="0" err="1">
                <a:latin typeface="Arial" panose="020B0604020202020204" pitchFamily="34" charset="0"/>
                <a:cs typeface="Arial" panose="020B0604020202020204" pitchFamily="34" charset="0"/>
              </a:rPr>
              <a:t>triệu</a:t>
            </a:r>
            <a:r>
              <a:rPr lang="en-US" sz="2200" dirty="0">
                <a:latin typeface="Arial" panose="020B0604020202020204" pitchFamily="34" charset="0"/>
                <a:cs typeface="Arial" panose="020B0604020202020204" pitchFamily="34" charset="0"/>
              </a:rPr>
              <a:t> DN</a:t>
            </a:r>
          </a:p>
          <a:p>
            <a:pPr lvl="1"/>
            <a:r>
              <a:rPr lang="en-US" sz="2200" dirty="0">
                <a:latin typeface="Arial" panose="020B0604020202020204" pitchFamily="34" charset="0"/>
                <a:cs typeface="Arial" panose="020B0604020202020204" pitchFamily="34" charset="0"/>
              </a:rPr>
              <a:t>1,2 </a:t>
            </a:r>
            <a:r>
              <a:rPr lang="en-US" sz="2200" dirty="0" err="1">
                <a:latin typeface="Arial" panose="020B0604020202020204" pitchFamily="34" charset="0"/>
                <a:cs typeface="Arial" panose="020B0604020202020204" pitchFamily="34" charset="0"/>
              </a:rPr>
              <a:t>triệu</a:t>
            </a:r>
            <a:r>
              <a:rPr lang="en-US" sz="2200" dirty="0">
                <a:latin typeface="Arial" panose="020B0604020202020204" pitchFamily="34" charset="0"/>
                <a:cs typeface="Arial" panose="020B0604020202020204" pitchFamily="34" charset="0"/>
              </a:rPr>
              <a:t> DN</a:t>
            </a:r>
          </a:p>
          <a:p>
            <a:r>
              <a:rPr lang="en-US" sz="2200" dirty="0" err="1">
                <a:latin typeface="Arial" panose="020B0604020202020204" pitchFamily="34" charset="0"/>
                <a:cs typeface="Arial" panose="020B0604020202020204" pitchFamily="34" charset="0"/>
              </a:rPr>
              <a:t>Lĩnh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vực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nào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là</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lĩnh</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vực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nhiều</a:t>
            </a:r>
            <a:r>
              <a:rPr lang="en-US" sz="2200" dirty="0">
                <a:latin typeface="Arial" panose="020B0604020202020204" pitchFamily="34" charset="0"/>
                <a:cs typeface="Arial" panose="020B0604020202020204" pitchFamily="34" charset="0"/>
              </a:rPr>
              <a:t> DN </a:t>
            </a:r>
            <a:r>
              <a:rPr lang="en-US" sz="2200" dirty="0" err="1">
                <a:latin typeface="Arial" panose="020B0604020202020204" pitchFamily="34" charset="0"/>
                <a:cs typeface="Arial" panose="020B0604020202020204" pitchFamily="34" charset="0"/>
              </a:rPr>
              <a:t>nhất</a:t>
            </a:r>
            <a:r>
              <a:rPr lang="en-US" sz="2200" dirty="0">
                <a:latin typeface="Arial" panose="020B0604020202020204" pitchFamily="34" charset="0"/>
                <a:cs typeface="Arial" panose="020B0604020202020204" pitchFamily="34" charset="0"/>
              </a:rPr>
              <a:t>:</a:t>
            </a:r>
          </a:p>
          <a:p>
            <a:pPr lvl="1"/>
            <a:r>
              <a:rPr lang="en-US" sz="2200" dirty="0">
                <a:latin typeface="Arial" panose="020B0604020202020204" pitchFamily="34" charset="0"/>
                <a:cs typeface="Arial" panose="020B0604020202020204" pitchFamily="34" charset="0"/>
              </a:rPr>
              <a:t> TMDV</a:t>
            </a:r>
          </a:p>
          <a:p>
            <a:pPr lvl="1"/>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Nông</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Lâm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Ngư</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Nghiệp</a:t>
            </a:r>
            <a:endParaRPr lang="en-US" sz="2200" dirty="0">
              <a:latin typeface="Arial" panose="020B0604020202020204" pitchFamily="34" charset="0"/>
              <a:cs typeface="Arial" panose="020B0604020202020204" pitchFamily="34" charset="0"/>
            </a:endParaRPr>
          </a:p>
          <a:p>
            <a:pPr lvl="1"/>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Sản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xuất</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Xây</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dựng</a:t>
            </a:r>
            <a:r>
              <a:rPr lang="en-US" sz="2200" dirty="0">
                <a:latin typeface="Arial" panose="020B0604020202020204" pitchFamily="34" charset="0"/>
                <a:cs typeface="Arial" panose="020B0604020202020204" pitchFamily="34" charset="0"/>
              </a:rPr>
              <a:t>/ </a:t>
            </a:r>
          </a:p>
        </p:txBody>
      </p:sp>
      <p:grpSp>
        <p:nvGrpSpPr>
          <p:cNvPr id="4" name="Group 3">
            <a:extLst>
              <a:ext uri="{FF2B5EF4-FFF2-40B4-BE49-F238E27FC236}">
                <a16:creationId xmlns:a16="http://schemas.microsoft.com/office/drawing/2014/main" id="{B2485DF6-3CC7-4610-BC27-3153C0776A45}"/>
              </a:ext>
            </a:extLst>
          </p:cNvPr>
          <p:cNvGrpSpPr/>
          <p:nvPr/>
        </p:nvGrpSpPr>
        <p:grpSpPr>
          <a:xfrm>
            <a:off x="9565955" y="3839182"/>
            <a:ext cx="2148046" cy="2535795"/>
            <a:chOff x="2865120" y="4918416"/>
            <a:chExt cx="4968240" cy="4979963"/>
          </a:xfrm>
        </p:grpSpPr>
        <p:sp>
          <p:nvSpPr>
            <p:cNvPr id="5" name="Oval 4">
              <a:extLst>
                <a:ext uri="{FF2B5EF4-FFF2-40B4-BE49-F238E27FC236}">
                  <a16:creationId xmlns:a16="http://schemas.microsoft.com/office/drawing/2014/main" id="{7116D45F-4C31-48F7-BE93-BF8E1D0087D2}"/>
                </a:ext>
              </a:extLst>
            </p:cNvPr>
            <p:cNvSpPr/>
            <p:nvPr/>
          </p:nvSpPr>
          <p:spPr>
            <a:xfrm>
              <a:off x="2865120" y="8040858"/>
              <a:ext cx="4968240" cy="18575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6" name="Rectangle 5">
              <a:extLst>
                <a:ext uri="{FF2B5EF4-FFF2-40B4-BE49-F238E27FC236}">
                  <a16:creationId xmlns:a16="http://schemas.microsoft.com/office/drawing/2014/main" id="{237CE10D-8220-495A-A9C8-BDFB19E2A806}"/>
                </a:ext>
              </a:extLst>
            </p:cNvPr>
            <p:cNvSpPr/>
            <p:nvPr/>
          </p:nvSpPr>
          <p:spPr>
            <a:xfrm>
              <a:off x="2865120" y="5847179"/>
              <a:ext cx="4968240" cy="3122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7" name="Oval 6">
              <a:extLst>
                <a:ext uri="{FF2B5EF4-FFF2-40B4-BE49-F238E27FC236}">
                  <a16:creationId xmlns:a16="http://schemas.microsoft.com/office/drawing/2014/main" id="{BF242739-1D33-4776-B8EA-795FB77597C7}"/>
                </a:ext>
              </a:extLst>
            </p:cNvPr>
            <p:cNvSpPr/>
            <p:nvPr/>
          </p:nvSpPr>
          <p:spPr>
            <a:xfrm>
              <a:off x="2865120" y="4918416"/>
              <a:ext cx="4968240" cy="185752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grpSp>
      <p:sp>
        <p:nvSpPr>
          <p:cNvPr id="8" name="Freeform 22">
            <a:extLst>
              <a:ext uri="{FF2B5EF4-FFF2-40B4-BE49-F238E27FC236}">
                <a16:creationId xmlns:a16="http://schemas.microsoft.com/office/drawing/2014/main" id="{E27F0FF0-93B0-471B-89FE-9B204F075048}"/>
              </a:ext>
            </a:extLst>
          </p:cNvPr>
          <p:cNvSpPr>
            <a:spLocks noChangeArrowheads="1"/>
          </p:cNvSpPr>
          <p:nvPr/>
        </p:nvSpPr>
        <p:spPr bwMode="auto">
          <a:xfrm>
            <a:off x="9976332" y="5107081"/>
            <a:ext cx="1327292" cy="863872"/>
          </a:xfrm>
          <a:custGeom>
            <a:avLst/>
            <a:gdLst>
              <a:gd name="connsiteX0" fmla="*/ 782825 w 877527"/>
              <a:gd name="connsiteY0" fmla="*/ 486694 h 571141"/>
              <a:gd name="connsiteX1" fmla="*/ 760500 w 877527"/>
              <a:gd name="connsiteY1" fmla="*/ 508614 h 571141"/>
              <a:gd name="connsiteX2" fmla="*/ 782825 w 877527"/>
              <a:gd name="connsiteY2" fmla="*/ 530535 h 571141"/>
              <a:gd name="connsiteX3" fmla="*/ 804790 w 877527"/>
              <a:gd name="connsiteY3" fmla="*/ 508614 h 571141"/>
              <a:gd name="connsiteX4" fmla="*/ 782825 w 877527"/>
              <a:gd name="connsiteY4" fmla="*/ 486694 h 571141"/>
              <a:gd name="connsiteX5" fmla="*/ 697485 w 877527"/>
              <a:gd name="connsiteY5" fmla="*/ 486694 h 571141"/>
              <a:gd name="connsiteX6" fmla="*/ 675520 w 877527"/>
              <a:gd name="connsiteY6" fmla="*/ 508614 h 571141"/>
              <a:gd name="connsiteX7" fmla="*/ 697485 w 877527"/>
              <a:gd name="connsiteY7" fmla="*/ 530535 h 571141"/>
              <a:gd name="connsiteX8" fmla="*/ 719450 w 877527"/>
              <a:gd name="connsiteY8" fmla="*/ 508614 h 571141"/>
              <a:gd name="connsiteX9" fmla="*/ 697485 w 877527"/>
              <a:gd name="connsiteY9" fmla="*/ 486694 h 571141"/>
              <a:gd name="connsiteX10" fmla="*/ 0 w 877527"/>
              <a:gd name="connsiteY10" fmla="*/ 446088 h 571141"/>
              <a:gd name="connsiteX11" fmla="*/ 18004 w 877527"/>
              <a:gd name="connsiteY11" fmla="*/ 446088 h 571141"/>
              <a:gd name="connsiteX12" fmla="*/ 859883 w 877527"/>
              <a:gd name="connsiteY12" fmla="*/ 446088 h 571141"/>
              <a:gd name="connsiteX13" fmla="*/ 877527 w 877527"/>
              <a:gd name="connsiteY13" fmla="*/ 446088 h 571141"/>
              <a:gd name="connsiteX14" fmla="*/ 877527 w 877527"/>
              <a:gd name="connsiteY14" fmla="*/ 464055 h 571141"/>
              <a:gd name="connsiteX15" fmla="*/ 877527 w 877527"/>
              <a:gd name="connsiteY15" fmla="*/ 553173 h 571141"/>
              <a:gd name="connsiteX16" fmla="*/ 877527 w 877527"/>
              <a:gd name="connsiteY16" fmla="*/ 571141 h 571141"/>
              <a:gd name="connsiteX17" fmla="*/ 859883 w 877527"/>
              <a:gd name="connsiteY17" fmla="*/ 571141 h 571141"/>
              <a:gd name="connsiteX18" fmla="*/ 18004 w 877527"/>
              <a:gd name="connsiteY18" fmla="*/ 571141 h 571141"/>
              <a:gd name="connsiteX19" fmla="*/ 0 w 877527"/>
              <a:gd name="connsiteY19" fmla="*/ 571141 h 571141"/>
              <a:gd name="connsiteX20" fmla="*/ 0 w 877527"/>
              <a:gd name="connsiteY20" fmla="*/ 553173 h 571141"/>
              <a:gd name="connsiteX21" fmla="*/ 0 w 877527"/>
              <a:gd name="connsiteY21" fmla="*/ 464055 h 571141"/>
              <a:gd name="connsiteX22" fmla="*/ 158236 w 877527"/>
              <a:gd name="connsiteY22" fmla="*/ 303744 h 571141"/>
              <a:gd name="connsiteX23" fmla="*/ 158236 w 877527"/>
              <a:gd name="connsiteY23" fmla="*/ 339373 h 571141"/>
              <a:gd name="connsiteX24" fmla="*/ 497604 w 877527"/>
              <a:gd name="connsiteY24" fmla="*/ 339373 h 571141"/>
              <a:gd name="connsiteX25" fmla="*/ 497604 w 877527"/>
              <a:gd name="connsiteY25" fmla="*/ 303744 h 571141"/>
              <a:gd name="connsiteX26" fmla="*/ 158236 w 877527"/>
              <a:gd name="connsiteY26" fmla="*/ 214492 h 571141"/>
              <a:gd name="connsiteX27" fmla="*/ 158236 w 877527"/>
              <a:gd name="connsiteY27" fmla="*/ 250121 h 571141"/>
              <a:gd name="connsiteX28" fmla="*/ 497604 w 877527"/>
              <a:gd name="connsiteY28" fmla="*/ 250121 h 571141"/>
              <a:gd name="connsiteX29" fmla="*/ 497604 w 877527"/>
              <a:gd name="connsiteY29" fmla="*/ 214492 h 571141"/>
              <a:gd name="connsiteX30" fmla="*/ 158236 w 877527"/>
              <a:gd name="connsiteY30" fmla="*/ 124881 h 571141"/>
              <a:gd name="connsiteX31" fmla="*/ 158236 w 877527"/>
              <a:gd name="connsiteY31" fmla="*/ 160869 h 571141"/>
              <a:gd name="connsiteX32" fmla="*/ 497604 w 877527"/>
              <a:gd name="connsiteY32" fmla="*/ 160869 h 571141"/>
              <a:gd name="connsiteX33" fmla="*/ 497604 w 877527"/>
              <a:gd name="connsiteY33" fmla="*/ 124881 h 571141"/>
              <a:gd name="connsiteX34" fmla="*/ 532873 w 877527"/>
              <a:gd name="connsiteY34" fmla="*/ 121282 h 571141"/>
              <a:gd name="connsiteX35" fmla="*/ 540070 w 877527"/>
              <a:gd name="connsiteY35" fmla="*/ 154751 h 571141"/>
              <a:gd name="connsiteX36" fmla="*/ 574619 w 877527"/>
              <a:gd name="connsiteY36" fmla="*/ 310582 h 571141"/>
              <a:gd name="connsiteX37" fmla="*/ 580017 w 877527"/>
              <a:gd name="connsiteY37" fmla="*/ 335774 h 571141"/>
              <a:gd name="connsiteX38" fmla="*/ 600530 w 877527"/>
              <a:gd name="connsiteY38" fmla="*/ 319939 h 571141"/>
              <a:gd name="connsiteX39" fmla="*/ 640117 w 877527"/>
              <a:gd name="connsiteY39" fmla="*/ 289349 h 571141"/>
              <a:gd name="connsiteX40" fmla="*/ 699498 w 877527"/>
              <a:gd name="connsiteY40" fmla="*/ 359167 h 571141"/>
              <a:gd name="connsiteX41" fmla="*/ 724329 w 877527"/>
              <a:gd name="connsiteY41" fmla="*/ 337934 h 571141"/>
              <a:gd name="connsiteX42" fmla="*/ 665669 w 877527"/>
              <a:gd name="connsiteY42" fmla="*/ 269195 h 571141"/>
              <a:gd name="connsiteX43" fmla="*/ 708854 w 877527"/>
              <a:gd name="connsiteY43" fmla="*/ 235726 h 571141"/>
              <a:gd name="connsiteX44" fmla="*/ 729008 w 877527"/>
              <a:gd name="connsiteY44" fmla="*/ 219891 h 571141"/>
              <a:gd name="connsiteX45" fmla="*/ 705975 w 877527"/>
              <a:gd name="connsiteY45" fmla="*/ 208374 h 571141"/>
              <a:gd name="connsiteX46" fmla="*/ 563462 w 877527"/>
              <a:gd name="connsiteY46" fmla="*/ 136757 h 571141"/>
              <a:gd name="connsiteX47" fmla="*/ 75824 w 877527"/>
              <a:gd name="connsiteY47" fmla="*/ 0 h 571141"/>
              <a:gd name="connsiteX48" fmla="*/ 801704 w 877527"/>
              <a:gd name="connsiteY48" fmla="*/ 0 h 571141"/>
              <a:gd name="connsiteX49" fmla="*/ 826176 w 877527"/>
              <a:gd name="connsiteY49" fmla="*/ 10077 h 571141"/>
              <a:gd name="connsiteX50" fmla="*/ 836252 w 877527"/>
              <a:gd name="connsiteY50" fmla="*/ 34549 h 571141"/>
              <a:gd name="connsiteX51" fmla="*/ 836252 w 877527"/>
              <a:gd name="connsiteY51" fmla="*/ 428265 h 571141"/>
              <a:gd name="connsiteX52" fmla="*/ 41275 w 877527"/>
              <a:gd name="connsiteY52" fmla="*/ 428265 h 571141"/>
              <a:gd name="connsiteX53" fmla="*/ 41275 w 877527"/>
              <a:gd name="connsiteY53" fmla="*/ 34549 h 571141"/>
              <a:gd name="connsiteX54" fmla="*/ 51352 w 877527"/>
              <a:gd name="connsiteY54" fmla="*/ 10077 h 571141"/>
              <a:gd name="connsiteX55" fmla="*/ 75824 w 877527"/>
              <a:gd name="connsiteY55" fmla="*/ 0 h 57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77527" h="571141">
                <a:moveTo>
                  <a:pt x="782825" y="486694"/>
                </a:moveTo>
                <a:cubicBezTo>
                  <a:pt x="770222" y="486694"/>
                  <a:pt x="760500" y="496397"/>
                  <a:pt x="760500" y="508614"/>
                </a:cubicBezTo>
                <a:cubicBezTo>
                  <a:pt x="760500" y="520473"/>
                  <a:pt x="770222" y="530535"/>
                  <a:pt x="782825" y="530535"/>
                </a:cubicBezTo>
                <a:cubicBezTo>
                  <a:pt x="794708" y="530535"/>
                  <a:pt x="804790" y="520473"/>
                  <a:pt x="804790" y="508614"/>
                </a:cubicBezTo>
                <a:cubicBezTo>
                  <a:pt x="804790" y="496397"/>
                  <a:pt x="794708" y="486694"/>
                  <a:pt x="782825" y="486694"/>
                </a:cubicBezTo>
                <a:close/>
                <a:moveTo>
                  <a:pt x="697485" y="486694"/>
                </a:moveTo>
                <a:cubicBezTo>
                  <a:pt x="685242" y="486694"/>
                  <a:pt x="675520" y="496397"/>
                  <a:pt x="675520" y="508614"/>
                </a:cubicBezTo>
                <a:cubicBezTo>
                  <a:pt x="675520" y="520473"/>
                  <a:pt x="685242" y="530535"/>
                  <a:pt x="697485" y="530535"/>
                </a:cubicBezTo>
                <a:cubicBezTo>
                  <a:pt x="709367" y="530535"/>
                  <a:pt x="719450" y="520473"/>
                  <a:pt x="719450" y="508614"/>
                </a:cubicBezTo>
                <a:cubicBezTo>
                  <a:pt x="719450" y="496397"/>
                  <a:pt x="709367" y="486694"/>
                  <a:pt x="697485" y="486694"/>
                </a:cubicBezTo>
                <a:close/>
                <a:moveTo>
                  <a:pt x="0" y="446088"/>
                </a:moveTo>
                <a:lnTo>
                  <a:pt x="18004" y="446088"/>
                </a:lnTo>
                <a:lnTo>
                  <a:pt x="859883" y="446088"/>
                </a:lnTo>
                <a:lnTo>
                  <a:pt x="877527" y="446088"/>
                </a:lnTo>
                <a:lnTo>
                  <a:pt x="877527" y="464055"/>
                </a:lnTo>
                <a:lnTo>
                  <a:pt x="877527" y="553173"/>
                </a:lnTo>
                <a:lnTo>
                  <a:pt x="877527" y="571141"/>
                </a:lnTo>
                <a:lnTo>
                  <a:pt x="859883" y="571141"/>
                </a:lnTo>
                <a:lnTo>
                  <a:pt x="18004" y="571141"/>
                </a:lnTo>
                <a:lnTo>
                  <a:pt x="0" y="571141"/>
                </a:lnTo>
                <a:lnTo>
                  <a:pt x="0" y="553173"/>
                </a:lnTo>
                <a:lnTo>
                  <a:pt x="0" y="464055"/>
                </a:lnTo>
                <a:close/>
                <a:moveTo>
                  <a:pt x="158236" y="303744"/>
                </a:moveTo>
                <a:lnTo>
                  <a:pt x="158236" y="339373"/>
                </a:lnTo>
                <a:lnTo>
                  <a:pt x="497604" y="339373"/>
                </a:lnTo>
                <a:lnTo>
                  <a:pt x="497604" y="303744"/>
                </a:lnTo>
                <a:close/>
                <a:moveTo>
                  <a:pt x="158236" y="214492"/>
                </a:moveTo>
                <a:lnTo>
                  <a:pt x="158236" y="250121"/>
                </a:lnTo>
                <a:lnTo>
                  <a:pt x="497604" y="250121"/>
                </a:lnTo>
                <a:lnTo>
                  <a:pt x="497604" y="214492"/>
                </a:lnTo>
                <a:close/>
                <a:moveTo>
                  <a:pt x="158236" y="124881"/>
                </a:moveTo>
                <a:lnTo>
                  <a:pt x="158236" y="160869"/>
                </a:lnTo>
                <a:lnTo>
                  <a:pt x="497604" y="160869"/>
                </a:lnTo>
                <a:lnTo>
                  <a:pt x="497604" y="124881"/>
                </a:lnTo>
                <a:close/>
                <a:moveTo>
                  <a:pt x="532873" y="121282"/>
                </a:moveTo>
                <a:lnTo>
                  <a:pt x="540070" y="154751"/>
                </a:lnTo>
                <a:lnTo>
                  <a:pt x="574619" y="310582"/>
                </a:lnTo>
                <a:lnTo>
                  <a:pt x="580017" y="335774"/>
                </a:lnTo>
                <a:lnTo>
                  <a:pt x="600530" y="319939"/>
                </a:lnTo>
                <a:lnTo>
                  <a:pt x="640117" y="289349"/>
                </a:lnTo>
                <a:lnTo>
                  <a:pt x="699498" y="359167"/>
                </a:lnTo>
                <a:lnTo>
                  <a:pt x="724329" y="337934"/>
                </a:lnTo>
                <a:lnTo>
                  <a:pt x="665669" y="269195"/>
                </a:lnTo>
                <a:lnTo>
                  <a:pt x="708854" y="235726"/>
                </a:lnTo>
                <a:lnTo>
                  <a:pt x="729008" y="219891"/>
                </a:lnTo>
                <a:lnTo>
                  <a:pt x="705975" y="208374"/>
                </a:lnTo>
                <a:lnTo>
                  <a:pt x="563462" y="136757"/>
                </a:lnTo>
                <a:close/>
                <a:moveTo>
                  <a:pt x="75824" y="0"/>
                </a:moveTo>
                <a:lnTo>
                  <a:pt x="801704" y="0"/>
                </a:lnTo>
                <a:cubicBezTo>
                  <a:pt x="811061" y="0"/>
                  <a:pt x="819698" y="3959"/>
                  <a:pt x="826176" y="10077"/>
                </a:cubicBezTo>
                <a:cubicBezTo>
                  <a:pt x="832654" y="16195"/>
                  <a:pt x="836252" y="24832"/>
                  <a:pt x="836252" y="34549"/>
                </a:cubicBezTo>
                <a:lnTo>
                  <a:pt x="836252" y="428265"/>
                </a:lnTo>
                <a:lnTo>
                  <a:pt x="41275" y="428265"/>
                </a:lnTo>
                <a:lnTo>
                  <a:pt x="41275" y="34549"/>
                </a:lnTo>
                <a:cubicBezTo>
                  <a:pt x="41275" y="25192"/>
                  <a:pt x="45234" y="16555"/>
                  <a:pt x="51352" y="10077"/>
                </a:cubicBezTo>
                <a:cubicBezTo>
                  <a:pt x="57830" y="3959"/>
                  <a:pt x="66467" y="0"/>
                  <a:pt x="75824" y="0"/>
                </a:cubicBezTo>
                <a:close/>
              </a:path>
            </a:pathLst>
          </a:custGeom>
          <a:solidFill>
            <a:schemeClr val="bg1"/>
          </a:solidFill>
          <a:ln>
            <a:noFill/>
          </a:ln>
          <a:effectLst/>
        </p:spPr>
        <p:txBody>
          <a:bodyPr wrap="square" anchor="ctr">
            <a:noAutofit/>
          </a:bodyPr>
          <a:lstStyle/>
          <a:p>
            <a:endParaRPr lang="en-US" dirty="0">
              <a:latin typeface="Lato Light" panose="020F0502020204030203" pitchFamily="34" charset="0"/>
            </a:endParaRPr>
          </a:p>
        </p:txBody>
      </p:sp>
    </p:spTree>
    <p:extLst>
      <p:ext uri="{BB962C8B-B14F-4D97-AF65-F5344CB8AC3E}">
        <p14:creationId xmlns:p14="http://schemas.microsoft.com/office/powerpoint/2010/main" val="242149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Xây</a:t>
            </a:r>
            <a:r>
              <a:rPr lang="en-US" sz="2700" b="1" dirty="0">
                <a:solidFill>
                  <a:schemeClr val="bg1"/>
                </a:solidFill>
              </a:rPr>
              <a:t> </a:t>
            </a:r>
            <a:r>
              <a:rPr lang="en-US" sz="2700" b="1" dirty="0" err="1">
                <a:solidFill>
                  <a:schemeClr val="bg1"/>
                </a:solidFill>
              </a:rPr>
              <a:t>dựng</a:t>
            </a:r>
            <a:r>
              <a:rPr lang="en-US" sz="2700" b="1" dirty="0">
                <a:solidFill>
                  <a:schemeClr val="bg1"/>
                </a:solidFill>
              </a:rPr>
              <a:t> </a:t>
            </a:r>
            <a:r>
              <a:rPr lang="en-US" sz="2700" b="1" dirty="0" err="1">
                <a:solidFill>
                  <a:schemeClr val="bg1"/>
                </a:solidFill>
              </a:rPr>
              <a:t>Phương</a:t>
            </a:r>
            <a:r>
              <a:rPr lang="en-US" sz="2700" b="1" dirty="0">
                <a:solidFill>
                  <a:schemeClr val="bg1"/>
                </a:solidFill>
              </a:rPr>
              <a:t> </a:t>
            </a:r>
            <a:r>
              <a:rPr lang="en-US" sz="2700" b="1" dirty="0" err="1">
                <a:solidFill>
                  <a:schemeClr val="bg1"/>
                </a:solidFill>
              </a:rPr>
              <a:t>án</a:t>
            </a:r>
            <a:r>
              <a:rPr lang="en-US" sz="2700" b="1" dirty="0">
                <a:solidFill>
                  <a:schemeClr val="bg1"/>
                </a:solidFill>
              </a:rPr>
              <a:t> </a:t>
            </a:r>
            <a:r>
              <a:rPr lang="en-US" sz="2700" b="1" dirty="0" err="1">
                <a:solidFill>
                  <a:schemeClr val="bg1"/>
                </a:solidFill>
              </a:rPr>
              <a:t>Vay</a:t>
            </a:r>
            <a:r>
              <a:rPr lang="en-US" sz="2700" b="1" dirty="0">
                <a:solidFill>
                  <a:schemeClr val="bg1"/>
                </a:solidFill>
              </a:rPr>
              <a:t> </a:t>
            </a:r>
            <a:r>
              <a:rPr lang="en-US" sz="2700" b="1" dirty="0" err="1">
                <a:solidFill>
                  <a:schemeClr val="bg1"/>
                </a:solidFill>
              </a:rPr>
              <a:t>vốn</a:t>
            </a:r>
            <a:r>
              <a:rPr lang="en-US" sz="2700" b="1" dirty="0">
                <a:solidFill>
                  <a:schemeClr val="bg1"/>
                </a:solidFill>
              </a:rPr>
              <a:t> </a:t>
            </a:r>
          </a:p>
        </p:txBody>
      </p:sp>
      <p:sp>
        <p:nvSpPr>
          <p:cNvPr id="3" name="Content Placeholder 2"/>
          <p:cNvSpPr>
            <a:spLocks noGrp="1"/>
          </p:cNvSpPr>
          <p:nvPr>
            <p:ph idx="4294967295"/>
          </p:nvPr>
        </p:nvSpPr>
        <p:spPr>
          <a:xfrm>
            <a:off x="454297" y="4140993"/>
            <a:ext cx="11074400" cy="5434013"/>
          </a:xfrm>
        </p:spPr>
        <p:txBody>
          <a:bodyPr>
            <a:normAutofit/>
          </a:bodyPr>
          <a:lstStyle/>
          <a:p>
            <a:pPr marL="0" indent="0">
              <a:buNone/>
            </a:pPr>
            <a:r>
              <a:rPr lang="en-US" sz="2200" b="1" dirty="0" err="1"/>
              <a:t>Vay</a:t>
            </a:r>
            <a:r>
              <a:rPr lang="en-US" sz="2200" b="1" dirty="0"/>
              <a:t> </a:t>
            </a:r>
            <a:r>
              <a:rPr lang="en-US" sz="2200" b="1" dirty="0" err="1"/>
              <a:t>vốn</a:t>
            </a:r>
            <a:r>
              <a:rPr lang="en-US" sz="2200" b="1" dirty="0"/>
              <a:t> </a:t>
            </a:r>
            <a:r>
              <a:rPr lang="en-US" sz="2200" b="1" dirty="0" err="1"/>
              <a:t>Lưu</a:t>
            </a:r>
            <a:r>
              <a:rPr lang="en-US" sz="2200" b="1" dirty="0"/>
              <a:t> </a:t>
            </a:r>
            <a:r>
              <a:rPr lang="en-US" sz="2200" b="1" dirty="0" err="1"/>
              <a:t>động</a:t>
            </a:r>
            <a:r>
              <a:rPr lang="en-US" sz="2200" b="1" dirty="0"/>
              <a:t>: </a:t>
            </a:r>
            <a:r>
              <a:rPr lang="en-US" sz="2200" dirty="0" err="1"/>
              <a:t>Tập</a:t>
            </a:r>
            <a:r>
              <a:rPr lang="en-US" sz="2200" dirty="0"/>
              <a:t> </a:t>
            </a:r>
            <a:r>
              <a:rPr lang="en-US" sz="2200" dirty="0" err="1"/>
              <a:t>trung</a:t>
            </a:r>
            <a:r>
              <a:rPr lang="en-US" sz="2200" dirty="0"/>
              <a:t> </a:t>
            </a:r>
            <a:r>
              <a:rPr lang="en-US" sz="2200" dirty="0" err="1"/>
              <a:t>vào</a:t>
            </a:r>
            <a:r>
              <a:rPr lang="en-US" sz="2200" dirty="0"/>
              <a:t> </a:t>
            </a:r>
            <a:r>
              <a:rPr lang="en-US" sz="2200" dirty="0" err="1"/>
              <a:t>Kế</a:t>
            </a:r>
            <a:r>
              <a:rPr lang="en-US" sz="2200" dirty="0"/>
              <a:t> </a:t>
            </a:r>
            <a:r>
              <a:rPr lang="en-US" sz="2200" dirty="0" err="1"/>
              <a:t>hoạch</a:t>
            </a:r>
            <a:r>
              <a:rPr lang="en-US" sz="2200" dirty="0"/>
              <a:t> </a:t>
            </a:r>
            <a:r>
              <a:rPr lang="en-US" sz="2200" dirty="0" err="1"/>
              <a:t>Kinh</a:t>
            </a:r>
            <a:r>
              <a:rPr lang="en-US" sz="2200" dirty="0"/>
              <a:t> </a:t>
            </a:r>
            <a:r>
              <a:rPr lang="en-US" sz="2200" dirty="0" err="1"/>
              <a:t>doanh</a:t>
            </a:r>
            <a:r>
              <a:rPr lang="en-US" sz="2200" dirty="0"/>
              <a:t> 1-2 </a:t>
            </a:r>
            <a:r>
              <a:rPr lang="en-US" sz="2200" dirty="0" err="1"/>
              <a:t>năm</a:t>
            </a:r>
            <a:r>
              <a:rPr lang="en-US" sz="2200" dirty="0"/>
              <a:t> </a:t>
            </a:r>
            <a:r>
              <a:rPr lang="en-US" sz="2200" dirty="0" err="1"/>
              <a:t>tiếp</a:t>
            </a:r>
            <a:r>
              <a:rPr lang="en-US" sz="2200" dirty="0"/>
              <a:t> </a:t>
            </a:r>
            <a:r>
              <a:rPr lang="en-US" sz="2200" dirty="0" err="1"/>
              <a:t>theo</a:t>
            </a:r>
            <a:endParaRPr lang="en-US" sz="2200" dirty="0"/>
          </a:p>
          <a:p>
            <a:r>
              <a:rPr lang="en-US" sz="2000" dirty="0" err="1"/>
              <a:t>Nhấn</a:t>
            </a:r>
            <a:r>
              <a:rPr lang="en-US" sz="2000" dirty="0"/>
              <a:t> </a:t>
            </a:r>
            <a:r>
              <a:rPr lang="en-US" sz="2000" dirty="0" err="1"/>
              <a:t>mạnh</a:t>
            </a:r>
            <a:r>
              <a:rPr lang="en-US" sz="2000" dirty="0"/>
              <a:t>: </a:t>
            </a:r>
          </a:p>
          <a:p>
            <a:pPr lvl="1"/>
            <a:r>
              <a:rPr lang="en-US" sz="2000" dirty="0" err="1"/>
              <a:t>Tình</a:t>
            </a:r>
            <a:r>
              <a:rPr lang="en-US" sz="2000" dirty="0"/>
              <a:t> </a:t>
            </a:r>
            <a:r>
              <a:rPr lang="en-US" sz="2000" dirty="0" err="1"/>
              <a:t>hình</a:t>
            </a:r>
            <a:r>
              <a:rPr lang="en-US" sz="2000" dirty="0"/>
              <a:t> </a:t>
            </a:r>
            <a:r>
              <a:rPr lang="en-US" sz="2000" dirty="0" err="1"/>
              <a:t>Kinh</a:t>
            </a:r>
            <a:r>
              <a:rPr lang="en-US" sz="2000" dirty="0"/>
              <a:t> </a:t>
            </a:r>
            <a:r>
              <a:rPr lang="en-US" sz="2000" dirty="0" err="1"/>
              <a:t>doanh</a:t>
            </a:r>
            <a:r>
              <a:rPr lang="en-US" sz="2000" dirty="0"/>
              <a:t> </a:t>
            </a:r>
            <a:r>
              <a:rPr lang="en-US" sz="2000" dirty="0" err="1"/>
              <a:t>dự</a:t>
            </a:r>
            <a:r>
              <a:rPr lang="en-US" sz="2000" dirty="0"/>
              <a:t> </a:t>
            </a:r>
            <a:r>
              <a:rPr lang="en-US" sz="2000" dirty="0" err="1"/>
              <a:t>kiến</a:t>
            </a:r>
            <a:r>
              <a:rPr lang="en-US" sz="2000" dirty="0"/>
              <a:t>, </a:t>
            </a:r>
            <a:r>
              <a:rPr lang="en-US" sz="2000" dirty="0" err="1"/>
              <a:t>Mũi</a:t>
            </a:r>
            <a:r>
              <a:rPr lang="en-US" sz="2000" dirty="0"/>
              <a:t> </a:t>
            </a:r>
            <a:r>
              <a:rPr lang="en-US" sz="2000" dirty="0" err="1"/>
              <a:t>nhọn</a:t>
            </a:r>
            <a:r>
              <a:rPr lang="en-US" sz="2000" dirty="0"/>
              <a:t> </a:t>
            </a:r>
            <a:r>
              <a:rPr lang="en-US" sz="2000" dirty="0" err="1"/>
              <a:t>năm</a:t>
            </a:r>
            <a:r>
              <a:rPr lang="en-US" sz="2000" dirty="0"/>
              <a:t> </a:t>
            </a:r>
            <a:r>
              <a:rPr lang="en-US" sz="2000" dirty="0" err="1"/>
              <a:t>tiếp</a:t>
            </a:r>
            <a:r>
              <a:rPr lang="en-US" sz="2000" dirty="0"/>
              <a:t> </a:t>
            </a:r>
            <a:r>
              <a:rPr lang="en-US" sz="2000" dirty="0" err="1"/>
              <a:t>theo</a:t>
            </a:r>
            <a:endParaRPr lang="en-US" sz="2000" dirty="0"/>
          </a:p>
          <a:p>
            <a:pPr lvl="1"/>
            <a:r>
              <a:rPr lang="en-US" sz="2000" dirty="0"/>
              <a:t>Con </a:t>
            </a:r>
            <a:r>
              <a:rPr lang="en-US" sz="2000" dirty="0" err="1"/>
              <a:t>số</a:t>
            </a:r>
            <a:r>
              <a:rPr lang="en-US" sz="2000" dirty="0"/>
              <a:t> </a:t>
            </a:r>
            <a:r>
              <a:rPr lang="en-US" sz="2000" dirty="0" err="1"/>
              <a:t>tài</a:t>
            </a:r>
            <a:r>
              <a:rPr lang="en-US" sz="2000" dirty="0"/>
              <a:t> </a:t>
            </a:r>
            <a:r>
              <a:rPr lang="en-US" sz="2000" dirty="0" err="1"/>
              <a:t>chính</a:t>
            </a:r>
            <a:r>
              <a:rPr lang="en-US" sz="2000" dirty="0"/>
              <a:t> 2 </a:t>
            </a:r>
            <a:r>
              <a:rPr lang="en-US" sz="2000" dirty="0" err="1"/>
              <a:t>năm</a:t>
            </a:r>
            <a:r>
              <a:rPr lang="en-US" sz="2000" dirty="0"/>
              <a:t> </a:t>
            </a:r>
            <a:r>
              <a:rPr lang="en-US" sz="2000" dirty="0" err="1"/>
              <a:t>tới</a:t>
            </a:r>
            <a:r>
              <a:rPr lang="en-US" sz="2000" dirty="0"/>
              <a:t>, </a:t>
            </a:r>
            <a:r>
              <a:rPr lang="en-US" sz="2000" dirty="0" err="1"/>
              <a:t>cơ</a:t>
            </a:r>
            <a:r>
              <a:rPr lang="en-US" sz="2000" dirty="0"/>
              <a:t> </a:t>
            </a:r>
            <a:r>
              <a:rPr lang="en-US" sz="2000" dirty="0" err="1"/>
              <a:t>sở</a:t>
            </a:r>
            <a:r>
              <a:rPr lang="en-US" sz="2000" dirty="0"/>
              <a:t> XD </a:t>
            </a:r>
            <a:r>
              <a:rPr lang="en-US" sz="2000" dirty="0" err="1"/>
              <a:t>kế</a:t>
            </a:r>
            <a:r>
              <a:rPr lang="en-US" sz="2000" dirty="0"/>
              <a:t> </a:t>
            </a:r>
            <a:r>
              <a:rPr lang="en-US" sz="2000" dirty="0" err="1"/>
              <a:t>hoạch</a:t>
            </a:r>
            <a:r>
              <a:rPr lang="en-US" sz="2000" dirty="0"/>
              <a:t> </a:t>
            </a:r>
            <a:r>
              <a:rPr lang="en-US" sz="2000" dirty="0" err="1"/>
              <a:t>kinh</a:t>
            </a:r>
            <a:r>
              <a:rPr lang="en-US" sz="2000" dirty="0"/>
              <a:t> </a:t>
            </a:r>
            <a:r>
              <a:rPr lang="en-US" sz="2000" dirty="0" err="1"/>
              <a:t>doanh</a:t>
            </a:r>
            <a:r>
              <a:rPr lang="en-US" sz="2000" dirty="0"/>
              <a:t> </a:t>
            </a:r>
            <a:r>
              <a:rPr lang="en-US" sz="2000" dirty="0" err="1"/>
              <a:t>số</a:t>
            </a:r>
            <a:r>
              <a:rPr lang="en-US" sz="2000" dirty="0"/>
              <a:t>, </a:t>
            </a:r>
            <a:r>
              <a:rPr lang="en-US" sz="2000" dirty="0" err="1"/>
              <a:t>dự</a:t>
            </a:r>
            <a:r>
              <a:rPr lang="en-US" sz="2000" dirty="0"/>
              <a:t> </a:t>
            </a:r>
            <a:r>
              <a:rPr lang="en-US" sz="2000" dirty="0" err="1"/>
              <a:t>kiến</a:t>
            </a:r>
            <a:r>
              <a:rPr lang="en-US" sz="2000" dirty="0"/>
              <a:t> </a:t>
            </a:r>
            <a:r>
              <a:rPr lang="en-US" sz="2000" dirty="0" err="1"/>
              <a:t>triển</a:t>
            </a:r>
            <a:r>
              <a:rPr lang="en-US" sz="2000" dirty="0"/>
              <a:t> </a:t>
            </a:r>
            <a:r>
              <a:rPr lang="en-US" sz="2000" dirty="0" err="1"/>
              <a:t>khai</a:t>
            </a:r>
            <a:r>
              <a:rPr lang="en-US" sz="2000" dirty="0"/>
              <a:t> KD </a:t>
            </a:r>
            <a:r>
              <a:rPr lang="en-US" sz="2000" dirty="0" err="1"/>
              <a:t>ra</a:t>
            </a:r>
            <a:r>
              <a:rPr lang="en-US" sz="2000" dirty="0"/>
              <a:t> </a:t>
            </a:r>
            <a:r>
              <a:rPr lang="en-US" sz="2000" dirty="0" err="1"/>
              <a:t>sao</a:t>
            </a:r>
            <a:r>
              <a:rPr lang="en-US" sz="2000" dirty="0"/>
              <a:t>, </a:t>
            </a:r>
            <a:r>
              <a:rPr lang="en-US" sz="2000" dirty="0" err="1"/>
              <a:t>đầu</a:t>
            </a:r>
            <a:r>
              <a:rPr lang="en-US" sz="2000" dirty="0"/>
              <a:t> </a:t>
            </a:r>
            <a:r>
              <a:rPr lang="en-US" sz="2000" dirty="0" err="1"/>
              <a:t>vào</a:t>
            </a:r>
            <a:r>
              <a:rPr lang="en-US" sz="2000" dirty="0"/>
              <a:t> </a:t>
            </a:r>
            <a:r>
              <a:rPr lang="en-US" sz="2000" dirty="0" err="1"/>
              <a:t>thế</a:t>
            </a:r>
            <a:r>
              <a:rPr lang="en-US" sz="2000" dirty="0"/>
              <a:t> </a:t>
            </a:r>
            <a:r>
              <a:rPr lang="en-US" sz="2000" dirty="0" err="1"/>
              <a:t>nào</a:t>
            </a:r>
            <a:r>
              <a:rPr lang="en-US" sz="2000" dirty="0"/>
              <a:t>, </a:t>
            </a:r>
            <a:r>
              <a:rPr lang="en-US" sz="2000" dirty="0" err="1"/>
              <a:t>đầu</a:t>
            </a:r>
            <a:r>
              <a:rPr lang="en-US" sz="2000" dirty="0"/>
              <a:t> </a:t>
            </a:r>
            <a:r>
              <a:rPr lang="en-US" sz="2000" dirty="0" err="1"/>
              <a:t>ra</a:t>
            </a:r>
            <a:r>
              <a:rPr lang="en-US" sz="2000" dirty="0"/>
              <a:t> </a:t>
            </a:r>
            <a:r>
              <a:rPr lang="en-US" sz="2000" dirty="0" err="1"/>
              <a:t>ra</a:t>
            </a:r>
            <a:r>
              <a:rPr lang="en-US" sz="2000" dirty="0"/>
              <a:t> </a:t>
            </a:r>
            <a:r>
              <a:rPr lang="en-US" sz="2000" dirty="0" err="1"/>
              <a:t>sao</a:t>
            </a:r>
            <a:r>
              <a:rPr lang="en-US" sz="2000" dirty="0"/>
              <a:t>…..</a:t>
            </a:r>
          </a:p>
          <a:p>
            <a:pPr lvl="1"/>
            <a:r>
              <a:rPr lang="en-US" sz="2000" dirty="0" err="1"/>
              <a:t>Tính</a:t>
            </a:r>
            <a:r>
              <a:rPr lang="en-US" sz="2000" dirty="0"/>
              <a:t> </a:t>
            </a:r>
            <a:r>
              <a:rPr lang="en-US" sz="2000" dirty="0" err="1"/>
              <a:t>toán</a:t>
            </a:r>
            <a:r>
              <a:rPr lang="en-US" sz="2000" dirty="0"/>
              <a:t> </a:t>
            </a:r>
            <a:r>
              <a:rPr lang="en-US" sz="2000" dirty="0" err="1"/>
              <a:t>vốn</a:t>
            </a:r>
            <a:r>
              <a:rPr lang="en-US" sz="2000" dirty="0"/>
              <a:t> </a:t>
            </a:r>
            <a:r>
              <a:rPr lang="en-US" sz="2000" dirty="0" err="1"/>
              <a:t>có</a:t>
            </a:r>
            <a:r>
              <a:rPr lang="en-US" sz="2000" dirty="0"/>
              <a:t> </a:t>
            </a:r>
            <a:r>
              <a:rPr lang="en-US" sz="2000" dirty="0" err="1"/>
              <a:t>và</a:t>
            </a:r>
            <a:r>
              <a:rPr lang="en-US" sz="2000" dirty="0"/>
              <a:t> </a:t>
            </a:r>
            <a:r>
              <a:rPr lang="en-US" sz="2000" dirty="0" err="1"/>
              <a:t>vốn</a:t>
            </a:r>
            <a:r>
              <a:rPr lang="en-US" sz="2000" dirty="0"/>
              <a:t> </a:t>
            </a:r>
            <a:r>
              <a:rPr lang="en-US" sz="2000" dirty="0" err="1"/>
              <a:t>thiếu</a:t>
            </a:r>
            <a:r>
              <a:rPr lang="en-US" sz="2000" dirty="0"/>
              <a:t> </a:t>
            </a:r>
            <a:r>
              <a:rPr lang="en-US" sz="2000" dirty="0" err="1"/>
              <a:t>cần</a:t>
            </a:r>
            <a:r>
              <a:rPr lang="en-US" sz="2000" dirty="0"/>
              <a:t> </a:t>
            </a:r>
            <a:r>
              <a:rPr lang="en-US" sz="2000" dirty="0" err="1"/>
              <a:t>đề</a:t>
            </a:r>
            <a:r>
              <a:rPr lang="en-US" sz="2000" dirty="0"/>
              <a:t> </a:t>
            </a:r>
            <a:r>
              <a:rPr lang="en-US" sz="2000" dirty="0" err="1"/>
              <a:t>xuất</a:t>
            </a:r>
            <a:endParaRPr lang="en-US" sz="2000" dirty="0"/>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2893561" y="1372491"/>
            <a:ext cx="5865811" cy="2593608"/>
          </a:xfrm>
          <a:prstGeom prst="rect">
            <a:avLst/>
          </a:prstGeom>
        </p:spPr>
      </p:pic>
    </p:spTree>
    <p:extLst>
      <p:ext uri="{BB962C8B-B14F-4D97-AF65-F5344CB8AC3E}">
        <p14:creationId xmlns:p14="http://schemas.microsoft.com/office/powerpoint/2010/main" val="3035449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661525" cy="690563"/>
          </a:xfrm>
        </p:spPr>
        <p:txBody>
          <a:bodyPr>
            <a:normAutofit/>
          </a:bodyPr>
          <a:lstStyle/>
          <a:p>
            <a:r>
              <a:rPr lang="en-US" sz="2700" b="1" dirty="0" err="1">
                <a:solidFill>
                  <a:schemeClr val="bg1"/>
                </a:solidFill>
              </a:rPr>
              <a:t>Xây</a:t>
            </a:r>
            <a:r>
              <a:rPr lang="en-US" sz="2700" b="1" dirty="0">
                <a:solidFill>
                  <a:schemeClr val="bg1"/>
                </a:solidFill>
              </a:rPr>
              <a:t> </a:t>
            </a:r>
            <a:r>
              <a:rPr lang="en-US" sz="2700" b="1" dirty="0" err="1">
                <a:solidFill>
                  <a:schemeClr val="bg1"/>
                </a:solidFill>
              </a:rPr>
              <a:t>dựng</a:t>
            </a:r>
            <a:r>
              <a:rPr lang="en-US" sz="2700" b="1" dirty="0">
                <a:solidFill>
                  <a:schemeClr val="bg1"/>
                </a:solidFill>
              </a:rPr>
              <a:t> </a:t>
            </a:r>
            <a:r>
              <a:rPr lang="en-US" sz="2700" b="1" dirty="0" err="1">
                <a:solidFill>
                  <a:schemeClr val="bg1"/>
                </a:solidFill>
              </a:rPr>
              <a:t>Phương</a:t>
            </a:r>
            <a:r>
              <a:rPr lang="en-US" sz="2700" b="1" dirty="0">
                <a:solidFill>
                  <a:schemeClr val="bg1"/>
                </a:solidFill>
              </a:rPr>
              <a:t> </a:t>
            </a:r>
            <a:r>
              <a:rPr lang="en-US" sz="2700" b="1" dirty="0" err="1">
                <a:solidFill>
                  <a:schemeClr val="bg1"/>
                </a:solidFill>
              </a:rPr>
              <a:t>án</a:t>
            </a:r>
            <a:r>
              <a:rPr lang="en-US" sz="2700" b="1" dirty="0">
                <a:solidFill>
                  <a:schemeClr val="bg1"/>
                </a:solidFill>
              </a:rPr>
              <a:t> </a:t>
            </a:r>
            <a:r>
              <a:rPr lang="en-US" sz="2700" b="1" dirty="0" err="1">
                <a:solidFill>
                  <a:schemeClr val="bg1"/>
                </a:solidFill>
              </a:rPr>
              <a:t>Vay</a:t>
            </a:r>
            <a:r>
              <a:rPr lang="en-US" sz="2700" b="1" dirty="0">
                <a:solidFill>
                  <a:schemeClr val="bg1"/>
                </a:solidFill>
              </a:rPr>
              <a:t> </a:t>
            </a:r>
            <a:r>
              <a:rPr lang="en-US" sz="2700" b="1" dirty="0" err="1">
                <a:solidFill>
                  <a:schemeClr val="bg1"/>
                </a:solidFill>
              </a:rPr>
              <a:t>vốn</a:t>
            </a:r>
            <a:r>
              <a:rPr lang="en-US" sz="2700" b="1" dirty="0">
                <a:solidFill>
                  <a:schemeClr val="bg1"/>
                </a:solidFill>
              </a:rPr>
              <a:t> </a:t>
            </a:r>
          </a:p>
        </p:txBody>
      </p:sp>
      <p:sp>
        <p:nvSpPr>
          <p:cNvPr id="3" name="Content Placeholder 2"/>
          <p:cNvSpPr>
            <a:spLocks noGrp="1"/>
          </p:cNvSpPr>
          <p:nvPr>
            <p:ph idx="4294967295"/>
          </p:nvPr>
        </p:nvSpPr>
        <p:spPr>
          <a:xfrm>
            <a:off x="407987" y="3707264"/>
            <a:ext cx="11376025" cy="2859311"/>
          </a:xfrm>
        </p:spPr>
        <p:txBody>
          <a:bodyPr>
            <a:normAutofit/>
          </a:bodyPr>
          <a:lstStyle/>
          <a:p>
            <a:pPr marL="0" indent="0">
              <a:buNone/>
            </a:pPr>
            <a:r>
              <a:rPr lang="en-US" sz="2400" b="1" dirty="0" err="1">
                <a:latin typeface="+mj-lt"/>
              </a:rPr>
              <a:t>Vay</a:t>
            </a:r>
            <a:r>
              <a:rPr lang="en-US" sz="2400" b="1" dirty="0">
                <a:latin typeface="+mj-lt"/>
              </a:rPr>
              <a:t> </a:t>
            </a:r>
            <a:r>
              <a:rPr lang="en-US" sz="2400" b="1" dirty="0" err="1">
                <a:latin typeface="+mj-lt"/>
              </a:rPr>
              <a:t>vốn</a:t>
            </a:r>
            <a:r>
              <a:rPr lang="en-US" sz="2400" b="1" dirty="0">
                <a:latin typeface="+mj-lt"/>
              </a:rPr>
              <a:t> </a:t>
            </a:r>
            <a:r>
              <a:rPr lang="en-US" sz="2400" b="1" dirty="0" err="1">
                <a:latin typeface="+mj-lt"/>
              </a:rPr>
              <a:t>đầu</a:t>
            </a:r>
            <a:r>
              <a:rPr lang="en-US" sz="2400" b="1" dirty="0">
                <a:latin typeface="+mj-lt"/>
              </a:rPr>
              <a:t> </a:t>
            </a:r>
            <a:r>
              <a:rPr lang="en-US" sz="2400" b="1" dirty="0" err="1">
                <a:latin typeface="+mj-lt"/>
              </a:rPr>
              <a:t>tư</a:t>
            </a:r>
            <a:r>
              <a:rPr lang="en-US" sz="2400" b="1" dirty="0">
                <a:latin typeface="+mj-lt"/>
              </a:rPr>
              <a:t> TSCĐ </a:t>
            </a:r>
            <a:r>
              <a:rPr lang="en-US" sz="2400" b="1" dirty="0" err="1">
                <a:latin typeface="+mj-lt"/>
              </a:rPr>
              <a:t>trung</a:t>
            </a:r>
            <a:r>
              <a:rPr lang="en-US" sz="2400" b="1" dirty="0">
                <a:latin typeface="+mj-lt"/>
              </a:rPr>
              <a:t> </a:t>
            </a:r>
            <a:r>
              <a:rPr lang="en-US" sz="2400" b="1" dirty="0" err="1">
                <a:latin typeface="+mj-lt"/>
              </a:rPr>
              <a:t>hạn</a:t>
            </a:r>
            <a:r>
              <a:rPr lang="en-US" sz="2000" dirty="0">
                <a:latin typeface="+mj-lt"/>
              </a:rPr>
              <a:t>: </a:t>
            </a:r>
            <a:r>
              <a:rPr lang="en-US" sz="2000" dirty="0" err="1">
                <a:latin typeface="+mj-lt"/>
              </a:rPr>
              <a:t>Xác</a:t>
            </a:r>
            <a:r>
              <a:rPr lang="en-US" sz="2000" dirty="0">
                <a:latin typeface="+mj-lt"/>
              </a:rPr>
              <a:t> </a:t>
            </a:r>
            <a:r>
              <a:rPr lang="en-US" sz="2000" dirty="0" err="1">
                <a:latin typeface="+mj-lt"/>
              </a:rPr>
              <a:t>định</a:t>
            </a:r>
            <a:r>
              <a:rPr lang="en-US" sz="2000" dirty="0">
                <a:latin typeface="+mj-lt"/>
              </a:rPr>
              <a:t> </a:t>
            </a:r>
            <a:r>
              <a:rPr lang="en-US" sz="2000" dirty="0" err="1">
                <a:latin typeface="+mj-lt"/>
              </a:rPr>
              <a:t>nhu</a:t>
            </a:r>
            <a:r>
              <a:rPr lang="en-US" sz="2000" dirty="0">
                <a:latin typeface="+mj-lt"/>
              </a:rPr>
              <a:t> </a:t>
            </a:r>
            <a:r>
              <a:rPr lang="en-US" sz="2000" dirty="0" err="1">
                <a:latin typeface="+mj-lt"/>
              </a:rPr>
              <a:t>cầu</a:t>
            </a:r>
            <a:r>
              <a:rPr lang="en-US" sz="2000" dirty="0">
                <a:latin typeface="+mj-lt"/>
              </a:rPr>
              <a:t> </a:t>
            </a:r>
            <a:r>
              <a:rPr lang="en-US" sz="2000" dirty="0" err="1">
                <a:latin typeface="+mj-lt"/>
              </a:rPr>
              <a:t>đầu</a:t>
            </a:r>
            <a:r>
              <a:rPr lang="en-US" sz="2000" dirty="0">
                <a:latin typeface="+mj-lt"/>
              </a:rPr>
              <a:t> </a:t>
            </a:r>
            <a:r>
              <a:rPr lang="en-US" sz="2000" dirty="0" err="1">
                <a:latin typeface="+mj-lt"/>
              </a:rPr>
              <a:t>tư</a:t>
            </a:r>
            <a:r>
              <a:rPr lang="en-US" sz="2000" dirty="0">
                <a:latin typeface="+mj-lt"/>
              </a:rPr>
              <a:t> </a:t>
            </a:r>
            <a:r>
              <a:rPr lang="en-US" sz="2000" dirty="0" err="1">
                <a:latin typeface="+mj-lt"/>
              </a:rPr>
              <a:t>Tài</a:t>
            </a:r>
            <a:r>
              <a:rPr lang="en-US" sz="2000" dirty="0">
                <a:latin typeface="+mj-lt"/>
              </a:rPr>
              <a:t> </a:t>
            </a:r>
            <a:r>
              <a:rPr lang="en-US" sz="2000" dirty="0" err="1">
                <a:latin typeface="+mj-lt"/>
              </a:rPr>
              <a:t>sản</a:t>
            </a:r>
            <a:r>
              <a:rPr lang="en-US" sz="2000" dirty="0">
                <a:latin typeface="+mj-lt"/>
              </a:rPr>
              <a:t> Trung </a:t>
            </a:r>
            <a:r>
              <a:rPr lang="en-US" sz="2000" dirty="0" err="1">
                <a:latin typeface="+mj-lt"/>
              </a:rPr>
              <a:t>hạn</a:t>
            </a:r>
            <a:endParaRPr lang="en-US" sz="2000" dirty="0">
              <a:latin typeface="+mj-lt"/>
            </a:endParaRPr>
          </a:p>
          <a:p>
            <a:pPr marL="0" indent="0">
              <a:buNone/>
            </a:pPr>
            <a:r>
              <a:rPr lang="en-US" sz="2400" dirty="0" err="1">
                <a:latin typeface="+mj-lt"/>
              </a:rPr>
              <a:t>Tập</a:t>
            </a:r>
            <a:r>
              <a:rPr lang="en-US" sz="2400" dirty="0">
                <a:latin typeface="+mj-lt"/>
              </a:rPr>
              <a:t> </a:t>
            </a:r>
            <a:r>
              <a:rPr lang="en-US" sz="2400" dirty="0" err="1">
                <a:latin typeface="+mj-lt"/>
              </a:rPr>
              <a:t>trung</a:t>
            </a:r>
            <a:r>
              <a:rPr lang="en-US" sz="2400" dirty="0">
                <a:latin typeface="+mj-lt"/>
              </a:rPr>
              <a:t> </a:t>
            </a:r>
            <a:r>
              <a:rPr lang="en-US" sz="2400" dirty="0" err="1">
                <a:latin typeface="+mj-lt"/>
              </a:rPr>
              <a:t>vào</a:t>
            </a:r>
            <a:r>
              <a:rPr lang="en-US" sz="2400" dirty="0">
                <a:latin typeface="+mj-lt"/>
              </a:rPr>
              <a:t>:</a:t>
            </a:r>
          </a:p>
          <a:p>
            <a:pPr lvl="1"/>
            <a:r>
              <a:rPr lang="en-US" sz="2000" dirty="0" err="1">
                <a:latin typeface="+mj-lt"/>
              </a:rPr>
              <a:t>Đầu</a:t>
            </a:r>
            <a:r>
              <a:rPr lang="en-US" sz="2000" dirty="0">
                <a:latin typeface="+mj-lt"/>
              </a:rPr>
              <a:t> </a:t>
            </a:r>
            <a:r>
              <a:rPr lang="en-US" sz="2000" dirty="0" err="1">
                <a:latin typeface="+mj-lt"/>
              </a:rPr>
              <a:t>tư</a:t>
            </a:r>
            <a:r>
              <a:rPr lang="en-US" sz="2000" dirty="0">
                <a:latin typeface="+mj-lt"/>
              </a:rPr>
              <a:t> </a:t>
            </a:r>
            <a:r>
              <a:rPr lang="en-US" sz="2000" dirty="0" err="1">
                <a:latin typeface="+mj-lt"/>
              </a:rPr>
              <a:t>Tài</a:t>
            </a:r>
            <a:r>
              <a:rPr lang="en-US" sz="2000" dirty="0">
                <a:latin typeface="+mj-lt"/>
              </a:rPr>
              <a:t> </a:t>
            </a:r>
            <a:r>
              <a:rPr lang="en-US" sz="2000" dirty="0" err="1">
                <a:latin typeface="+mj-lt"/>
              </a:rPr>
              <a:t>sản</a:t>
            </a:r>
            <a:r>
              <a:rPr lang="en-US" sz="2000" dirty="0">
                <a:latin typeface="+mj-lt"/>
              </a:rPr>
              <a:t> </a:t>
            </a:r>
            <a:r>
              <a:rPr lang="en-US" sz="2000" dirty="0" err="1">
                <a:latin typeface="+mj-lt"/>
              </a:rPr>
              <a:t>gì</a:t>
            </a:r>
            <a:r>
              <a:rPr lang="en-US" sz="2000" dirty="0">
                <a:latin typeface="+mj-lt"/>
              </a:rPr>
              <a:t>? </a:t>
            </a:r>
          </a:p>
          <a:p>
            <a:pPr lvl="1"/>
            <a:r>
              <a:rPr lang="en-US" sz="2000" dirty="0" err="1">
                <a:latin typeface="+mj-lt"/>
              </a:rPr>
              <a:t>Phương</a:t>
            </a:r>
            <a:r>
              <a:rPr lang="en-US" sz="2000" dirty="0">
                <a:latin typeface="+mj-lt"/>
              </a:rPr>
              <a:t> </a:t>
            </a:r>
            <a:r>
              <a:rPr lang="en-US" sz="2000" dirty="0" err="1">
                <a:latin typeface="+mj-lt"/>
              </a:rPr>
              <a:t>án</a:t>
            </a:r>
            <a:r>
              <a:rPr lang="en-US" sz="2000" dirty="0">
                <a:latin typeface="+mj-lt"/>
              </a:rPr>
              <a:t> </a:t>
            </a:r>
            <a:r>
              <a:rPr lang="en-US" sz="2000" dirty="0" err="1">
                <a:latin typeface="+mj-lt"/>
              </a:rPr>
              <a:t>đầu</a:t>
            </a:r>
            <a:r>
              <a:rPr lang="en-US" sz="2000" dirty="0">
                <a:latin typeface="+mj-lt"/>
              </a:rPr>
              <a:t> </a:t>
            </a:r>
            <a:r>
              <a:rPr lang="en-US" sz="2000" dirty="0" err="1">
                <a:latin typeface="+mj-lt"/>
              </a:rPr>
              <a:t>tư</a:t>
            </a:r>
            <a:r>
              <a:rPr lang="en-US" sz="2000" dirty="0">
                <a:latin typeface="+mj-lt"/>
              </a:rPr>
              <a:t> TS </a:t>
            </a:r>
            <a:r>
              <a:rPr lang="en-US" sz="2000" dirty="0" err="1">
                <a:latin typeface="+mj-lt"/>
              </a:rPr>
              <a:t>đó</a:t>
            </a:r>
            <a:r>
              <a:rPr lang="en-US" sz="2000" dirty="0">
                <a:latin typeface="+mj-lt"/>
              </a:rPr>
              <a:t> (chi </a:t>
            </a:r>
            <a:r>
              <a:rPr lang="en-US" sz="2000" dirty="0" err="1">
                <a:latin typeface="+mj-lt"/>
              </a:rPr>
              <a:t>phí</a:t>
            </a:r>
            <a:r>
              <a:rPr lang="en-US" sz="2000" dirty="0">
                <a:latin typeface="+mj-lt"/>
              </a:rPr>
              <a:t> </a:t>
            </a:r>
            <a:r>
              <a:rPr lang="en-US" sz="2000" dirty="0" err="1">
                <a:latin typeface="+mj-lt"/>
              </a:rPr>
              <a:t>cấu</a:t>
            </a:r>
            <a:r>
              <a:rPr lang="en-US" sz="2000" dirty="0">
                <a:latin typeface="+mj-lt"/>
              </a:rPr>
              <a:t> </a:t>
            </a:r>
            <a:r>
              <a:rPr lang="en-US" sz="2000" dirty="0" err="1">
                <a:latin typeface="+mj-lt"/>
              </a:rPr>
              <a:t>phần</a:t>
            </a:r>
            <a:r>
              <a:rPr lang="en-US" sz="2000" dirty="0">
                <a:latin typeface="+mj-lt"/>
              </a:rPr>
              <a:t>, </a:t>
            </a:r>
            <a:r>
              <a:rPr lang="en-US" sz="2000" dirty="0" err="1">
                <a:latin typeface="+mj-lt"/>
              </a:rPr>
              <a:t>thời</a:t>
            </a:r>
            <a:r>
              <a:rPr lang="en-US" sz="2000" dirty="0">
                <a:latin typeface="+mj-lt"/>
              </a:rPr>
              <a:t> </a:t>
            </a:r>
            <a:r>
              <a:rPr lang="en-US" sz="2000" dirty="0" err="1">
                <a:latin typeface="+mj-lt"/>
              </a:rPr>
              <a:t>gian</a:t>
            </a:r>
            <a:r>
              <a:rPr lang="en-US" sz="2000" dirty="0">
                <a:latin typeface="+mj-lt"/>
              </a:rPr>
              <a:t> </a:t>
            </a:r>
            <a:r>
              <a:rPr lang="en-US" sz="2000" dirty="0" err="1">
                <a:latin typeface="+mj-lt"/>
              </a:rPr>
              <a:t>thực</a:t>
            </a:r>
            <a:r>
              <a:rPr lang="en-US" sz="2000" dirty="0">
                <a:latin typeface="+mj-lt"/>
              </a:rPr>
              <a:t> </a:t>
            </a:r>
            <a:r>
              <a:rPr lang="en-US" sz="2000" dirty="0" err="1">
                <a:latin typeface="+mj-lt"/>
              </a:rPr>
              <a:t>hiện</a:t>
            </a:r>
            <a:r>
              <a:rPr lang="en-US" sz="2000" dirty="0">
                <a:latin typeface="+mj-lt"/>
              </a:rPr>
              <a:t>, </a:t>
            </a:r>
            <a:r>
              <a:rPr lang="en-US" sz="2000" dirty="0" err="1">
                <a:latin typeface="+mj-lt"/>
              </a:rPr>
              <a:t>nguồn</a:t>
            </a:r>
            <a:r>
              <a:rPr lang="en-US" sz="2000" dirty="0">
                <a:latin typeface="+mj-lt"/>
              </a:rPr>
              <a:t> </a:t>
            </a:r>
            <a:r>
              <a:rPr lang="en-US" sz="2000" dirty="0" err="1">
                <a:latin typeface="+mj-lt"/>
              </a:rPr>
              <a:t>vốn</a:t>
            </a:r>
            <a:r>
              <a:rPr lang="en-US" sz="2000" dirty="0">
                <a:latin typeface="+mj-lt"/>
              </a:rPr>
              <a:t> </a:t>
            </a:r>
            <a:r>
              <a:rPr lang="en-US" sz="2000" dirty="0" err="1">
                <a:latin typeface="+mj-lt"/>
              </a:rPr>
              <a:t>cho</a:t>
            </a:r>
            <a:r>
              <a:rPr lang="en-US" sz="2000" dirty="0">
                <a:latin typeface="+mj-lt"/>
              </a:rPr>
              <a:t> </a:t>
            </a:r>
            <a:r>
              <a:rPr lang="en-US" sz="2000" dirty="0" err="1">
                <a:latin typeface="+mj-lt"/>
              </a:rPr>
              <a:t>đầu</a:t>
            </a:r>
            <a:r>
              <a:rPr lang="en-US" sz="2000" dirty="0">
                <a:latin typeface="+mj-lt"/>
              </a:rPr>
              <a:t> </a:t>
            </a:r>
            <a:r>
              <a:rPr lang="en-US" sz="2000" dirty="0" err="1">
                <a:latin typeface="+mj-lt"/>
              </a:rPr>
              <a:t>tư</a:t>
            </a:r>
            <a:r>
              <a:rPr lang="en-US" sz="2000" dirty="0">
                <a:latin typeface="+mj-lt"/>
              </a:rPr>
              <a:t>…,</a:t>
            </a:r>
          </a:p>
          <a:p>
            <a:pPr lvl="1"/>
            <a:r>
              <a:rPr lang="en-US" sz="2000" dirty="0" err="1">
                <a:latin typeface="+mj-lt"/>
                <a:sym typeface="Wingdings" panose="05000000000000000000" pitchFamily="2" charset="2"/>
              </a:rPr>
              <a:t>Hoạt</a:t>
            </a:r>
            <a:r>
              <a:rPr lang="en-US" sz="2000" dirty="0">
                <a:latin typeface="+mj-lt"/>
                <a:sym typeface="Wingdings" panose="05000000000000000000" pitchFamily="2" charset="2"/>
              </a:rPr>
              <a:t> </a:t>
            </a:r>
            <a:r>
              <a:rPr lang="en-US" sz="2000" dirty="0" err="1">
                <a:latin typeface="+mj-lt"/>
                <a:sym typeface="Wingdings" panose="05000000000000000000" pitchFamily="2" charset="2"/>
              </a:rPr>
              <a:t>động</a:t>
            </a:r>
            <a:r>
              <a:rPr lang="en-US" sz="2000" dirty="0">
                <a:latin typeface="+mj-lt"/>
                <a:sym typeface="Wingdings" panose="05000000000000000000" pitchFamily="2" charset="2"/>
              </a:rPr>
              <a:t> </a:t>
            </a:r>
            <a:r>
              <a:rPr lang="en-US" sz="2000" dirty="0" err="1">
                <a:latin typeface="+mj-lt"/>
                <a:sym typeface="Wingdings" panose="05000000000000000000" pitchFamily="2" charset="2"/>
              </a:rPr>
              <a:t>kinh</a:t>
            </a:r>
            <a:r>
              <a:rPr lang="en-US" sz="2000" dirty="0">
                <a:latin typeface="+mj-lt"/>
                <a:sym typeface="Wingdings" panose="05000000000000000000" pitchFamily="2" charset="2"/>
              </a:rPr>
              <a:t> </a:t>
            </a:r>
            <a:r>
              <a:rPr lang="en-US" sz="2000" dirty="0" err="1">
                <a:latin typeface="+mj-lt"/>
                <a:sym typeface="Wingdings" panose="05000000000000000000" pitchFamily="2" charset="2"/>
              </a:rPr>
              <a:t>doanh</a:t>
            </a:r>
            <a:r>
              <a:rPr lang="en-US" sz="2000" dirty="0">
                <a:latin typeface="+mj-lt"/>
                <a:sym typeface="Wingdings" panose="05000000000000000000" pitchFamily="2" charset="2"/>
              </a:rPr>
              <a:t> </a:t>
            </a:r>
            <a:r>
              <a:rPr lang="en-US" sz="2000" dirty="0" err="1">
                <a:latin typeface="+mj-lt"/>
                <a:sym typeface="Wingdings" panose="05000000000000000000" pitchFamily="2" charset="2"/>
              </a:rPr>
              <a:t>ra</a:t>
            </a:r>
            <a:r>
              <a:rPr lang="en-US" sz="2000" dirty="0">
                <a:latin typeface="+mj-lt"/>
                <a:sym typeface="Wingdings" panose="05000000000000000000" pitchFamily="2" charset="2"/>
              </a:rPr>
              <a:t> </a:t>
            </a:r>
            <a:r>
              <a:rPr lang="en-US" sz="2000" dirty="0" err="1">
                <a:latin typeface="+mj-lt"/>
                <a:sym typeface="Wingdings" panose="05000000000000000000" pitchFamily="2" charset="2"/>
              </a:rPr>
              <a:t>sao</a:t>
            </a:r>
            <a:r>
              <a:rPr lang="en-US" sz="2000" dirty="0">
                <a:latin typeface="+mj-lt"/>
                <a:sym typeface="Wingdings" panose="05000000000000000000" pitchFamily="2" charset="2"/>
              </a:rPr>
              <a:t> </a:t>
            </a:r>
            <a:r>
              <a:rPr lang="en-US" sz="2000" dirty="0" err="1">
                <a:latin typeface="+mj-lt"/>
                <a:sym typeface="Wingdings" panose="05000000000000000000" pitchFamily="2" charset="2"/>
              </a:rPr>
              <a:t>với</a:t>
            </a:r>
            <a:r>
              <a:rPr lang="en-US" sz="2000" dirty="0">
                <a:latin typeface="+mj-lt"/>
                <a:sym typeface="Wingdings" panose="05000000000000000000" pitchFamily="2" charset="2"/>
              </a:rPr>
              <a:t> </a:t>
            </a:r>
            <a:r>
              <a:rPr lang="en-US" sz="2000" dirty="0" err="1">
                <a:latin typeface="+mj-lt"/>
                <a:sym typeface="Wingdings" panose="05000000000000000000" pitchFamily="2" charset="2"/>
              </a:rPr>
              <a:t>việc</a:t>
            </a:r>
            <a:r>
              <a:rPr lang="en-US" sz="2000" dirty="0">
                <a:latin typeface="+mj-lt"/>
                <a:sym typeface="Wingdings" panose="05000000000000000000" pitchFamily="2" charset="2"/>
              </a:rPr>
              <a:t> </a:t>
            </a:r>
            <a:r>
              <a:rPr lang="en-US" sz="2000" dirty="0" err="1">
                <a:latin typeface="+mj-lt"/>
                <a:sym typeface="Wingdings" panose="05000000000000000000" pitchFamily="2" charset="2"/>
              </a:rPr>
              <a:t>đầu</a:t>
            </a:r>
            <a:r>
              <a:rPr lang="en-US" sz="2000" dirty="0">
                <a:latin typeface="+mj-lt"/>
                <a:sym typeface="Wingdings" panose="05000000000000000000" pitchFamily="2" charset="2"/>
              </a:rPr>
              <a:t> </a:t>
            </a:r>
            <a:r>
              <a:rPr lang="en-US" sz="2000" dirty="0" err="1">
                <a:latin typeface="+mj-lt"/>
                <a:sym typeface="Wingdings" panose="05000000000000000000" pitchFamily="2" charset="2"/>
              </a:rPr>
              <a:t>tư</a:t>
            </a:r>
            <a:r>
              <a:rPr lang="en-US" sz="2000" dirty="0">
                <a:latin typeface="+mj-lt"/>
                <a:sym typeface="Wingdings" panose="05000000000000000000" pitchFamily="2" charset="2"/>
              </a:rPr>
              <a:t> </a:t>
            </a:r>
            <a:r>
              <a:rPr lang="en-US" sz="2000" dirty="0" err="1">
                <a:latin typeface="+mj-lt"/>
                <a:sym typeface="Wingdings" panose="05000000000000000000" pitchFamily="2" charset="2"/>
              </a:rPr>
              <a:t>này</a:t>
            </a:r>
            <a:r>
              <a:rPr lang="en-US" sz="2000" dirty="0">
                <a:latin typeface="+mj-lt"/>
                <a:sym typeface="Wingdings" panose="05000000000000000000" pitchFamily="2" charset="2"/>
              </a:rPr>
              <a:t> (</a:t>
            </a:r>
            <a:r>
              <a:rPr lang="en-US" sz="2000" dirty="0" err="1">
                <a:latin typeface="+mj-lt"/>
                <a:sym typeface="Wingdings" panose="05000000000000000000" pitchFamily="2" charset="2"/>
              </a:rPr>
              <a:t>Sản</a:t>
            </a:r>
            <a:r>
              <a:rPr lang="en-US" sz="2000" dirty="0">
                <a:latin typeface="+mj-lt"/>
                <a:sym typeface="Wingdings" panose="05000000000000000000" pitchFamily="2" charset="2"/>
              </a:rPr>
              <a:t> </a:t>
            </a:r>
            <a:r>
              <a:rPr lang="en-US" sz="2000" dirty="0" err="1">
                <a:latin typeface="+mj-lt"/>
                <a:sym typeface="Wingdings" panose="05000000000000000000" pitchFamily="2" charset="2"/>
              </a:rPr>
              <a:t>lượng</a:t>
            </a:r>
            <a:r>
              <a:rPr lang="en-US" sz="2000" dirty="0">
                <a:latin typeface="+mj-lt"/>
                <a:sym typeface="Wingdings" panose="05000000000000000000" pitchFamily="2" charset="2"/>
              </a:rPr>
              <a:t> </a:t>
            </a:r>
            <a:r>
              <a:rPr lang="en-US" sz="2000" dirty="0" err="1">
                <a:latin typeface="+mj-lt"/>
                <a:sym typeface="Wingdings" panose="05000000000000000000" pitchFamily="2" charset="2"/>
              </a:rPr>
              <a:t>sx</a:t>
            </a:r>
            <a:r>
              <a:rPr lang="en-US" sz="2000" dirty="0">
                <a:latin typeface="+mj-lt"/>
                <a:sym typeface="Wingdings" panose="05000000000000000000" pitchFamily="2" charset="2"/>
              </a:rPr>
              <a:t>, </a:t>
            </a:r>
            <a:r>
              <a:rPr lang="en-US" sz="2000" dirty="0" err="1">
                <a:latin typeface="+mj-lt"/>
                <a:sym typeface="Wingdings" panose="05000000000000000000" pitchFamily="2" charset="2"/>
              </a:rPr>
              <a:t>Doanh</a:t>
            </a:r>
            <a:r>
              <a:rPr lang="en-US" sz="2000" dirty="0">
                <a:latin typeface="+mj-lt"/>
                <a:sym typeface="Wingdings" panose="05000000000000000000" pitchFamily="2" charset="2"/>
              </a:rPr>
              <a:t> </a:t>
            </a:r>
            <a:r>
              <a:rPr lang="en-US" sz="2000" dirty="0" err="1">
                <a:latin typeface="+mj-lt"/>
                <a:sym typeface="Wingdings" panose="05000000000000000000" pitchFamily="2" charset="2"/>
              </a:rPr>
              <a:t>thu</a:t>
            </a:r>
            <a:r>
              <a:rPr lang="en-US" sz="2000" dirty="0">
                <a:latin typeface="+mj-lt"/>
                <a:sym typeface="Wingdings" panose="05000000000000000000" pitchFamily="2" charset="2"/>
              </a:rPr>
              <a:t>, chi </a:t>
            </a:r>
            <a:r>
              <a:rPr lang="en-US" sz="2000" dirty="0" err="1">
                <a:latin typeface="+mj-lt"/>
                <a:sym typeface="Wingdings" panose="05000000000000000000" pitchFamily="2" charset="2"/>
              </a:rPr>
              <a:t>phí</a:t>
            </a:r>
            <a:r>
              <a:rPr lang="en-US" sz="2000" dirty="0">
                <a:latin typeface="+mj-lt"/>
                <a:sym typeface="Wingdings" panose="05000000000000000000" pitchFamily="2" charset="2"/>
              </a:rPr>
              <a:t> …</a:t>
            </a:r>
            <a:r>
              <a:rPr lang="en-US" sz="2000" dirty="0" err="1">
                <a:latin typeface="+mj-lt"/>
                <a:sym typeface="Wingdings" panose="05000000000000000000" pitchFamily="2" charset="2"/>
              </a:rPr>
              <a:t>của</a:t>
            </a:r>
            <a:r>
              <a:rPr lang="en-US" sz="2000" dirty="0">
                <a:latin typeface="+mj-lt"/>
                <a:sym typeface="Wingdings" panose="05000000000000000000" pitchFamily="2" charset="2"/>
              </a:rPr>
              <a:t> </a:t>
            </a:r>
            <a:r>
              <a:rPr lang="en-US" sz="2000" dirty="0" err="1">
                <a:latin typeface="+mj-lt"/>
                <a:sym typeface="Wingdings" panose="05000000000000000000" pitchFamily="2" charset="2"/>
              </a:rPr>
              <a:t>Công</a:t>
            </a:r>
            <a:r>
              <a:rPr lang="en-US" sz="2000" dirty="0">
                <a:latin typeface="+mj-lt"/>
                <a:sym typeface="Wingdings" panose="05000000000000000000" pitchFamily="2" charset="2"/>
              </a:rPr>
              <a:t> ty </a:t>
            </a:r>
            <a:r>
              <a:rPr lang="en-US" sz="2000" dirty="0" err="1">
                <a:latin typeface="+mj-lt"/>
                <a:sym typeface="Wingdings" panose="05000000000000000000" pitchFamily="2" charset="2"/>
              </a:rPr>
              <a:t>sau</a:t>
            </a:r>
            <a:r>
              <a:rPr lang="en-US" sz="2000" dirty="0">
                <a:latin typeface="+mj-lt"/>
                <a:sym typeface="Wingdings" panose="05000000000000000000" pitchFamily="2" charset="2"/>
              </a:rPr>
              <a:t> </a:t>
            </a:r>
            <a:r>
              <a:rPr lang="en-US" sz="2000" dirty="0" err="1">
                <a:latin typeface="+mj-lt"/>
                <a:sym typeface="Wingdings" panose="05000000000000000000" pitchFamily="2" charset="2"/>
              </a:rPr>
              <a:t>khi</a:t>
            </a:r>
            <a:r>
              <a:rPr lang="en-US" sz="2000" dirty="0">
                <a:latin typeface="+mj-lt"/>
                <a:sym typeface="Wingdings" panose="05000000000000000000" pitchFamily="2" charset="2"/>
              </a:rPr>
              <a:t> </a:t>
            </a:r>
            <a:r>
              <a:rPr lang="en-US" sz="2000" dirty="0" err="1">
                <a:latin typeface="+mj-lt"/>
                <a:sym typeface="Wingdings" panose="05000000000000000000" pitchFamily="2" charset="2"/>
              </a:rPr>
              <a:t>có</a:t>
            </a:r>
            <a:r>
              <a:rPr lang="en-US" sz="2000" dirty="0">
                <a:latin typeface="+mj-lt"/>
                <a:sym typeface="Wingdings" panose="05000000000000000000" pitchFamily="2" charset="2"/>
              </a:rPr>
              <a:t> </a:t>
            </a:r>
            <a:r>
              <a:rPr lang="en-US" sz="2000" dirty="0" err="1">
                <a:latin typeface="+mj-lt"/>
                <a:sym typeface="Wingdings" panose="05000000000000000000" pitchFamily="2" charset="2"/>
              </a:rPr>
              <a:t>thêm</a:t>
            </a:r>
            <a:r>
              <a:rPr lang="en-US" sz="2000" dirty="0">
                <a:latin typeface="+mj-lt"/>
                <a:sym typeface="Wingdings" panose="05000000000000000000" pitchFamily="2" charset="2"/>
              </a:rPr>
              <a:t> </a:t>
            </a:r>
            <a:r>
              <a:rPr lang="en-US" sz="2000" dirty="0" err="1">
                <a:latin typeface="+mj-lt"/>
                <a:sym typeface="Wingdings" panose="05000000000000000000" pitchFamily="2" charset="2"/>
              </a:rPr>
              <a:t>Tài</a:t>
            </a:r>
            <a:r>
              <a:rPr lang="en-US" sz="2000" dirty="0">
                <a:latin typeface="+mj-lt"/>
                <a:sym typeface="Wingdings" panose="05000000000000000000" pitchFamily="2" charset="2"/>
              </a:rPr>
              <a:t> </a:t>
            </a:r>
            <a:r>
              <a:rPr lang="en-US" sz="2000" dirty="0" err="1">
                <a:latin typeface="+mj-lt"/>
                <a:sym typeface="Wingdings" panose="05000000000000000000" pitchFamily="2" charset="2"/>
              </a:rPr>
              <a:t>sản</a:t>
            </a:r>
            <a:r>
              <a:rPr lang="en-US" sz="2000" dirty="0">
                <a:latin typeface="+mj-lt"/>
                <a:sym typeface="Wingdings" panose="05000000000000000000" pitchFamily="2" charset="2"/>
              </a:rPr>
              <a:t> </a:t>
            </a:r>
            <a:r>
              <a:rPr lang="en-US" sz="2000" dirty="0" err="1">
                <a:latin typeface="+mj-lt"/>
                <a:sym typeface="Wingdings" panose="05000000000000000000" pitchFamily="2" charset="2"/>
              </a:rPr>
              <a:t>này</a:t>
            </a:r>
            <a:r>
              <a:rPr lang="en-US" sz="2000" dirty="0">
                <a:latin typeface="+mj-lt"/>
                <a:sym typeface="Wingdings" panose="05000000000000000000" pitchFamily="2" charset="2"/>
              </a:rPr>
              <a:t>)</a:t>
            </a:r>
          </a:p>
          <a:p>
            <a:pPr lvl="1"/>
            <a:r>
              <a:rPr lang="en-US" sz="2000" dirty="0" err="1">
                <a:latin typeface="+mj-lt"/>
                <a:sym typeface="Wingdings" panose="05000000000000000000" pitchFamily="2" charset="2"/>
              </a:rPr>
              <a:t>Kế</a:t>
            </a:r>
            <a:r>
              <a:rPr lang="en-US" sz="2000" dirty="0">
                <a:latin typeface="+mj-lt"/>
                <a:sym typeface="Wingdings" panose="05000000000000000000" pitchFamily="2" charset="2"/>
              </a:rPr>
              <a:t> </a:t>
            </a:r>
            <a:r>
              <a:rPr lang="en-US" sz="2000" dirty="0" err="1">
                <a:latin typeface="+mj-lt"/>
                <a:sym typeface="Wingdings" panose="05000000000000000000" pitchFamily="2" charset="2"/>
              </a:rPr>
              <a:t>hoạch</a:t>
            </a:r>
            <a:r>
              <a:rPr lang="en-US" sz="2000" dirty="0">
                <a:latin typeface="+mj-lt"/>
                <a:sym typeface="Wingdings" panose="05000000000000000000" pitchFamily="2" charset="2"/>
              </a:rPr>
              <a:t> </a:t>
            </a:r>
            <a:r>
              <a:rPr lang="en-US" sz="2000" dirty="0" err="1">
                <a:latin typeface="+mj-lt"/>
                <a:sym typeface="Wingdings" panose="05000000000000000000" pitchFamily="2" charset="2"/>
              </a:rPr>
              <a:t>trả</a:t>
            </a:r>
            <a:r>
              <a:rPr lang="en-US" sz="2000" dirty="0">
                <a:latin typeface="+mj-lt"/>
                <a:sym typeface="Wingdings" panose="05000000000000000000" pitchFamily="2" charset="2"/>
              </a:rPr>
              <a:t> </a:t>
            </a:r>
            <a:r>
              <a:rPr lang="en-US" sz="2000" dirty="0" err="1">
                <a:latin typeface="+mj-lt"/>
                <a:sym typeface="Wingdings" panose="05000000000000000000" pitchFamily="2" charset="2"/>
              </a:rPr>
              <a:t>nợ</a:t>
            </a:r>
            <a:endParaRPr lang="en-US" sz="2000" dirty="0">
              <a:latin typeface="+mj-lt"/>
              <a:sym typeface="Wingdings" panose="05000000000000000000" pitchFamily="2" charset="2"/>
            </a:endParaRPr>
          </a:p>
          <a:p>
            <a:pPr lvl="1"/>
            <a:r>
              <a:rPr lang="en-US" sz="2000" dirty="0" err="1">
                <a:latin typeface="+mj-lt"/>
                <a:sym typeface="Wingdings" panose="05000000000000000000" pitchFamily="2" charset="2"/>
              </a:rPr>
              <a:t>Nguồn</a:t>
            </a:r>
            <a:r>
              <a:rPr lang="en-US" sz="2000" dirty="0">
                <a:latin typeface="+mj-lt"/>
                <a:sym typeface="Wingdings" panose="05000000000000000000" pitchFamily="2" charset="2"/>
              </a:rPr>
              <a:t> </a:t>
            </a:r>
            <a:r>
              <a:rPr lang="en-US" sz="2000" dirty="0" err="1">
                <a:latin typeface="+mj-lt"/>
                <a:sym typeface="Wingdings" panose="05000000000000000000" pitchFamily="2" charset="2"/>
              </a:rPr>
              <a:t>vốn</a:t>
            </a:r>
            <a:r>
              <a:rPr lang="en-US" sz="2000" dirty="0">
                <a:latin typeface="+mj-lt"/>
                <a:sym typeface="Wingdings" panose="05000000000000000000" pitchFamily="2" charset="2"/>
              </a:rPr>
              <a:t> </a:t>
            </a:r>
            <a:r>
              <a:rPr lang="en-US" sz="2000" dirty="0" err="1">
                <a:latin typeface="+mj-lt"/>
                <a:sym typeface="Wingdings" panose="05000000000000000000" pitchFamily="2" charset="2"/>
              </a:rPr>
              <a:t>cần</a:t>
            </a:r>
            <a:r>
              <a:rPr lang="en-US" sz="2000" dirty="0">
                <a:latin typeface="+mj-lt"/>
                <a:sym typeface="Wingdings" panose="05000000000000000000" pitchFamily="2" charset="2"/>
              </a:rPr>
              <a:t> </a:t>
            </a:r>
            <a:r>
              <a:rPr lang="en-US" sz="2000" dirty="0" err="1">
                <a:latin typeface="+mj-lt"/>
                <a:sym typeface="Wingdings" panose="05000000000000000000" pitchFamily="2" charset="2"/>
              </a:rPr>
              <a:t>thiết</a:t>
            </a:r>
            <a:endParaRPr lang="en-US" sz="2000" dirty="0">
              <a:latin typeface="+mj-lt"/>
            </a:endParaRPr>
          </a:p>
          <a:p>
            <a:endParaRPr lang="en-US" sz="2400" dirty="0">
              <a:latin typeface="+mj-lt"/>
            </a:endParaRPr>
          </a:p>
          <a:p>
            <a:endParaRPr lang="en-US" sz="2400" dirty="0">
              <a:latin typeface="+mj-lt"/>
            </a:endParaRPr>
          </a:p>
          <a:p>
            <a:endParaRPr lang="en-US" sz="2400" dirty="0">
              <a:latin typeface="+mj-lt"/>
            </a:endParaRPr>
          </a:p>
        </p:txBody>
      </p:sp>
      <p:pic>
        <p:nvPicPr>
          <p:cNvPr id="4" name="Picture 3"/>
          <p:cNvPicPr>
            <a:picLocks noChangeAspect="1"/>
          </p:cNvPicPr>
          <p:nvPr/>
        </p:nvPicPr>
        <p:blipFill>
          <a:blip r:embed="rId2"/>
          <a:stretch>
            <a:fillRect/>
          </a:stretch>
        </p:blipFill>
        <p:spPr>
          <a:xfrm>
            <a:off x="2960914" y="769258"/>
            <a:ext cx="6125029" cy="2859311"/>
          </a:xfrm>
          <a:prstGeom prst="rect">
            <a:avLst/>
          </a:prstGeom>
        </p:spPr>
      </p:pic>
    </p:spTree>
    <p:extLst>
      <p:ext uri="{BB962C8B-B14F-4D97-AF65-F5344CB8AC3E}">
        <p14:creationId xmlns:p14="http://schemas.microsoft.com/office/powerpoint/2010/main" val="969199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33F3FF-B79E-BE40-B783-ADB5618202DD}"/>
              </a:ext>
            </a:extLst>
          </p:cNvPr>
          <p:cNvSpPr txBox="1"/>
          <p:nvPr/>
        </p:nvSpPr>
        <p:spPr>
          <a:xfrm>
            <a:off x="3016728" y="966511"/>
            <a:ext cx="6309444" cy="461665"/>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Vay vốn Dự án Dài hạn: Tập trung vào Dự án lớn</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Circle">
            <a:extLst>
              <a:ext uri="{FF2B5EF4-FFF2-40B4-BE49-F238E27FC236}">
                <a16:creationId xmlns:a16="http://schemas.microsoft.com/office/drawing/2014/main" id="{D0773D6E-9F91-114C-B85E-92E396072B45}"/>
              </a:ext>
            </a:extLst>
          </p:cNvPr>
          <p:cNvSpPr>
            <a:spLocks noChangeAspect="1"/>
          </p:cNvSpPr>
          <p:nvPr/>
        </p:nvSpPr>
        <p:spPr>
          <a:xfrm>
            <a:off x="780433" y="1887523"/>
            <a:ext cx="290692" cy="290692"/>
          </a:xfrm>
          <a:prstGeom prst="diamond">
            <a:avLst/>
          </a:prstGeom>
          <a:solidFill>
            <a:schemeClr val="accent1"/>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4" name="Circle">
            <a:extLst>
              <a:ext uri="{FF2B5EF4-FFF2-40B4-BE49-F238E27FC236}">
                <a16:creationId xmlns:a16="http://schemas.microsoft.com/office/drawing/2014/main" id="{B7ABAED4-E7F5-734F-920B-25AA1453BA52}"/>
              </a:ext>
            </a:extLst>
          </p:cNvPr>
          <p:cNvSpPr>
            <a:spLocks noChangeAspect="1"/>
          </p:cNvSpPr>
          <p:nvPr/>
        </p:nvSpPr>
        <p:spPr>
          <a:xfrm>
            <a:off x="780433" y="3629843"/>
            <a:ext cx="290692" cy="290692"/>
          </a:xfrm>
          <a:prstGeom prst="diamond">
            <a:avLst/>
          </a:prstGeom>
          <a:solidFill>
            <a:schemeClr val="accent3"/>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0" name="Circle">
            <a:extLst>
              <a:ext uri="{FF2B5EF4-FFF2-40B4-BE49-F238E27FC236}">
                <a16:creationId xmlns:a16="http://schemas.microsoft.com/office/drawing/2014/main" id="{8802262F-E4CF-F44F-83D0-8760C0DC4F13}"/>
              </a:ext>
            </a:extLst>
          </p:cNvPr>
          <p:cNvSpPr>
            <a:spLocks noChangeAspect="1"/>
          </p:cNvSpPr>
          <p:nvPr/>
        </p:nvSpPr>
        <p:spPr>
          <a:xfrm>
            <a:off x="780433" y="4983698"/>
            <a:ext cx="290692" cy="290692"/>
          </a:xfrm>
          <a:prstGeom prst="diamond">
            <a:avLst/>
          </a:prstGeom>
          <a:solidFill>
            <a:schemeClr val="accent5"/>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6" name="Circle">
            <a:extLst>
              <a:ext uri="{FF2B5EF4-FFF2-40B4-BE49-F238E27FC236}">
                <a16:creationId xmlns:a16="http://schemas.microsoft.com/office/drawing/2014/main" id="{7CDAC856-53B6-7D4E-8AC5-88F7D9CD8102}"/>
              </a:ext>
            </a:extLst>
          </p:cNvPr>
          <p:cNvSpPr/>
          <p:nvPr/>
        </p:nvSpPr>
        <p:spPr>
          <a:xfrm>
            <a:off x="6303088" y="1832947"/>
            <a:ext cx="290406" cy="290406"/>
          </a:xfrm>
          <a:prstGeom prst="diamond">
            <a:avLst/>
          </a:prstGeom>
          <a:solidFill>
            <a:schemeClr val="accent2"/>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2" name="Circle">
            <a:extLst>
              <a:ext uri="{FF2B5EF4-FFF2-40B4-BE49-F238E27FC236}">
                <a16:creationId xmlns:a16="http://schemas.microsoft.com/office/drawing/2014/main" id="{04883ECF-0AB8-0B45-9881-085F09AC4473}"/>
              </a:ext>
            </a:extLst>
          </p:cNvPr>
          <p:cNvSpPr/>
          <p:nvPr/>
        </p:nvSpPr>
        <p:spPr>
          <a:xfrm>
            <a:off x="6303088" y="3460451"/>
            <a:ext cx="290406" cy="290406"/>
          </a:xfrm>
          <a:prstGeom prst="diamond">
            <a:avLst/>
          </a:prstGeom>
          <a:solidFill>
            <a:schemeClr val="accent4"/>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8" name="Circle">
            <a:extLst>
              <a:ext uri="{FF2B5EF4-FFF2-40B4-BE49-F238E27FC236}">
                <a16:creationId xmlns:a16="http://schemas.microsoft.com/office/drawing/2014/main" id="{BAB0DEB3-1445-D942-936E-E3D8D25017E1}"/>
              </a:ext>
            </a:extLst>
          </p:cNvPr>
          <p:cNvSpPr/>
          <p:nvPr/>
        </p:nvSpPr>
        <p:spPr>
          <a:xfrm>
            <a:off x="6264623" y="5006752"/>
            <a:ext cx="290406" cy="290406"/>
          </a:xfrm>
          <a:prstGeom prst="diamond">
            <a:avLst/>
          </a:prstGeom>
          <a:solidFill>
            <a:schemeClr val="accent6"/>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9" name="Subtitle 2">
            <a:extLst>
              <a:ext uri="{FF2B5EF4-FFF2-40B4-BE49-F238E27FC236}">
                <a16:creationId xmlns:a16="http://schemas.microsoft.com/office/drawing/2014/main" id="{84498A0D-E985-1246-B459-FFCCBD65641E}"/>
              </a:ext>
            </a:extLst>
          </p:cNvPr>
          <p:cNvSpPr txBox="1">
            <a:spLocks/>
          </p:cNvSpPr>
          <p:nvPr/>
        </p:nvSpPr>
        <p:spPr>
          <a:xfrm>
            <a:off x="1157310" y="1832947"/>
            <a:ext cx="3758871" cy="1120255"/>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Phương án đầu tư: đầu tư gì, công suất, sản lượng, tại sao lại đầu tư, vị thế dự án</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52" name="Subtitle 2">
            <a:extLst>
              <a:ext uri="{FF2B5EF4-FFF2-40B4-BE49-F238E27FC236}">
                <a16:creationId xmlns:a16="http://schemas.microsoft.com/office/drawing/2014/main" id="{CAD3AD58-5D40-194A-95F6-7D4FBCCBE54F}"/>
              </a:ext>
            </a:extLst>
          </p:cNvPr>
          <p:cNvSpPr txBox="1">
            <a:spLocks/>
          </p:cNvSpPr>
          <p:nvPr/>
        </p:nvSpPr>
        <p:spPr>
          <a:xfrm>
            <a:off x="1157310" y="3564543"/>
            <a:ext cx="3758871" cy="1120255"/>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Đặc điểm và Mục tiêu của DA, sức mạnh cạnh tranh như thế nào</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54" name="Subtitle 2">
            <a:extLst>
              <a:ext uri="{FF2B5EF4-FFF2-40B4-BE49-F238E27FC236}">
                <a16:creationId xmlns:a16="http://schemas.microsoft.com/office/drawing/2014/main" id="{702881F6-8118-A941-96D0-F1CBA5871DB0}"/>
              </a:ext>
            </a:extLst>
          </p:cNvPr>
          <p:cNvSpPr txBox="1">
            <a:spLocks/>
          </p:cNvSpPr>
          <p:nvPr/>
        </p:nvSpPr>
        <p:spPr>
          <a:xfrm>
            <a:off x="1116136" y="4918815"/>
            <a:ext cx="3800044" cy="750923"/>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Tổ chức quản trị và điều hành DA như thế nào</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56" name="Subtitle 2">
            <a:extLst>
              <a:ext uri="{FF2B5EF4-FFF2-40B4-BE49-F238E27FC236}">
                <a16:creationId xmlns:a16="http://schemas.microsoft.com/office/drawing/2014/main" id="{8013E062-6CC0-0B41-9144-F94B56D60D4E}"/>
              </a:ext>
            </a:extLst>
          </p:cNvPr>
          <p:cNvSpPr txBox="1">
            <a:spLocks/>
          </p:cNvSpPr>
          <p:nvPr/>
        </p:nvSpPr>
        <p:spPr>
          <a:xfrm>
            <a:off x="6651070" y="1808685"/>
            <a:ext cx="4246156" cy="381591"/>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Bán hàng/đầu ra ra sao</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58" name="Subtitle 2">
            <a:extLst>
              <a:ext uri="{FF2B5EF4-FFF2-40B4-BE49-F238E27FC236}">
                <a16:creationId xmlns:a16="http://schemas.microsoft.com/office/drawing/2014/main" id="{451D7293-3786-1B45-A359-0FCE0DB6C870}"/>
              </a:ext>
            </a:extLst>
          </p:cNvPr>
          <p:cNvSpPr txBox="1">
            <a:spLocks/>
          </p:cNvSpPr>
          <p:nvPr/>
        </p:nvSpPr>
        <p:spPr>
          <a:xfrm>
            <a:off x="6651071" y="3423123"/>
            <a:ext cx="3840596" cy="750923"/>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Chi phí triển khai Dự án? Nguồn vốn cho Dự án như thế nào ?</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60" name="Subtitle 2">
            <a:extLst>
              <a:ext uri="{FF2B5EF4-FFF2-40B4-BE49-F238E27FC236}">
                <a16:creationId xmlns:a16="http://schemas.microsoft.com/office/drawing/2014/main" id="{D9C0706A-ECEE-4542-BDAB-CF7B05FE7433}"/>
              </a:ext>
            </a:extLst>
          </p:cNvPr>
          <p:cNvSpPr txBox="1">
            <a:spLocks/>
          </p:cNvSpPr>
          <p:nvPr/>
        </p:nvSpPr>
        <p:spPr>
          <a:xfrm>
            <a:off x="6593493" y="4973899"/>
            <a:ext cx="4062042" cy="1489587"/>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Kế hoạch kinh doanh với DA và khả năng trả nợ (3 năm/5 năm) chú ý nợ phải trả các DA khác đang có và dự án mới</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2" name="TextBox 1"/>
          <p:cNvSpPr txBox="1"/>
          <p:nvPr/>
        </p:nvSpPr>
        <p:spPr>
          <a:xfrm>
            <a:off x="9800" y="87343"/>
            <a:ext cx="9812761" cy="50796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Calibri" panose="020F0502020204030204"/>
                <a:ea typeface="+mn-ea"/>
                <a:cs typeface="+mn-cs"/>
              </a:rPr>
              <a:t>Xây dựng Phương án Vay vốn </a:t>
            </a:r>
            <a:endParaRPr kumimoji="0" lang="en-US" sz="2701"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8551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63339">
            <a:extLst>
              <a:ext uri="{FF2B5EF4-FFF2-40B4-BE49-F238E27FC236}">
                <a16:creationId xmlns:a16="http://schemas.microsoft.com/office/drawing/2014/main" id="{F71841A4-743E-2C44-84C6-CE35CF1792E2}"/>
              </a:ext>
            </a:extLst>
          </p:cNvPr>
          <p:cNvSpPr/>
          <p:nvPr/>
        </p:nvSpPr>
        <p:spPr>
          <a:xfrm>
            <a:off x="7087042" y="1954589"/>
            <a:ext cx="1794758" cy="4523206"/>
          </a:xfrm>
          <a:custGeom>
            <a:avLst/>
            <a:gdLst/>
            <a:ahLst/>
            <a:cxnLst>
              <a:cxn ang="0">
                <a:pos x="wd2" y="hd2"/>
              </a:cxn>
              <a:cxn ang="5400000">
                <a:pos x="wd2" y="hd2"/>
              </a:cxn>
              <a:cxn ang="10800000">
                <a:pos x="wd2" y="hd2"/>
              </a:cxn>
              <a:cxn ang="16200000">
                <a:pos x="wd2" y="hd2"/>
              </a:cxn>
            </a:cxnLst>
            <a:rect l="0" t="0" r="r" b="b"/>
            <a:pathLst>
              <a:path w="21600" h="21600" extrusionOk="0">
                <a:moveTo>
                  <a:pt x="6017" y="3847"/>
                </a:moveTo>
                <a:lnTo>
                  <a:pt x="15583" y="3847"/>
                </a:lnTo>
                <a:cubicBezTo>
                  <a:pt x="18906" y="3847"/>
                  <a:pt x="21600" y="4905"/>
                  <a:pt x="21600" y="6209"/>
                </a:cubicBezTo>
                <a:lnTo>
                  <a:pt x="21600" y="11671"/>
                </a:lnTo>
                <a:cubicBezTo>
                  <a:pt x="21600" y="11672"/>
                  <a:pt x="21600" y="11672"/>
                  <a:pt x="21600" y="11672"/>
                </a:cubicBezTo>
                <a:cubicBezTo>
                  <a:pt x="21600" y="12119"/>
                  <a:pt x="20678" y="12480"/>
                  <a:pt x="19541" y="12480"/>
                </a:cubicBezTo>
                <a:cubicBezTo>
                  <a:pt x="18403" y="12480"/>
                  <a:pt x="17482" y="12119"/>
                  <a:pt x="17482" y="11672"/>
                </a:cubicBezTo>
                <a:lnTo>
                  <a:pt x="17481" y="11672"/>
                </a:lnTo>
                <a:lnTo>
                  <a:pt x="17481" y="6209"/>
                </a:lnTo>
                <a:lnTo>
                  <a:pt x="16526" y="6209"/>
                </a:lnTo>
                <a:lnTo>
                  <a:pt x="16526" y="20570"/>
                </a:lnTo>
                <a:lnTo>
                  <a:pt x="16526" y="20570"/>
                </a:lnTo>
                <a:cubicBezTo>
                  <a:pt x="16526" y="21139"/>
                  <a:pt x="15351" y="21600"/>
                  <a:pt x="13902" y="21600"/>
                </a:cubicBezTo>
                <a:cubicBezTo>
                  <a:pt x="12452" y="21600"/>
                  <a:pt x="11277" y="21139"/>
                  <a:pt x="11277" y="20570"/>
                </a:cubicBezTo>
                <a:lnTo>
                  <a:pt x="11277" y="13297"/>
                </a:lnTo>
                <a:lnTo>
                  <a:pt x="10323" y="13297"/>
                </a:lnTo>
                <a:lnTo>
                  <a:pt x="10323" y="20570"/>
                </a:lnTo>
                <a:cubicBezTo>
                  <a:pt x="10323" y="21139"/>
                  <a:pt x="9148" y="21600"/>
                  <a:pt x="7698" y="21600"/>
                </a:cubicBezTo>
                <a:cubicBezTo>
                  <a:pt x="6249" y="21600"/>
                  <a:pt x="5074" y="21139"/>
                  <a:pt x="5074" y="20570"/>
                </a:cubicBezTo>
                <a:lnTo>
                  <a:pt x="5073" y="20570"/>
                </a:lnTo>
                <a:lnTo>
                  <a:pt x="5073" y="6209"/>
                </a:lnTo>
                <a:lnTo>
                  <a:pt x="4118" y="6209"/>
                </a:lnTo>
                <a:lnTo>
                  <a:pt x="4118" y="11672"/>
                </a:lnTo>
                <a:cubicBezTo>
                  <a:pt x="4118" y="12119"/>
                  <a:pt x="3197" y="12480"/>
                  <a:pt x="2059" y="12480"/>
                </a:cubicBezTo>
                <a:cubicBezTo>
                  <a:pt x="922" y="12480"/>
                  <a:pt x="0" y="12119"/>
                  <a:pt x="0" y="11672"/>
                </a:cubicBezTo>
                <a:lnTo>
                  <a:pt x="0" y="6209"/>
                </a:lnTo>
                <a:cubicBezTo>
                  <a:pt x="0" y="4905"/>
                  <a:pt x="2694" y="3847"/>
                  <a:pt x="6017" y="3847"/>
                </a:cubicBezTo>
                <a:close/>
                <a:moveTo>
                  <a:pt x="6374" y="1746"/>
                </a:moveTo>
                <a:cubicBezTo>
                  <a:pt x="6374" y="2711"/>
                  <a:pt x="8365" y="3493"/>
                  <a:pt x="10823" y="3493"/>
                </a:cubicBezTo>
                <a:cubicBezTo>
                  <a:pt x="13280" y="3493"/>
                  <a:pt x="15272" y="2711"/>
                  <a:pt x="15272" y="1746"/>
                </a:cubicBezTo>
                <a:cubicBezTo>
                  <a:pt x="15272" y="782"/>
                  <a:pt x="13280" y="0"/>
                  <a:pt x="10823" y="0"/>
                </a:cubicBezTo>
                <a:cubicBezTo>
                  <a:pt x="8365" y="0"/>
                  <a:pt x="6374" y="782"/>
                  <a:pt x="6374" y="17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4" name="Shape 63340">
            <a:extLst>
              <a:ext uri="{FF2B5EF4-FFF2-40B4-BE49-F238E27FC236}">
                <a16:creationId xmlns:a16="http://schemas.microsoft.com/office/drawing/2014/main" id="{FE863322-F7E0-BA49-84FA-1FCB5F1DBE07}"/>
              </a:ext>
            </a:extLst>
          </p:cNvPr>
          <p:cNvSpPr/>
          <p:nvPr/>
        </p:nvSpPr>
        <p:spPr>
          <a:xfrm>
            <a:off x="7250045" y="1588690"/>
            <a:ext cx="1468753" cy="732664"/>
          </a:xfrm>
          <a:custGeom>
            <a:avLst/>
            <a:gdLst/>
            <a:ahLst/>
            <a:cxnLst>
              <a:cxn ang="0">
                <a:pos x="wd2" y="hd2"/>
              </a:cxn>
              <a:cxn ang="5400000">
                <a:pos x="wd2" y="hd2"/>
              </a:cxn>
              <a:cxn ang="10800000">
                <a:pos x="wd2" y="hd2"/>
              </a:cxn>
              <a:cxn ang="16200000">
                <a:pos x="wd2" y="hd2"/>
              </a:cxn>
            </a:cxnLst>
            <a:rect l="0" t="0" r="r" b="b"/>
            <a:pathLst>
              <a:path w="21600" h="21600" extrusionOk="0">
                <a:moveTo>
                  <a:pt x="10696" y="0"/>
                </a:moveTo>
                <a:lnTo>
                  <a:pt x="0" y="9509"/>
                </a:lnTo>
                <a:lnTo>
                  <a:pt x="10904" y="19186"/>
                </a:lnTo>
                <a:lnTo>
                  <a:pt x="21600" y="9689"/>
                </a:lnTo>
                <a:lnTo>
                  <a:pt x="10696" y="0"/>
                </a:lnTo>
                <a:close/>
                <a:moveTo>
                  <a:pt x="1266" y="11676"/>
                </a:moveTo>
                <a:lnTo>
                  <a:pt x="1266" y="18647"/>
                </a:lnTo>
                <a:cubicBezTo>
                  <a:pt x="1032" y="18922"/>
                  <a:pt x="874" y="19420"/>
                  <a:pt x="874" y="20006"/>
                </a:cubicBezTo>
                <a:cubicBezTo>
                  <a:pt x="874" y="20883"/>
                  <a:pt x="1224" y="21600"/>
                  <a:pt x="1658" y="21600"/>
                </a:cubicBezTo>
                <a:cubicBezTo>
                  <a:pt x="2091" y="21600"/>
                  <a:pt x="2442" y="20883"/>
                  <a:pt x="2442" y="20006"/>
                </a:cubicBezTo>
                <a:cubicBezTo>
                  <a:pt x="2442" y="19420"/>
                  <a:pt x="2284" y="18922"/>
                  <a:pt x="2050" y="18647"/>
                </a:cubicBezTo>
                <a:lnTo>
                  <a:pt x="2050" y="12338"/>
                </a:lnTo>
                <a:lnTo>
                  <a:pt x="1266" y="11676"/>
                </a:lnTo>
                <a:close/>
              </a:path>
            </a:pathLst>
          </a:custGeom>
          <a:solidFill>
            <a:schemeClr val="accent1"/>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1" name="Shape 63342">
            <a:extLst>
              <a:ext uri="{FF2B5EF4-FFF2-40B4-BE49-F238E27FC236}">
                <a16:creationId xmlns:a16="http://schemas.microsoft.com/office/drawing/2014/main" id="{2929D74C-6AB4-9C40-92C1-DEFF3FDD640A}"/>
              </a:ext>
            </a:extLst>
          </p:cNvPr>
          <p:cNvSpPr/>
          <p:nvPr/>
        </p:nvSpPr>
        <p:spPr>
          <a:xfrm>
            <a:off x="9319408" y="1955453"/>
            <a:ext cx="2111982" cy="4522343"/>
          </a:xfrm>
          <a:custGeom>
            <a:avLst/>
            <a:gdLst/>
            <a:ahLst/>
            <a:cxnLst>
              <a:cxn ang="0">
                <a:pos x="wd2" y="hd2"/>
              </a:cxn>
              <a:cxn ang="5400000">
                <a:pos x="wd2" y="hd2"/>
              </a:cxn>
              <a:cxn ang="10800000">
                <a:pos x="wd2" y="hd2"/>
              </a:cxn>
              <a:cxn ang="16200000">
                <a:pos x="wd2" y="hd2"/>
              </a:cxn>
            </a:cxnLst>
            <a:rect l="0" t="0" r="r" b="b"/>
            <a:pathLst>
              <a:path w="21310" h="21600" extrusionOk="0">
                <a:moveTo>
                  <a:pt x="21247" y="10573"/>
                </a:moveTo>
                <a:lnTo>
                  <a:pt x="17364" y="5258"/>
                </a:lnTo>
                <a:cubicBezTo>
                  <a:pt x="16728" y="4388"/>
                  <a:pt x="14991" y="3847"/>
                  <a:pt x="13131" y="3847"/>
                </a:cubicBezTo>
                <a:cubicBezTo>
                  <a:pt x="13119" y="3847"/>
                  <a:pt x="13108" y="3847"/>
                  <a:pt x="13097" y="3847"/>
                </a:cubicBezTo>
                <a:lnTo>
                  <a:pt x="13097" y="3847"/>
                </a:lnTo>
                <a:lnTo>
                  <a:pt x="12219" y="3847"/>
                </a:lnTo>
                <a:lnTo>
                  <a:pt x="9090" y="3847"/>
                </a:lnTo>
                <a:lnTo>
                  <a:pt x="8213" y="3847"/>
                </a:lnTo>
                <a:lnTo>
                  <a:pt x="8213" y="3847"/>
                </a:lnTo>
                <a:cubicBezTo>
                  <a:pt x="8202" y="3847"/>
                  <a:pt x="8191" y="3847"/>
                  <a:pt x="8179" y="3847"/>
                </a:cubicBezTo>
                <a:cubicBezTo>
                  <a:pt x="6319" y="3847"/>
                  <a:pt x="4582" y="4388"/>
                  <a:pt x="3946" y="5258"/>
                </a:cubicBezTo>
                <a:lnTo>
                  <a:pt x="63" y="10573"/>
                </a:lnTo>
                <a:cubicBezTo>
                  <a:pt x="-145" y="10858"/>
                  <a:pt x="179" y="11168"/>
                  <a:pt x="787" y="11265"/>
                </a:cubicBezTo>
                <a:lnTo>
                  <a:pt x="1484" y="11377"/>
                </a:lnTo>
                <a:cubicBezTo>
                  <a:pt x="1609" y="11397"/>
                  <a:pt x="1736" y="11407"/>
                  <a:pt x="1861" y="11407"/>
                </a:cubicBezTo>
                <a:cubicBezTo>
                  <a:pt x="2345" y="11407"/>
                  <a:pt x="2796" y="11264"/>
                  <a:pt x="2962" y="11038"/>
                </a:cubicBezTo>
                <a:lnTo>
                  <a:pt x="6435" y="6288"/>
                </a:lnTo>
                <a:lnTo>
                  <a:pt x="6493" y="6209"/>
                </a:lnTo>
                <a:lnTo>
                  <a:pt x="7331" y="6209"/>
                </a:lnTo>
                <a:lnTo>
                  <a:pt x="1162" y="14494"/>
                </a:lnTo>
                <a:lnTo>
                  <a:pt x="6965" y="14494"/>
                </a:lnTo>
                <a:lnTo>
                  <a:pt x="6965" y="20831"/>
                </a:lnTo>
                <a:cubicBezTo>
                  <a:pt x="6965" y="21256"/>
                  <a:pt x="7700" y="21600"/>
                  <a:pt x="8607" y="21600"/>
                </a:cubicBezTo>
                <a:cubicBezTo>
                  <a:pt x="9514" y="21600"/>
                  <a:pt x="10250" y="21256"/>
                  <a:pt x="10250" y="20831"/>
                </a:cubicBezTo>
                <a:lnTo>
                  <a:pt x="10255" y="20831"/>
                </a:lnTo>
                <a:lnTo>
                  <a:pt x="10255" y="14494"/>
                </a:lnTo>
                <a:lnTo>
                  <a:pt x="11055" y="14494"/>
                </a:lnTo>
                <a:lnTo>
                  <a:pt x="11055" y="20831"/>
                </a:lnTo>
                <a:cubicBezTo>
                  <a:pt x="11055" y="21256"/>
                  <a:pt x="11790" y="21600"/>
                  <a:pt x="12698" y="21600"/>
                </a:cubicBezTo>
                <a:cubicBezTo>
                  <a:pt x="13605" y="21600"/>
                  <a:pt x="14340" y="21256"/>
                  <a:pt x="14340" y="20831"/>
                </a:cubicBezTo>
                <a:lnTo>
                  <a:pt x="14345" y="20831"/>
                </a:lnTo>
                <a:lnTo>
                  <a:pt x="14345" y="14494"/>
                </a:lnTo>
                <a:lnTo>
                  <a:pt x="20148" y="14494"/>
                </a:lnTo>
                <a:lnTo>
                  <a:pt x="13978" y="6209"/>
                </a:lnTo>
                <a:lnTo>
                  <a:pt x="14817" y="6209"/>
                </a:lnTo>
                <a:lnTo>
                  <a:pt x="14875" y="6288"/>
                </a:lnTo>
                <a:lnTo>
                  <a:pt x="18348" y="11038"/>
                </a:lnTo>
                <a:cubicBezTo>
                  <a:pt x="18514" y="11264"/>
                  <a:pt x="18965" y="11407"/>
                  <a:pt x="19449" y="11407"/>
                </a:cubicBezTo>
                <a:cubicBezTo>
                  <a:pt x="19574" y="11407"/>
                  <a:pt x="19701" y="11397"/>
                  <a:pt x="19826" y="11377"/>
                </a:cubicBezTo>
                <a:lnTo>
                  <a:pt x="20523" y="11265"/>
                </a:lnTo>
                <a:cubicBezTo>
                  <a:pt x="21131" y="11168"/>
                  <a:pt x="21455" y="10858"/>
                  <a:pt x="21247" y="10573"/>
                </a:cubicBezTo>
                <a:close/>
                <a:moveTo>
                  <a:pt x="6926" y="1746"/>
                </a:moveTo>
                <a:cubicBezTo>
                  <a:pt x="6926" y="782"/>
                  <a:pt x="8595" y="0"/>
                  <a:pt x="10655" y="0"/>
                </a:cubicBezTo>
                <a:cubicBezTo>
                  <a:pt x="12715" y="0"/>
                  <a:pt x="14384" y="782"/>
                  <a:pt x="14384" y="1746"/>
                </a:cubicBezTo>
                <a:cubicBezTo>
                  <a:pt x="14384" y="2711"/>
                  <a:pt x="12715" y="3493"/>
                  <a:pt x="10655" y="3493"/>
                </a:cubicBezTo>
                <a:cubicBezTo>
                  <a:pt x="8595" y="3493"/>
                  <a:pt x="6926" y="2711"/>
                  <a:pt x="6926" y="17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2" name="Shape 63343">
            <a:extLst>
              <a:ext uri="{FF2B5EF4-FFF2-40B4-BE49-F238E27FC236}">
                <a16:creationId xmlns:a16="http://schemas.microsoft.com/office/drawing/2014/main" id="{0E496F00-D9A0-A641-BB2E-2EB44580C6A7}"/>
              </a:ext>
            </a:extLst>
          </p:cNvPr>
          <p:cNvSpPr/>
          <p:nvPr/>
        </p:nvSpPr>
        <p:spPr>
          <a:xfrm>
            <a:off x="9641021" y="1588690"/>
            <a:ext cx="1468754" cy="732664"/>
          </a:xfrm>
          <a:custGeom>
            <a:avLst/>
            <a:gdLst/>
            <a:ahLst/>
            <a:cxnLst>
              <a:cxn ang="0">
                <a:pos x="wd2" y="hd2"/>
              </a:cxn>
              <a:cxn ang="5400000">
                <a:pos x="wd2" y="hd2"/>
              </a:cxn>
              <a:cxn ang="10800000">
                <a:pos x="wd2" y="hd2"/>
              </a:cxn>
              <a:cxn ang="16200000">
                <a:pos x="wd2" y="hd2"/>
              </a:cxn>
            </a:cxnLst>
            <a:rect l="0" t="0" r="r" b="b"/>
            <a:pathLst>
              <a:path w="21600" h="21600" extrusionOk="0">
                <a:moveTo>
                  <a:pt x="10696" y="0"/>
                </a:moveTo>
                <a:lnTo>
                  <a:pt x="0" y="9509"/>
                </a:lnTo>
                <a:lnTo>
                  <a:pt x="10904" y="19186"/>
                </a:lnTo>
                <a:lnTo>
                  <a:pt x="21600" y="9689"/>
                </a:lnTo>
                <a:lnTo>
                  <a:pt x="10696" y="0"/>
                </a:lnTo>
                <a:close/>
                <a:moveTo>
                  <a:pt x="1266" y="11676"/>
                </a:moveTo>
                <a:lnTo>
                  <a:pt x="1266" y="18647"/>
                </a:lnTo>
                <a:cubicBezTo>
                  <a:pt x="1032" y="18922"/>
                  <a:pt x="874" y="19420"/>
                  <a:pt x="874" y="20006"/>
                </a:cubicBezTo>
                <a:cubicBezTo>
                  <a:pt x="874" y="20883"/>
                  <a:pt x="1224" y="21600"/>
                  <a:pt x="1658" y="21600"/>
                </a:cubicBezTo>
                <a:cubicBezTo>
                  <a:pt x="2091" y="21600"/>
                  <a:pt x="2442" y="20883"/>
                  <a:pt x="2442" y="20006"/>
                </a:cubicBezTo>
                <a:cubicBezTo>
                  <a:pt x="2442" y="19420"/>
                  <a:pt x="2284" y="18922"/>
                  <a:pt x="2050" y="18647"/>
                </a:cubicBezTo>
                <a:lnTo>
                  <a:pt x="2050" y="12338"/>
                </a:lnTo>
                <a:lnTo>
                  <a:pt x="1266" y="11676"/>
                </a:lnTo>
                <a:close/>
              </a:path>
            </a:pathLst>
          </a:custGeom>
          <a:solidFill>
            <a:schemeClr val="accent3"/>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7" name="Shape 63346">
            <a:extLst>
              <a:ext uri="{FF2B5EF4-FFF2-40B4-BE49-F238E27FC236}">
                <a16:creationId xmlns:a16="http://schemas.microsoft.com/office/drawing/2014/main" id="{E7C214B5-85A9-B948-ADE5-997FD6345136}"/>
              </a:ext>
            </a:extLst>
          </p:cNvPr>
          <p:cNvSpPr/>
          <p:nvPr/>
        </p:nvSpPr>
        <p:spPr>
          <a:xfrm>
            <a:off x="774061" y="1954589"/>
            <a:ext cx="1001413" cy="877081"/>
          </a:xfrm>
          <a:prstGeom prst="ellipse">
            <a:avLst/>
          </a:prstGeom>
          <a:solidFill>
            <a:schemeClr val="accent1"/>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 name="Shape 63353">
            <a:extLst>
              <a:ext uri="{FF2B5EF4-FFF2-40B4-BE49-F238E27FC236}">
                <a16:creationId xmlns:a16="http://schemas.microsoft.com/office/drawing/2014/main" id="{C59AE574-260E-F94A-98D8-863112D1D4B5}"/>
              </a:ext>
            </a:extLst>
          </p:cNvPr>
          <p:cNvSpPr/>
          <p:nvPr/>
        </p:nvSpPr>
        <p:spPr>
          <a:xfrm>
            <a:off x="763053" y="4069195"/>
            <a:ext cx="1001413" cy="1001414"/>
          </a:xfrm>
          <a:prstGeom prst="ellipse">
            <a:avLst/>
          </a:prstGeom>
          <a:solidFill>
            <a:schemeClr val="accent3"/>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7" name="Freeform 1">
            <a:extLst>
              <a:ext uri="{FF2B5EF4-FFF2-40B4-BE49-F238E27FC236}">
                <a16:creationId xmlns:a16="http://schemas.microsoft.com/office/drawing/2014/main" id="{50CE3062-6F01-C74F-A451-7822580255E9}"/>
              </a:ext>
            </a:extLst>
          </p:cNvPr>
          <p:cNvSpPr>
            <a:spLocks noChangeArrowheads="1"/>
          </p:cNvSpPr>
          <p:nvPr/>
        </p:nvSpPr>
        <p:spPr bwMode="auto">
          <a:xfrm>
            <a:off x="953651" y="2156256"/>
            <a:ext cx="585821" cy="499319"/>
          </a:xfrm>
          <a:custGeom>
            <a:avLst/>
            <a:gdLst>
              <a:gd name="T0" fmla="*/ 12427 w 13650"/>
              <a:gd name="T1" fmla="*/ 7916 h 11633"/>
              <a:gd name="T2" fmla="*/ 12427 w 13650"/>
              <a:gd name="T3" fmla="*/ 7916 h 11633"/>
              <a:gd name="T4" fmla="*/ 12826 w 13650"/>
              <a:gd name="T5" fmla="*/ 8315 h 11633"/>
              <a:gd name="T6" fmla="*/ 12826 w 13650"/>
              <a:gd name="T7" fmla="*/ 8315 h 11633"/>
              <a:gd name="T8" fmla="*/ 12427 w 13650"/>
              <a:gd name="T9" fmla="*/ 8714 h 11633"/>
              <a:gd name="T10" fmla="*/ 12427 w 13650"/>
              <a:gd name="T11" fmla="*/ 8714 h 11633"/>
              <a:gd name="T12" fmla="*/ 12028 w 13650"/>
              <a:gd name="T13" fmla="*/ 8315 h 11633"/>
              <a:gd name="T14" fmla="*/ 12028 w 13650"/>
              <a:gd name="T15" fmla="*/ 8315 h 11633"/>
              <a:gd name="T16" fmla="*/ 12427 w 13650"/>
              <a:gd name="T17" fmla="*/ 7916 h 11633"/>
              <a:gd name="T18" fmla="*/ 6817 w 13650"/>
              <a:gd name="T19" fmla="*/ 4604 h 11633"/>
              <a:gd name="T20" fmla="*/ 2145 w 13650"/>
              <a:gd name="T21" fmla="*/ 2732 h 11633"/>
              <a:gd name="T22" fmla="*/ 6817 w 13650"/>
              <a:gd name="T23" fmla="*/ 859 h 11633"/>
              <a:gd name="T24" fmla="*/ 11500 w 13650"/>
              <a:gd name="T25" fmla="*/ 2732 h 11633"/>
              <a:gd name="T26" fmla="*/ 6817 w 13650"/>
              <a:gd name="T27" fmla="*/ 4604 h 11633"/>
              <a:gd name="T28" fmla="*/ 9608 w 13650"/>
              <a:gd name="T29" fmla="*/ 5922 h 11633"/>
              <a:gd name="T30" fmla="*/ 9608 w 13650"/>
              <a:gd name="T31" fmla="*/ 5922 h 11633"/>
              <a:gd name="T32" fmla="*/ 6817 w 13650"/>
              <a:gd name="T33" fmla="*/ 7119 h 11633"/>
              <a:gd name="T34" fmla="*/ 6817 w 13650"/>
              <a:gd name="T35" fmla="*/ 7119 h 11633"/>
              <a:gd name="T36" fmla="*/ 4025 w 13650"/>
              <a:gd name="T37" fmla="*/ 5922 h 11633"/>
              <a:gd name="T38" fmla="*/ 4025 w 13650"/>
              <a:gd name="T39" fmla="*/ 4344 h 11633"/>
              <a:gd name="T40" fmla="*/ 6817 w 13650"/>
              <a:gd name="T41" fmla="*/ 5464 h 11633"/>
              <a:gd name="T42" fmla="*/ 9608 w 13650"/>
              <a:gd name="T43" fmla="*/ 4347 h 11633"/>
              <a:gd name="T44" fmla="*/ 9608 w 13650"/>
              <a:gd name="T45" fmla="*/ 5922 h 11633"/>
              <a:gd name="T46" fmla="*/ 13623 w 13650"/>
              <a:gd name="T47" fmla="*/ 8315 h 11633"/>
              <a:gd name="T48" fmla="*/ 13623 w 13650"/>
              <a:gd name="T49" fmla="*/ 8315 h 11633"/>
              <a:gd name="T50" fmla="*/ 12826 w 13650"/>
              <a:gd name="T51" fmla="*/ 7187 h 11633"/>
              <a:gd name="T52" fmla="*/ 12826 w 13650"/>
              <a:gd name="T53" fmla="*/ 3061 h 11633"/>
              <a:gd name="T54" fmla="*/ 13649 w 13650"/>
              <a:gd name="T55" fmla="*/ 2732 h 11633"/>
              <a:gd name="T56" fmla="*/ 6817 w 13650"/>
              <a:gd name="T57" fmla="*/ 0 h 11633"/>
              <a:gd name="T58" fmla="*/ 0 w 13650"/>
              <a:gd name="T59" fmla="*/ 2732 h 11633"/>
              <a:gd name="T60" fmla="*/ 3227 w 13650"/>
              <a:gd name="T61" fmla="*/ 4025 h 11633"/>
              <a:gd name="T62" fmla="*/ 3227 w 13650"/>
              <a:gd name="T63" fmla="*/ 5922 h 11633"/>
              <a:gd name="T64" fmla="*/ 3227 w 13650"/>
              <a:gd name="T65" fmla="*/ 5922 h 11633"/>
              <a:gd name="T66" fmla="*/ 4382 w 13650"/>
              <a:gd name="T67" fmla="*/ 7407 h 11633"/>
              <a:gd name="T68" fmla="*/ 4382 w 13650"/>
              <a:gd name="T69" fmla="*/ 7407 h 11633"/>
              <a:gd name="T70" fmla="*/ 6817 w 13650"/>
              <a:gd name="T71" fmla="*/ 7916 h 11633"/>
              <a:gd name="T72" fmla="*/ 6817 w 13650"/>
              <a:gd name="T73" fmla="*/ 7916 h 11633"/>
              <a:gd name="T74" fmla="*/ 9251 w 13650"/>
              <a:gd name="T75" fmla="*/ 7407 h 11633"/>
              <a:gd name="T76" fmla="*/ 9251 w 13650"/>
              <a:gd name="T77" fmla="*/ 7407 h 11633"/>
              <a:gd name="T78" fmla="*/ 10406 w 13650"/>
              <a:gd name="T79" fmla="*/ 5922 h 11633"/>
              <a:gd name="T80" fmla="*/ 10406 w 13650"/>
              <a:gd name="T81" fmla="*/ 4028 h 11633"/>
              <a:gd name="T82" fmla="*/ 12028 w 13650"/>
              <a:gd name="T83" fmla="*/ 3380 h 11633"/>
              <a:gd name="T84" fmla="*/ 12028 w 13650"/>
              <a:gd name="T85" fmla="*/ 7187 h 11633"/>
              <a:gd name="T86" fmla="*/ 12028 w 13650"/>
              <a:gd name="T87" fmla="*/ 7187 h 11633"/>
              <a:gd name="T88" fmla="*/ 11230 w 13650"/>
              <a:gd name="T89" fmla="*/ 8315 h 11633"/>
              <a:gd name="T90" fmla="*/ 11230 w 13650"/>
              <a:gd name="T91" fmla="*/ 8315 h 11633"/>
              <a:gd name="T92" fmla="*/ 11913 w 13650"/>
              <a:gd name="T93" fmla="*/ 9395 h 11633"/>
              <a:gd name="T94" fmla="*/ 11251 w 13650"/>
              <a:gd name="T95" fmla="*/ 11380 h 11633"/>
              <a:gd name="T96" fmla="*/ 12008 w 13650"/>
              <a:gd name="T97" fmla="*/ 11632 h 11633"/>
              <a:gd name="T98" fmla="*/ 12427 w 13650"/>
              <a:gd name="T99" fmla="*/ 10374 h 11633"/>
              <a:gd name="T100" fmla="*/ 12846 w 13650"/>
              <a:gd name="T101" fmla="*/ 11632 h 11633"/>
              <a:gd name="T102" fmla="*/ 13603 w 13650"/>
              <a:gd name="T103" fmla="*/ 11380 h 11633"/>
              <a:gd name="T104" fmla="*/ 12942 w 13650"/>
              <a:gd name="T105" fmla="*/ 9395 h 11633"/>
              <a:gd name="T106" fmla="*/ 12942 w 13650"/>
              <a:gd name="T107" fmla="*/ 9395 h 11633"/>
              <a:gd name="T108" fmla="*/ 13623 w 13650"/>
              <a:gd name="T109" fmla="*/ 8315 h 1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650" h="11633">
                <a:moveTo>
                  <a:pt x="12427" y="7916"/>
                </a:moveTo>
                <a:lnTo>
                  <a:pt x="12427" y="7916"/>
                </a:lnTo>
                <a:cubicBezTo>
                  <a:pt x="12647" y="7916"/>
                  <a:pt x="12826" y="8096"/>
                  <a:pt x="12826" y="8315"/>
                </a:cubicBezTo>
                <a:lnTo>
                  <a:pt x="12826" y="8315"/>
                </a:lnTo>
                <a:cubicBezTo>
                  <a:pt x="12826" y="8535"/>
                  <a:pt x="12647" y="8714"/>
                  <a:pt x="12427" y="8714"/>
                </a:cubicBezTo>
                <a:lnTo>
                  <a:pt x="12427" y="8714"/>
                </a:lnTo>
                <a:cubicBezTo>
                  <a:pt x="12207" y="8714"/>
                  <a:pt x="12028" y="8535"/>
                  <a:pt x="12028" y="8315"/>
                </a:cubicBezTo>
                <a:lnTo>
                  <a:pt x="12028" y="8315"/>
                </a:lnTo>
                <a:cubicBezTo>
                  <a:pt x="12028" y="8096"/>
                  <a:pt x="12207" y="7916"/>
                  <a:pt x="12427" y="7916"/>
                </a:cubicBezTo>
                <a:close/>
                <a:moveTo>
                  <a:pt x="6817" y="4604"/>
                </a:moveTo>
                <a:lnTo>
                  <a:pt x="2145" y="2732"/>
                </a:lnTo>
                <a:lnTo>
                  <a:pt x="6817" y="859"/>
                </a:lnTo>
                <a:lnTo>
                  <a:pt x="11500" y="2732"/>
                </a:lnTo>
                <a:lnTo>
                  <a:pt x="6817" y="4604"/>
                </a:lnTo>
                <a:close/>
                <a:moveTo>
                  <a:pt x="9608" y="5922"/>
                </a:moveTo>
                <a:lnTo>
                  <a:pt x="9608" y="5922"/>
                </a:lnTo>
                <a:cubicBezTo>
                  <a:pt x="9608" y="6487"/>
                  <a:pt x="8414" y="7119"/>
                  <a:pt x="6817" y="7119"/>
                </a:cubicBezTo>
                <a:lnTo>
                  <a:pt x="6817" y="7119"/>
                </a:lnTo>
                <a:cubicBezTo>
                  <a:pt x="5219" y="7119"/>
                  <a:pt x="4025" y="6487"/>
                  <a:pt x="4025" y="5922"/>
                </a:cubicBezTo>
                <a:lnTo>
                  <a:pt x="4025" y="4344"/>
                </a:lnTo>
                <a:lnTo>
                  <a:pt x="6817" y="5464"/>
                </a:lnTo>
                <a:lnTo>
                  <a:pt x="9608" y="4347"/>
                </a:lnTo>
                <a:lnTo>
                  <a:pt x="9608" y="5922"/>
                </a:lnTo>
                <a:close/>
                <a:moveTo>
                  <a:pt x="13623" y="8315"/>
                </a:moveTo>
                <a:lnTo>
                  <a:pt x="13623" y="8315"/>
                </a:lnTo>
                <a:cubicBezTo>
                  <a:pt x="13623" y="7795"/>
                  <a:pt x="13290" y="7352"/>
                  <a:pt x="12826" y="7187"/>
                </a:cubicBezTo>
                <a:lnTo>
                  <a:pt x="12826" y="3061"/>
                </a:lnTo>
                <a:lnTo>
                  <a:pt x="13649" y="2732"/>
                </a:lnTo>
                <a:lnTo>
                  <a:pt x="6817" y="0"/>
                </a:lnTo>
                <a:lnTo>
                  <a:pt x="0" y="2732"/>
                </a:lnTo>
                <a:lnTo>
                  <a:pt x="3227" y="4025"/>
                </a:lnTo>
                <a:lnTo>
                  <a:pt x="3227" y="5922"/>
                </a:lnTo>
                <a:lnTo>
                  <a:pt x="3227" y="5922"/>
                </a:lnTo>
                <a:cubicBezTo>
                  <a:pt x="3227" y="6507"/>
                  <a:pt x="3637" y="7034"/>
                  <a:pt x="4382" y="7407"/>
                </a:cubicBezTo>
                <a:lnTo>
                  <a:pt x="4382" y="7407"/>
                </a:lnTo>
                <a:cubicBezTo>
                  <a:pt x="5039" y="7735"/>
                  <a:pt x="5904" y="7916"/>
                  <a:pt x="6817" y="7916"/>
                </a:cubicBezTo>
                <a:lnTo>
                  <a:pt x="6817" y="7916"/>
                </a:lnTo>
                <a:cubicBezTo>
                  <a:pt x="7729" y="7916"/>
                  <a:pt x="8594" y="7735"/>
                  <a:pt x="9251" y="7407"/>
                </a:cubicBezTo>
                <a:lnTo>
                  <a:pt x="9251" y="7407"/>
                </a:lnTo>
                <a:cubicBezTo>
                  <a:pt x="9996" y="7034"/>
                  <a:pt x="10406" y="6507"/>
                  <a:pt x="10406" y="5922"/>
                </a:cubicBezTo>
                <a:lnTo>
                  <a:pt x="10406" y="4028"/>
                </a:lnTo>
                <a:lnTo>
                  <a:pt x="12028" y="3380"/>
                </a:lnTo>
                <a:lnTo>
                  <a:pt x="12028" y="7187"/>
                </a:lnTo>
                <a:lnTo>
                  <a:pt x="12028" y="7187"/>
                </a:lnTo>
                <a:cubicBezTo>
                  <a:pt x="11564" y="7352"/>
                  <a:pt x="11230" y="7795"/>
                  <a:pt x="11230" y="8315"/>
                </a:cubicBezTo>
                <a:lnTo>
                  <a:pt x="11230" y="8315"/>
                </a:lnTo>
                <a:cubicBezTo>
                  <a:pt x="11230" y="8791"/>
                  <a:pt x="11509" y="9203"/>
                  <a:pt x="11913" y="9395"/>
                </a:cubicBezTo>
                <a:lnTo>
                  <a:pt x="11251" y="11380"/>
                </a:lnTo>
                <a:lnTo>
                  <a:pt x="12008" y="11632"/>
                </a:lnTo>
                <a:lnTo>
                  <a:pt x="12427" y="10374"/>
                </a:lnTo>
                <a:lnTo>
                  <a:pt x="12846" y="11632"/>
                </a:lnTo>
                <a:lnTo>
                  <a:pt x="13603" y="11380"/>
                </a:lnTo>
                <a:lnTo>
                  <a:pt x="12942" y="9395"/>
                </a:lnTo>
                <a:lnTo>
                  <a:pt x="12942" y="9395"/>
                </a:lnTo>
                <a:cubicBezTo>
                  <a:pt x="13345" y="9203"/>
                  <a:pt x="13623" y="8791"/>
                  <a:pt x="13623" y="8315"/>
                </a:cubicBezTo>
                <a:close/>
              </a:path>
            </a:pathLst>
          </a:custGeom>
          <a:solidFill>
            <a:schemeClr val="bg1"/>
          </a:solidFill>
          <a:ln>
            <a:noFill/>
          </a:ln>
          <a:effec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8" name="Freeform 1">
            <a:extLst>
              <a:ext uri="{FF2B5EF4-FFF2-40B4-BE49-F238E27FC236}">
                <a16:creationId xmlns:a16="http://schemas.microsoft.com/office/drawing/2014/main" id="{833C74D8-C1F1-F940-BB42-4B9F29A8BBA8}"/>
              </a:ext>
            </a:extLst>
          </p:cNvPr>
          <p:cNvSpPr>
            <a:spLocks noChangeArrowheads="1"/>
          </p:cNvSpPr>
          <p:nvPr/>
        </p:nvSpPr>
        <p:spPr bwMode="auto">
          <a:xfrm>
            <a:off x="970848" y="4382549"/>
            <a:ext cx="585821" cy="499319"/>
          </a:xfrm>
          <a:custGeom>
            <a:avLst/>
            <a:gdLst>
              <a:gd name="T0" fmla="*/ 12427 w 13650"/>
              <a:gd name="T1" fmla="*/ 7916 h 11633"/>
              <a:gd name="T2" fmla="*/ 12427 w 13650"/>
              <a:gd name="T3" fmla="*/ 7916 h 11633"/>
              <a:gd name="T4" fmla="*/ 12826 w 13650"/>
              <a:gd name="T5" fmla="*/ 8315 h 11633"/>
              <a:gd name="T6" fmla="*/ 12826 w 13650"/>
              <a:gd name="T7" fmla="*/ 8315 h 11633"/>
              <a:gd name="T8" fmla="*/ 12427 w 13650"/>
              <a:gd name="T9" fmla="*/ 8714 h 11633"/>
              <a:gd name="T10" fmla="*/ 12427 w 13650"/>
              <a:gd name="T11" fmla="*/ 8714 h 11633"/>
              <a:gd name="T12" fmla="*/ 12028 w 13650"/>
              <a:gd name="T13" fmla="*/ 8315 h 11633"/>
              <a:gd name="T14" fmla="*/ 12028 w 13650"/>
              <a:gd name="T15" fmla="*/ 8315 h 11633"/>
              <a:gd name="T16" fmla="*/ 12427 w 13650"/>
              <a:gd name="T17" fmla="*/ 7916 h 11633"/>
              <a:gd name="T18" fmla="*/ 6817 w 13650"/>
              <a:gd name="T19" fmla="*/ 4604 h 11633"/>
              <a:gd name="T20" fmla="*/ 2145 w 13650"/>
              <a:gd name="T21" fmla="*/ 2732 h 11633"/>
              <a:gd name="T22" fmla="*/ 6817 w 13650"/>
              <a:gd name="T23" fmla="*/ 859 h 11633"/>
              <a:gd name="T24" fmla="*/ 11500 w 13650"/>
              <a:gd name="T25" fmla="*/ 2732 h 11633"/>
              <a:gd name="T26" fmla="*/ 6817 w 13650"/>
              <a:gd name="T27" fmla="*/ 4604 h 11633"/>
              <a:gd name="T28" fmla="*/ 9608 w 13650"/>
              <a:gd name="T29" fmla="*/ 5922 h 11633"/>
              <a:gd name="T30" fmla="*/ 9608 w 13650"/>
              <a:gd name="T31" fmla="*/ 5922 h 11633"/>
              <a:gd name="T32" fmla="*/ 6817 w 13650"/>
              <a:gd name="T33" fmla="*/ 7119 h 11633"/>
              <a:gd name="T34" fmla="*/ 6817 w 13650"/>
              <a:gd name="T35" fmla="*/ 7119 h 11633"/>
              <a:gd name="T36" fmla="*/ 4025 w 13650"/>
              <a:gd name="T37" fmla="*/ 5922 h 11633"/>
              <a:gd name="T38" fmla="*/ 4025 w 13650"/>
              <a:gd name="T39" fmla="*/ 4344 h 11633"/>
              <a:gd name="T40" fmla="*/ 6817 w 13650"/>
              <a:gd name="T41" fmla="*/ 5464 h 11633"/>
              <a:gd name="T42" fmla="*/ 9608 w 13650"/>
              <a:gd name="T43" fmla="*/ 4347 h 11633"/>
              <a:gd name="T44" fmla="*/ 9608 w 13650"/>
              <a:gd name="T45" fmla="*/ 5922 h 11633"/>
              <a:gd name="T46" fmla="*/ 13623 w 13650"/>
              <a:gd name="T47" fmla="*/ 8315 h 11633"/>
              <a:gd name="T48" fmla="*/ 13623 w 13650"/>
              <a:gd name="T49" fmla="*/ 8315 h 11633"/>
              <a:gd name="T50" fmla="*/ 12826 w 13650"/>
              <a:gd name="T51" fmla="*/ 7187 h 11633"/>
              <a:gd name="T52" fmla="*/ 12826 w 13650"/>
              <a:gd name="T53" fmla="*/ 3061 h 11633"/>
              <a:gd name="T54" fmla="*/ 13649 w 13650"/>
              <a:gd name="T55" fmla="*/ 2732 h 11633"/>
              <a:gd name="T56" fmla="*/ 6817 w 13650"/>
              <a:gd name="T57" fmla="*/ 0 h 11633"/>
              <a:gd name="T58" fmla="*/ 0 w 13650"/>
              <a:gd name="T59" fmla="*/ 2732 h 11633"/>
              <a:gd name="T60" fmla="*/ 3227 w 13650"/>
              <a:gd name="T61" fmla="*/ 4025 h 11633"/>
              <a:gd name="T62" fmla="*/ 3227 w 13650"/>
              <a:gd name="T63" fmla="*/ 5922 h 11633"/>
              <a:gd name="T64" fmla="*/ 3227 w 13650"/>
              <a:gd name="T65" fmla="*/ 5922 h 11633"/>
              <a:gd name="T66" fmla="*/ 4382 w 13650"/>
              <a:gd name="T67" fmla="*/ 7407 h 11633"/>
              <a:gd name="T68" fmla="*/ 4382 w 13650"/>
              <a:gd name="T69" fmla="*/ 7407 h 11633"/>
              <a:gd name="T70" fmla="*/ 6817 w 13650"/>
              <a:gd name="T71" fmla="*/ 7916 h 11633"/>
              <a:gd name="T72" fmla="*/ 6817 w 13650"/>
              <a:gd name="T73" fmla="*/ 7916 h 11633"/>
              <a:gd name="T74" fmla="*/ 9251 w 13650"/>
              <a:gd name="T75" fmla="*/ 7407 h 11633"/>
              <a:gd name="T76" fmla="*/ 9251 w 13650"/>
              <a:gd name="T77" fmla="*/ 7407 h 11633"/>
              <a:gd name="T78" fmla="*/ 10406 w 13650"/>
              <a:gd name="T79" fmla="*/ 5922 h 11633"/>
              <a:gd name="T80" fmla="*/ 10406 w 13650"/>
              <a:gd name="T81" fmla="*/ 4028 h 11633"/>
              <a:gd name="T82" fmla="*/ 12028 w 13650"/>
              <a:gd name="T83" fmla="*/ 3380 h 11633"/>
              <a:gd name="T84" fmla="*/ 12028 w 13650"/>
              <a:gd name="T85" fmla="*/ 7187 h 11633"/>
              <a:gd name="T86" fmla="*/ 12028 w 13650"/>
              <a:gd name="T87" fmla="*/ 7187 h 11633"/>
              <a:gd name="T88" fmla="*/ 11230 w 13650"/>
              <a:gd name="T89" fmla="*/ 8315 h 11633"/>
              <a:gd name="T90" fmla="*/ 11230 w 13650"/>
              <a:gd name="T91" fmla="*/ 8315 h 11633"/>
              <a:gd name="T92" fmla="*/ 11913 w 13650"/>
              <a:gd name="T93" fmla="*/ 9395 h 11633"/>
              <a:gd name="T94" fmla="*/ 11251 w 13650"/>
              <a:gd name="T95" fmla="*/ 11380 h 11633"/>
              <a:gd name="T96" fmla="*/ 12008 w 13650"/>
              <a:gd name="T97" fmla="*/ 11632 h 11633"/>
              <a:gd name="T98" fmla="*/ 12427 w 13650"/>
              <a:gd name="T99" fmla="*/ 10374 h 11633"/>
              <a:gd name="T100" fmla="*/ 12846 w 13650"/>
              <a:gd name="T101" fmla="*/ 11632 h 11633"/>
              <a:gd name="T102" fmla="*/ 13603 w 13650"/>
              <a:gd name="T103" fmla="*/ 11380 h 11633"/>
              <a:gd name="T104" fmla="*/ 12942 w 13650"/>
              <a:gd name="T105" fmla="*/ 9395 h 11633"/>
              <a:gd name="T106" fmla="*/ 12942 w 13650"/>
              <a:gd name="T107" fmla="*/ 9395 h 11633"/>
              <a:gd name="T108" fmla="*/ 13623 w 13650"/>
              <a:gd name="T109" fmla="*/ 8315 h 1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650" h="11633">
                <a:moveTo>
                  <a:pt x="12427" y="7916"/>
                </a:moveTo>
                <a:lnTo>
                  <a:pt x="12427" y="7916"/>
                </a:lnTo>
                <a:cubicBezTo>
                  <a:pt x="12647" y="7916"/>
                  <a:pt x="12826" y="8096"/>
                  <a:pt x="12826" y="8315"/>
                </a:cubicBezTo>
                <a:lnTo>
                  <a:pt x="12826" y="8315"/>
                </a:lnTo>
                <a:cubicBezTo>
                  <a:pt x="12826" y="8535"/>
                  <a:pt x="12647" y="8714"/>
                  <a:pt x="12427" y="8714"/>
                </a:cubicBezTo>
                <a:lnTo>
                  <a:pt x="12427" y="8714"/>
                </a:lnTo>
                <a:cubicBezTo>
                  <a:pt x="12207" y="8714"/>
                  <a:pt x="12028" y="8535"/>
                  <a:pt x="12028" y="8315"/>
                </a:cubicBezTo>
                <a:lnTo>
                  <a:pt x="12028" y="8315"/>
                </a:lnTo>
                <a:cubicBezTo>
                  <a:pt x="12028" y="8096"/>
                  <a:pt x="12207" y="7916"/>
                  <a:pt x="12427" y="7916"/>
                </a:cubicBezTo>
                <a:close/>
                <a:moveTo>
                  <a:pt x="6817" y="4604"/>
                </a:moveTo>
                <a:lnTo>
                  <a:pt x="2145" y="2732"/>
                </a:lnTo>
                <a:lnTo>
                  <a:pt x="6817" y="859"/>
                </a:lnTo>
                <a:lnTo>
                  <a:pt x="11500" y="2732"/>
                </a:lnTo>
                <a:lnTo>
                  <a:pt x="6817" y="4604"/>
                </a:lnTo>
                <a:close/>
                <a:moveTo>
                  <a:pt x="9608" y="5922"/>
                </a:moveTo>
                <a:lnTo>
                  <a:pt x="9608" y="5922"/>
                </a:lnTo>
                <a:cubicBezTo>
                  <a:pt x="9608" y="6487"/>
                  <a:pt x="8414" y="7119"/>
                  <a:pt x="6817" y="7119"/>
                </a:cubicBezTo>
                <a:lnTo>
                  <a:pt x="6817" y="7119"/>
                </a:lnTo>
                <a:cubicBezTo>
                  <a:pt x="5219" y="7119"/>
                  <a:pt x="4025" y="6487"/>
                  <a:pt x="4025" y="5922"/>
                </a:cubicBezTo>
                <a:lnTo>
                  <a:pt x="4025" y="4344"/>
                </a:lnTo>
                <a:lnTo>
                  <a:pt x="6817" y="5464"/>
                </a:lnTo>
                <a:lnTo>
                  <a:pt x="9608" y="4347"/>
                </a:lnTo>
                <a:lnTo>
                  <a:pt x="9608" y="5922"/>
                </a:lnTo>
                <a:close/>
                <a:moveTo>
                  <a:pt x="13623" y="8315"/>
                </a:moveTo>
                <a:lnTo>
                  <a:pt x="13623" y="8315"/>
                </a:lnTo>
                <a:cubicBezTo>
                  <a:pt x="13623" y="7795"/>
                  <a:pt x="13290" y="7352"/>
                  <a:pt x="12826" y="7187"/>
                </a:cubicBezTo>
                <a:lnTo>
                  <a:pt x="12826" y="3061"/>
                </a:lnTo>
                <a:lnTo>
                  <a:pt x="13649" y="2732"/>
                </a:lnTo>
                <a:lnTo>
                  <a:pt x="6817" y="0"/>
                </a:lnTo>
                <a:lnTo>
                  <a:pt x="0" y="2732"/>
                </a:lnTo>
                <a:lnTo>
                  <a:pt x="3227" y="4025"/>
                </a:lnTo>
                <a:lnTo>
                  <a:pt x="3227" y="5922"/>
                </a:lnTo>
                <a:lnTo>
                  <a:pt x="3227" y="5922"/>
                </a:lnTo>
                <a:cubicBezTo>
                  <a:pt x="3227" y="6507"/>
                  <a:pt x="3637" y="7034"/>
                  <a:pt x="4382" y="7407"/>
                </a:cubicBezTo>
                <a:lnTo>
                  <a:pt x="4382" y="7407"/>
                </a:lnTo>
                <a:cubicBezTo>
                  <a:pt x="5039" y="7735"/>
                  <a:pt x="5904" y="7916"/>
                  <a:pt x="6817" y="7916"/>
                </a:cubicBezTo>
                <a:lnTo>
                  <a:pt x="6817" y="7916"/>
                </a:lnTo>
                <a:cubicBezTo>
                  <a:pt x="7729" y="7916"/>
                  <a:pt x="8594" y="7735"/>
                  <a:pt x="9251" y="7407"/>
                </a:cubicBezTo>
                <a:lnTo>
                  <a:pt x="9251" y="7407"/>
                </a:lnTo>
                <a:cubicBezTo>
                  <a:pt x="9996" y="7034"/>
                  <a:pt x="10406" y="6507"/>
                  <a:pt x="10406" y="5922"/>
                </a:cubicBezTo>
                <a:lnTo>
                  <a:pt x="10406" y="4028"/>
                </a:lnTo>
                <a:lnTo>
                  <a:pt x="12028" y="3380"/>
                </a:lnTo>
                <a:lnTo>
                  <a:pt x="12028" y="7187"/>
                </a:lnTo>
                <a:lnTo>
                  <a:pt x="12028" y="7187"/>
                </a:lnTo>
                <a:cubicBezTo>
                  <a:pt x="11564" y="7352"/>
                  <a:pt x="11230" y="7795"/>
                  <a:pt x="11230" y="8315"/>
                </a:cubicBezTo>
                <a:lnTo>
                  <a:pt x="11230" y="8315"/>
                </a:lnTo>
                <a:cubicBezTo>
                  <a:pt x="11230" y="8791"/>
                  <a:pt x="11509" y="9203"/>
                  <a:pt x="11913" y="9395"/>
                </a:cubicBezTo>
                <a:lnTo>
                  <a:pt x="11251" y="11380"/>
                </a:lnTo>
                <a:lnTo>
                  <a:pt x="12008" y="11632"/>
                </a:lnTo>
                <a:lnTo>
                  <a:pt x="12427" y="10374"/>
                </a:lnTo>
                <a:lnTo>
                  <a:pt x="12846" y="11632"/>
                </a:lnTo>
                <a:lnTo>
                  <a:pt x="13603" y="11380"/>
                </a:lnTo>
                <a:lnTo>
                  <a:pt x="12942" y="9395"/>
                </a:lnTo>
                <a:lnTo>
                  <a:pt x="12942" y="9395"/>
                </a:lnTo>
                <a:cubicBezTo>
                  <a:pt x="13345" y="9203"/>
                  <a:pt x="13623" y="8791"/>
                  <a:pt x="13623" y="8315"/>
                </a:cubicBezTo>
                <a:close/>
              </a:path>
            </a:pathLst>
          </a:custGeom>
          <a:solidFill>
            <a:schemeClr val="bg1"/>
          </a:solidFill>
          <a:ln>
            <a:noFill/>
          </a:ln>
          <a:effec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0" name="Subtitle 2">
            <a:extLst>
              <a:ext uri="{FF2B5EF4-FFF2-40B4-BE49-F238E27FC236}">
                <a16:creationId xmlns:a16="http://schemas.microsoft.com/office/drawing/2014/main" id="{A6D50107-AF17-AF41-86EB-72223C3F4D42}"/>
              </a:ext>
            </a:extLst>
          </p:cNvPr>
          <p:cNvSpPr txBox="1">
            <a:spLocks/>
          </p:cNvSpPr>
          <p:nvPr/>
        </p:nvSpPr>
        <p:spPr>
          <a:xfrm>
            <a:off x="1861085" y="1920766"/>
            <a:ext cx="4597140" cy="1489587"/>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Từ báo cáo tài chính của một công ty, t</a:t>
            </a: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rPr>
              <a:t>ổng hợp các thông tin cần để đưa vào Phương án Kinh doanh + Bảng tính chỉ số xem có ổn không?</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endParaRPr>
          </a:p>
        </p:txBody>
      </p:sp>
      <p:sp>
        <p:nvSpPr>
          <p:cNvPr id="31" name="Subtitle 2">
            <a:extLst>
              <a:ext uri="{FF2B5EF4-FFF2-40B4-BE49-F238E27FC236}">
                <a16:creationId xmlns:a16="http://schemas.microsoft.com/office/drawing/2014/main" id="{51267FF8-1CD8-114F-87DD-D7FF782FA111}"/>
              </a:ext>
            </a:extLst>
          </p:cNvPr>
          <p:cNvSpPr txBox="1">
            <a:spLocks/>
          </p:cNvSpPr>
          <p:nvPr/>
        </p:nvSpPr>
        <p:spPr>
          <a:xfrm>
            <a:off x="1903959" y="4141117"/>
            <a:ext cx="4423862" cy="1858983"/>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rPr>
              <a:t> Truyền tải: Chủ DN cần định hướng chuẩn hóa số liệu và hoạt động chuẩn hóa để Hồ sơ Vay là tốt nhất (tác động đến việc xếp hạng DN  giá phí áp dụng..)</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endParaRPr>
          </a:p>
        </p:txBody>
      </p:sp>
      <p:sp>
        <p:nvSpPr>
          <p:cNvPr id="16" name="TextBox 15"/>
          <p:cNvSpPr txBox="1"/>
          <p:nvPr/>
        </p:nvSpPr>
        <p:spPr>
          <a:xfrm>
            <a:off x="35659" y="84678"/>
            <a:ext cx="10792731" cy="50796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Calibri" panose="020F0502020204030204"/>
                <a:ea typeface="+mn-ea"/>
                <a:cs typeface="+mn-cs"/>
              </a:rPr>
              <a:t>Bài tập nhanh: Tính toán chỉ số Sức khỏe Doanh nghiệp </a:t>
            </a:r>
          </a:p>
        </p:txBody>
      </p:sp>
    </p:spTree>
    <p:extLst>
      <p:ext uri="{BB962C8B-B14F-4D97-AF65-F5344CB8AC3E}">
        <p14:creationId xmlns:p14="http://schemas.microsoft.com/office/powerpoint/2010/main" val="19869605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307B4A9E-072C-FE49-8892-512C6F55D00D}"/>
              </a:ext>
            </a:extLst>
          </p:cNvPr>
          <p:cNvGrpSpPr/>
          <p:nvPr/>
        </p:nvGrpSpPr>
        <p:grpSpPr>
          <a:xfrm>
            <a:off x="3286933" y="1199999"/>
            <a:ext cx="5449778" cy="3280360"/>
            <a:chOff x="7745509" y="3675235"/>
            <a:chExt cx="8893978" cy="5353511"/>
          </a:xfrm>
        </p:grpSpPr>
        <p:sp>
          <p:nvSpPr>
            <p:cNvPr id="7" name="Shape">
              <a:extLst>
                <a:ext uri="{FF2B5EF4-FFF2-40B4-BE49-F238E27FC236}">
                  <a16:creationId xmlns:a16="http://schemas.microsoft.com/office/drawing/2014/main" id="{9091BC17-941C-2941-B945-2E0E520EA0C6}"/>
                </a:ext>
              </a:extLst>
            </p:cNvPr>
            <p:cNvSpPr/>
            <p:nvPr/>
          </p:nvSpPr>
          <p:spPr>
            <a:xfrm>
              <a:off x="9405051" y="6235994"/>
              <a:ext cx="5610594" cy="2792748"/>
            </a:xfrm>
            <a:custGeom>
              <a:avLst/>
              <a:gdLst/>
              <a:ahLst/>
              <a:cxnLst>
                <a:cxn ang="0">
                  <a:pos x="wd2" y="hd2"/>
                </a:cxn>
                <a:cxn ang="5400000">
                  <a:pos x="wd2" y="hd2"/>
                </a:cxn>
                <a:cxn ang="10800000">
                  <a:pos x="wd2" y="hd2"/>
                </a:cxn>
                <a:cxn ang="16200000">
                  <a:pos x="wd2" y="hd2"/>
                </a:cxn>
              </a:cxnLst>
              <a:rect l="0" t="0" r="r" b="b"/>
              <a:pathLst>
                <a:path w="21600" h="21600" extrusionOk="0">
                  <a:moveTo>
                    <a:pt x="21579" y="2887"/>
                  </a:moveTo>
                  <a:lnTo>
                    <a:pt x="21579" y="0"/>
                  </a:lnTo>
                  <a:lnTo>
                    <a:pt x="21579" y="0"/>
                  </a:lnTo>
                  <a:lnTo>
                    <a:pt x="24" y="0"/>
                  </a:lnTo>
                  <a:lnTo>
                    <a:pt x="23" y="0"/>
                  </a:lnTo>
                  <a:lnTo>
                    <a:pt x="23" y="2887"/>
                  </a:lnTo>
                  <a:lnTo>
                    <a:pt x="24" y="2887"/>
                  </a:lnTo>
                  <a:lnTo>
                    <a:pt x="2113" y="2887"/>
                  </a:lnTo>
                  <a:lnTo>
                    <a:pt x="0" y="21600"/>
                  </a:lnTo>
                  <a:lnTo>
                    <a:pt x="704" y="21600"/>
                  </a:lnTo>
                  <a:lnTo>
                    <a:pt x="2821" y="2887"/>
                  </a:lnTo>
                  <a:lnTo>
                    <a:pt x="18782" y="2887"/>
                  </a:lnTo>
                  <a:lnTo>
                    <a:pt x="20899" y="21600"/>
                  </a:lnTo>
                  <a:lnTo>
                    <a:pt x="21600" y="21600"/>
                  </a:lnTo>
                  <a:lnTo>
                    <a:pt x="19489" y="2887"/>
                  </a:lnTo>
                  <a:lnTo>
                    <a:pt x="21579" y="2887"/>
                  </a:lnTo>
                  <a:cubicBezTo>
                    <a:pt x="21579" y="2887"/>
                    <a:pt x="21579" y="2887"/>
                    <a:pt x="21579" y="2887"/>
                  </a:cubicBezTo>
                  <a:close/>
                </a:path>
              </a:pathLst>
            </a:custGeom>
            <a:solidFill>
              <a:schemeClr val="bg1">
                <a:lumMod val="8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5" name="Shape">
              <a:extLst>
                <a:ext uri="{FF2B5EF4-FFF2-40B4-BE49-F238E27FC236}">
                  <a16:creationId xmlns:a16="http://schemas.microsoft.com/office/drawing/2014/main" id="{A5EBE893-17ED-CD44-BDD1-5111118B12E2}"/>
                </a:ext>
              </a:extLst>
            </p:cNvPr>
            <p:cNvSpPr/>
            <p:nvPr/>
          </p:nvSpPr>
          <p:spPr>
            <a:xfrm>
              <a:off x="10984995" y="4976189"/>
              <a:ext cx="1001654" cy="1259810"/>
            </a:xfrm>
            <a:custGeom>
              <a:avLst/>
              <a:gdLst/>
              <a:ahLst/>
              <a:cxnLst>
                <a:cxn ang="0">
                  <a:pos x="wd2" y="hd2"/>
                </a:cxn>
                <a:cxn ang="5400000">
                  <a:pos x="wd2" y="hd2"/>
                </a:cxn>
                <a:cxn ang="10800000">
                  <a:pos x="wd2" y="hd2"/>
                </a:cxn>
                <a:cxn ang="16200000">
                  <a:pos x="wd2" y="hd2"/>
                </a:cxn>
              </a:cxnLst>
              <a:rect l="0" t="0" r="r" b="b"/>
              <a:pathLst>
                <a:path w="21600" h="21600" extrusionOk="0">
                  <a:moveTo>
                    <a:pt x="19591" y="486"/>
                  </a:moveTo>
                  <a:cubicBezTo>
                    <a:pt x="19213" y="486"/>
                    <a:pt x="18856" y="425"/>
                    <a:pt x="18514" y="338"/>
                  </a:cubicBezTo>
                  <a:lnTo>
                    <a:pt x="18514" y="17090"/>
                  </a:lnTo>
                  <a:cubicBezTo>
                    <a:pt x="18514" y="18203"/>
                    <a:pt x="17408" y="19104"/>
                    <a:pt x="16023" y="19152"/>
                  </a:cubicBezTo>
                  <a:lnTo>
                    <a:pt x="0" y="19152"/>
                  </a:lnTo>
                  <a:lnTo>
                    <a:pt x="0" y="21600"/>
                  </a:lnTo>
                  <a:lnTo>
                    <a:pt x="17790" y="21600"/>
                  </a:lnTo>
                  <a:cubicBezTo>
                    <a:pt x="19894" y="21600"/>
                    <a:pt x="21600" y="20244"/>
                    <a:pt x="21600" y="18571"/>
                  </a:cubicBezTo>
                  <a:lnTo>
                    <a:pt x="21600" y="0"/>
                  </a:lnTo>
                  <a:cubicBezTo>
                    <a:pt x="21026" y="306"/>
                    <a:pt x="20335" y="486"/>
                    <a:pt x="19591" y="486"/>
                  </a:cubicBezTo>
                  <a:close/>
                </a:path>
              </a:pathLst>
            </a:custGeom>
            <a:solidFill>
              <a:schemeClr val="bg1">
                <a:lumMod val="6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6" name="Shape">
              <a:extLst>
                <a:ext uri="{FF2B5EF4-FFF2-40B4-BE49-F238E27FC236}">
                  <a16:creationId xmlns:a16="http://schemas.microsoft.com/office/drawing/2014/main" id="{2AC002B2-3753-384B-A52D-8EA39111D498}"/>
                </a:ext>
              </a:extLst>
            </p:cNvPr>
            <p:cNvSpPr/>
            <p:nvPr/>
          </p:nvSpPr>
          <p:spPr>
            <a:xfrm>
              <a:off x="11831131" y="4679924"/>
              <a:ext cx="223989" cy="330385"/>
            </a:xfrm>
            <a:custGeom>
              <a:avLst/>
              <a:gdLst/>
              <a:ahLst/>
              <a:cxnLst>
                <a:cxn ang="0">
                  <a:pos x="wd2" y="hd2"/>
                </a:cxn>
                <a:cxn ang="5400000">
                  <a:pos x="wd2" y="hd2"/>
                </a:cxn>
                <a:cxn ang="10800000">
                  <a:pos x="wd2" y="hd2"/>
                </a:cxn>
                <a:cxn ang="16200000">
                  <a:pos x="wd2" y="hd2"/>
                </a:cxn>
              </a:cxnLst>
              <a:rect l="0" t="0" r="r" b="b"/>
              <a:pathLst>
                <a:path w="21600" h="21600" extrusionOk="0">
                  <a:moveTo>
                    <a:pt x="8278" y="0"/>
                  </a:moveTo>
                  <a:lnTo>
                    <a:pt x="0" y="20905"/>
                  </a:lnTo>
                  <a:cubicBezTo>
                    <a:pt x="1723" y="21331"/>
                    <a:pt x="3558" y="21600"/>
                    <a:pt x="5499" y="21600"/>
                  </a:cubicBezTo>
                  <a:cubicBezTo>
                    <a:pt x="14391" y="21600"/>
                    <a:pt x="21600" y="16721"/>
                    <a:pt x="21600" y="10706"/>
                  </a:cubicBezTo>
                  <a:cubicBezTo>
                    <a:pt x="21600" y="5335"/>
                    <a:pt x="15839" y="894"/>
                    <a:pt x="8278" y="0"/>
                  </a:cubicBezTo>
                  <a:close/>
                </a:path>
              </a:pathLst>
            </a:custGeom>
            <a:solidFill>
              <a:schemeClr val="accent1">
                <a:lumMod val="25000"/>
                <a:lumOff val="7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7" name="Shape">
              <a:extLst>
                <a:ext uri="{FF2B5EF4-FFF2-40B4-BE49-F238E27FC236}">
                  <a16:creationId xmlns:a16="http://schemas.microsoft.com/office/drawing/2014/main" id="{DD933B06-F372-784C-9910-0BE6A420E140}"/>
                </a:ext>
              </a:extLst>
            </p:cNvPr>
            <p:cNvSpPr/>
            <p:nvPr/>
          </p:nvSpPr>
          <p:spPr>
            <a:xfrm>
              <a:off x="11388793" y="3675235"/>
              <a:ext cx="746765" cy="2080817"/>
            </a:xfrm>
            <a:custGeom>
              <a:avLst/>
              <a:gdLst/>
              <a:ahLst/>
              <a:cxnLst>
                <a:cxn ang="0">
                  <a:pos x="wd2" y="hd2"/>
                </a:cxn>
                <a:cxn ang="5400000">
                  <a:pos x="wd2" y="hd2"/>
                </a:cxn>
                <a:cxn ang="10800000">
                  <a:pos x="wd2" y="hd2"/>
                </a:cxn>
                <a:cxn ang="16200000">
                  <a:pos x="wd2" y="hd2"/>
                </a:cxn>
              </a:cxnLst>
              <a:rect l="0" t="0" r="r" b="b"/>
              <a:pathLst>
                <a:path w="21042" h="21368" extrusionOk="0">
                  <a:moveTo>
                    <a:pt x="15654" y="0"/>
                  </a:moveTo>
                  <a:cubicBezTo>
                    <a:pt x="6645" y="12229"/>
                    <a:pt x="2962" y="17230"/>
                    <a:pt x="0" y="21251"/>
                  </a:cubicBezTo>
                  <a:cubicBezTo>
                    <a:pt x="3585" y="21600"/>
                    <a:pt x="7036" y="21143"/>
                    <a:pt x="7709" y="20230"/>
                  </a:cubicBezTo>
                  <a:lnTo>
                    <a:pt x="20928" y="2285"/>
                  </a:lnTo>
                  <a:cubicBezTo>
                    <a:pt x="21600" y="1372"/>
                    <a:pt x="19239" y="349"/>
                    <a:pt x="15654" y="0"/>
                  </a:cubicBezTo>
                  <a:close/>
                </a:path>
              </a:pathLst>
            </a:custGeom>
            <a:solidFill>
              <a:schemeClr val="bg1">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2" name="Shape">
              <a:extLst>
                <a:ext uri="{FF2B5EF4-FFF2-40B4-BE49-F238E27FC236}">
                  <a16:creationId xmlns:a16="http://schemas.microsoft.com/office/drawing/2014/main" id="{5F7A4DA0-ECA4-7744-811D-22D1D9474D54}"/>
                </a:ext>
              </a:extLst>
            </p:cNvPr>
            <p:cNvSpPr/>
            <p:nvPr/>
          </p:nvSpPr>
          <p:spPr>
            <a:xfrm>
              <a:off x="12434046" y="4976189"/>
              <a:ext cx="1001656" cy="1259810"/>
            </a:xfrm>
            <a:custGeom>
              <a:avLst/>
              <a:gdLst/>
              <a:ahLst/>
              <a:cxnLst>
                <a:cxn ang="0">
                  <a:pos x="wd2" y="hd2"/>
                </a:cxn>
                <a:cxn ang="5400000">
                  <a:pos x="wd2" y="hd2"/>
                </a:cxn>
                <a:cxn ang="10800000">
                  <a:pos x="wd2" y="hd2"/>
                </a:cxn>
                <a:cxn ang="16200000">
                  <a:pos x="wd2" y="hd2"/>
                </a:cxn>
              </a:cxnLst>
              <a:rect l="0" t="0" r="r" b="b"/>
              <a:pathLst>
                <a:path w="21600" h="21600" extrusionOk="0">
                  <a:moveTo>
                    <a:pt x="2009" y="486"/>
                  </a:moveTo>
                  <a:cubicBezTo>
                    <a:pt x="2387" y="486"/>
                    <a:pt x="2744" y="425"/>
                    <a:pt x="3086" y="338"/>
                  </a:cubicBezTo>
                  <a:lnTo>
                    <a:pt x="3086" y="17090"/>
                  </a:lnTo>
                  <a:cubicBezTo>
                    <a:pt x="3086" y="18203"/>
                    <a:pt x="4192" y="19104"/>
                    <a:pt x="5577" y="19152"/>
                  </a:cubicBezTo>
                  <a:lnTo>
                    <a:pt x="21600" y="19152"/>
                  </a:lnTo>
                  <a:lnTo>
                    <a:pt x="21600" y="21600"/>
                  </a:lnTo>
                  <a:lnTo>
                    <a:pt x="3810" y="21600"/>
                  </a:lnTo>
                  <a:cubicBezTo>
                    <a:pt x="1706" y="21600"/>
                    <a:pt x="0" y="20244"/>
                    <a:pt x="0" y="18571"/>
                  </a:cubicBezTo>
                  <a:lnTo>
                    <a:pt x="0" y="0"/>
                  </a:lnTo>
                  <a:cubicBezTo>
                    <a:pt x="574" y="306"/>
                    <a:pt x="1265" y="486"/>
                    <a:pt x="2009" y="486"/>
                  </a:cubicBezTo>
                  <a:close/>
                </a:path>
              </a:pathLst>
            </a:custGeom>
            <a:solidFill>
              <a:schemeClr val="bg1">
                <a:lumMod val="6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3" name="Shape">
              <a:extLst>
                <a:ext uri="{FF2B5EF4-FFF2-40B4-BE49-F238E27FC236}">
                  <a16:creationId xmlns:a16="http://schemas.microsoft.com/office/drawing/2014/main" id="{47FF36DD-28D8-D243-9E0B-33AB0E870BCD}"/>
                </a:ext>
              </a:extLst>
            </p:cNvPr>
            <p:cNvSpPr/>
            <p:nvPr/>
          </p:nvSpPr>
          <p:spPr>
            <a:xfrm>
              <a:off x="12365574" y="4679924"/>
              <a:ext cx="223990" cy="330385"/>
            </a:xfrm>
            <a:custGeom>
              <a:avLst/>
              <a:gdLst/>
              <a:ahLst/>
              <a:cxnLst>
                <a:cxn ang="0">
                  <a:pos x="wd2" y="hd2"/>
                </a:cxn>
                <a:cxn ang="5400000">
                  <a:pos x="wd2" y="hd2"/>
                </a:cxn>
                <a:cxn ang="10800000">
                  <a:pos x="wd2" y="hd2"/>
                </a:cxn>
                <a:cxn ang="16200000">
                  <a:pos x="wd2" y="hd2"/>
                </a:cxn>
              </a:cxnLst>
              <a:rect l="0" t="0" r="r" b="b"/>
              <a:pathLst>
                <a:path w="21600" h="21600" extrusionOk="0">
                  <a:moveTo>
                    <a:pt x="13322" y="0"/>
                  </a:moveTo>
                  <a:lnTo>
                    <a:pt x="21600" y="20905"/>
                  </a:lnTo>
                  <a:cubicBezTo>
                    <a:pt x="19877" y="21331"/>
                    <a:pt x="18042" y="21600"/>
                    <a:pt x="16101" y="21600"/>
                  </a:cubicBezTo>
                  <a:cubicBezTo>
                    <a:pt x="7209" y="21600"/>
                    <a:pt x="0" y="16721"/>
                    <a:pt x="0" y="10706"/>
                  </a:cubicBezTo>
                  <a:cubicBezTo>
                    <a:pt x="0" y="5335"/>
                    <a:pt x="5761" y="894"/>
                    <a:pt x="13322" y="0"/>
                  </a:cubicBezTo>
                  <a:close/>
                </a:path>
              </a:pathLst>
            </a:custGeom>
            <a:solidFill>
              <a:schemeClr val="accent1">
                <a:lumMod val="25000"/>
                <a:lumOff val="7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4" name="Shape">
              <a:extLst>
                <a:ext uri="{FF2B5EF4-FFF2-40B4-BE49-F238E27FC236}">
                  <a16:creationId xmlns:a16="http://schemas.microsoft.com/office/drawing/2014/main" id="{2FA95E67-5646-9B48-B3EA-9A4F8F10F09E}"/>
                </a:ext>
              </a:extLst>
            </p:cNvPr>
            <p:cNvSpPr/>
            <p:nvPr/>
          </p:nvSpPr>
          <p:spPr>
            <a:xfrm>
              <a:off x="12285137" y="3675235"/>
              <a:ext cx="746766" cy="2080817"/>
            </a:xfrm>
            <a:custGeom>
              <a:avLst/>
              <a:gdLst/>
              <a:ahLst/>
              <a:cxnLst>
                <a:cxn ang="0">
                  <a:pos x="wd2" y="hd2"/>
                </a:cxn>
                <a:cxn ang="5400000">
                  <a:pos x="wd2" y="hd2"/>
                </a:cxn>
                <a:cxn ang="10800000">
                  <a:pos x="wd2" y="hd2"/>
                </a:cxn>
                <a:cxn ang="16200000">
                  <a:pos x="wd2" y="hd2"/>
                </a:cxn>
              </a:cxnLst>
              <a:rect l="0" t="0" r="r" b="b"/>
              <a:pathLst>
                <a:path w="21042" h="21368" extrusionOk="0">
                  <a:moveTo>
                    <a:pt x="5388" y="0"/>
                  </a:moveTo>
                  <a:cubicBezTo>
                    <a:pt x="14397" y="12229"/>
                    <a:pt x="18080" y="17230"/>
                    <a:pt x="21042" y="21251"/>
                  </a:cubicBezTo>
                  <a:cubicBezTo>
                    <a:pt x="17457" y="21600"/>
                    <a:pt x="14006" y="21143"/>
                    <a:pt x="13333" y="20230"/>
                  </a:cubicBezTo>
                  <a:lnTo>
                    <a:pt x="114" y="2285"/>
                  </a:lnTo>
                  <a:cubicBezTo>
                    <a:pt x="-558" y="1372"/>
                    <a:pt x="1803" y="349"/>
                    <a:pt x="5388" y="0"/>
                  </a:cubicBezTo>
                  <a:close/>
                </a:path>
              </a:pathLst>
            </a:custGeom>
            <a:solidFill>
              <a:schemeClr val="bg1">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8" name="Shape">
              <a:extLst>
                <a:ext uri="{FF2B5EF4-FFF2-40B4-BE49-F238E27FC236}">
                  <a16:creationId xmlns:a16="http://schemas.microsoft.com/office/drawing/2014/main" id="{20C5F0C4-B570-484F-99D5-21A2FF6F82CD}"/>
                </a:ext>
              </a:extLst>
            </p:cNvPr>
            <p:cNvSpPr/>
            <p:nvPr/>
          </p:nvSpPr>
          <p:spPr>
            <a:xfrm>
              <a:off x="9891789" y="8605079"/>
              <a:ext cx="740525" cy="344634"/>
            </a:xfrm>
            <a:custGeom>
              <a:avLst/>
              <a:gdLst/>
              <a:ahLst/>
              <a:cxnLst>
                <a:cxn ang="0">
                  <a:pos x="wd2" y="hd2"/>
                </a:cxn>
                <a:cxn ang="5400000">
                  <a:pos x="wd2" y="hd2"/>
                </a:cxn>
                <a:cxn ang="10800000">
                  <a:pos x="wd2" y="hd2"/>
                </a:cxn>
                <a:cxn ang="16200000">
                  <a:pos x="wd2" y="hd2"/>
                </a:cxn>
              </a:cxnLst>
              <a:rect l="0" t="0" r="r" b="b"/>
              <a:pathLst>
                <a:path w="21600" h="21600" extrusionOk="0">
                  <a:moveTo>
                    <a:pt x="14898" y="0"/>
                  </a:moveTo>
                  <a:lnTo>
                    <a:pt x="5252" y="0"/>
                  </a:lnTo>
                  <a:cubicBezTo>
                    <a:pt x="1551" y="0"/>
                    <a:pt x="0" y="6446"/>
                    <a:pt x="0" y="14400"/>
                  </a:cubicBezTo>
                  <a:cubicBezTo>
                    <a:pt x="0" y="16597"/>
                    <a:pt x="0" y="19207"/>
                    <a:pt x="0" y="21600"/>
                  </a:cubicBezTo>
                  <a:lnTo>
                    <a:pt x="21600" y="21600"/>
                  </a:lnTo>
                  <a:lnTo>
                    <a:pt x="21600" y="14400"/>
                  </a:lnTo>
                  <a:cubicBezTo>
                    <a:pt x="21600" y="6446"/>
                    <a:pt x="18599" y="0"/>
                    <a:pt x="14898" y="0"/>
                  </a:cubicBezTo>
                  <a:close/>
                </a:path>
              </a:pathLst>
            </a:custGeom>
            <a:solidFill>
              <a:schemeClr val="accent2">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9" name="Shape">
              <a:extLst>
                <a:ext uri="{FF2B5EF4-FFF2-40B4-BE49-F238E27FC236}">
                  <a16:creationId xmlns:a16="http://schemas.microsoft.com/office/drawing/2014/main" id="{EE90AD73-AF06-2046-8408-DEFF8F674F57}"/>
                </a:ext>
              </a:extLst>
            </p:cNvPr>
            <p:cNvSpPr/>
            <p:nvPr/>
          </p:nvSpPr>
          <p:spPr>
            <a:xfrm>
              <a:off x="9891789" y="8913831"/>
              <a:ext cx="740525" cy="1148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chemeClr val="bg1">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3" name="Shape">
              <a:extLst>
                <a:ext uri="{FF2B5EF4-FFF2-40B4-BE49-F238E27FC236}">
                  <a16:creationId xmlns:a16="http://schemas.microsoft.com/office/drawing/2014/main" id="{20BD1DFE-61A6-F74E-BDF4-BBA4CC56B03E}"/>
                </a:ext>
              </a:extLst>
            </p:cNvPr>
            <p:cNvSpPr/>
            <p:nvPr/>
          </p:nvSpPr>
          <p:spPr>
            <a:xfrm>
              <a:off x="8172919" y="6752567"/>
              <a:ext cx="2244107" cy="1864965"/>
            </a:xfrm>
            <a:custGeom>
              <a:avLst/>
              <a:gdLst/>
              <a:ahLst/>
              <a:cxnLst>
                <a:cxn ang="0">
                  <a:pos x="wd2" y="hd2"/>
                </a:cxn>
                <a:cxn ang="5400000">
                  <a:pos x="wd2" y="hd2"/>
                </a:cxn>
                <a:cxn ang="10800000">
                  <a:pos x="wd2" y="hd2"/>
                </a:cxn>
                <a:cxn ang="16200000">
                  <a:pos x="wd2" y="hd2"/>
                </a:cxn>
              </a:cxnLst>
              <a:rect l="0" t="0" r="r" b="b"/>
              <a:pathLst>
                <a:path w="21600" h="21414" extrusionOk="0">
                  <a:moveTo>
                    <a:pt x="20887" y="944"/>
                  </a:moveTo>
                  <a:cubicBezTo>
                    <a:pt x="20876" y="930"/>
                    <a:pt x="20828" y="873"/>
                    <a:pt x="20816" y="859"/>
                  </a:cubicBezTo>
                  <a:cubicBezTo>
                    <a:pt x="20362" y="335"/>
                    <a:pt x="19749" y="11"/>
                    <a:pt x="19072" y="11"/>
                  </a:cubicBezTo>
                  <a:cubicBezTo>
                    <a:pt x="19065" y="11"/>
                    <a:pt x="9191" y="11"/>
                    <a:pt x="9191" y="11"/>
                  </a:cubicBezTo>
                  <a:lnTo>
                    <a:pt x="0" y="0"/>
                  </a:lnTo>
                  <a:lnTo>
                    <a:pt x="0" y="558"/>
                  </a:lnTo>
                  <a:cubicBezTo>
                    <a:pt x="0" y="3577"/>
                    <a:pt x="2058" y="6024"/>
                    <a:pt x="4596" y="6024"/>
                  </a:cubicBezTo>
                  <a:cubicBezTo>
                    <a:pt x="4642" y="6024"/>
                    <a:pt x="16545" y="6024"/>
                    <a:pt x="16545" y="6024"/>
                  </a:cubicBezTo>
                  <a:lnTo>
                    <a:pt x="16545" y="19909"/>
                  </a:lnTo>
                  <a:cubicBezTo>
                    <a:pt x="16545" y="21600"/>
                    <a:pt x="17676" y="21407"/>
                    <a:pt x="19072" y="21407"/>
                  </a:cubicBezTo>
                  <a:cubicBezTo>
                    <a:pt x="20468" y="21407"/>
                    <a:pt x="21600" y="21600"/>
                    <a:pt x="21600" y="19909"/>
                  </a:cubicBezTo>
                  <a:lnTo>
                    <a:pt x="21600" y="3072"/>
                  </a:lnTo>
                  <a:cubicBezTo>
                    <a:pt x="21600" y="3063"/>
                    <a:pt x="21600" y="3027"/>
                    <a:pt x="21600" y="3018"/>
                  </a:cubicBezTo>
                  <a:cubicBezTo>
                    <a:pt x="21600" y="2213"/>
                    <a:pt x="21328" y="1483"/>
                    <a:pt x="20887" y="944"/>
                  </a:cubicBezTo>
                  <a:close/>
                </a:path>
              </a:pathLst>
            </a:custGeom>
            <a:solidFill>
              <a:schemeClr val="accent1">
                <a:lumMod val="90000"/>
                <a:lumOff val="1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4" name="Shape">
              <a:extLst>
                <a:ext uri="{FF2B5EF4-FFF2-40B4-BE49-F238E27FC236}">
                  <a16:creationId xmlns:a16="http://schemas.microsoft.com/office/drawing/2014/main" id="{CC8C7DA9-A499-4641-AF80-B7BE41150922}"/>
                </a:ext>
              </a:extLst>
            </p:cNvPr>
            <p:cNvSpPr/>
            <p:nvPr/>
          </p:nvSpPr>
          <p:spPr>
            <a:xfrm>
              <a:off x="8365888" y="4030253"/>
              <a:ext cx="789866" cy="880165"/>
            </a:xfrm>
            <a:custGeom>
              <a:avLst/>
              <a:gdLst/>
              <a:ahLst/>
              <a:cxnLst>
                <a:cxn ang="0">
                  <a:pos x="wd2" y="hd2"/>
                </a:cxn>
                <a:cxn ang="5400000">
                  <a:pos x="wd2" y="hd2"/>
                </a:cxn>
                <a:cxn ang="10800000">
                  <a:pos x="wd2" y="hd2"/>
                </a:cxn>
                <a:cxn ang="16200000">
                  <a:pos x="wd2" y="hd2"/>
                </a:cxn>
              </a:cxnLst>
              <a:rect l="0" t="0" r="r" b="b"/>
              <a:pathLst>
                <a:path w="19954" h="21600" extrusionOk="0">
                  <a:moveTo>
                    <a:pt x="0" y="21600"/>
                  </a:moveTo>
                  <a:cubicBezTo>
                    <a:pt x="1921" y="20349"/>
                    <a:pt x="4233" y="19617"/>
                    <a:pt x="6723" y="19617"/>
                  </a:cubicBezTo>
                  <a:cubicBezTo>
                    <a:pt x="7764" y="19617"/>
                    <a:pt x="8766" y="19759"/>
                    <a:pt x="9728" y="20000"/>
                  </a:cubicBezTo>
                  <a:lnTo>
                    <a:pt x="9728" y="19345"/>
                  </a:lnTo>
                  <a:cubicBezTo>
                    <a:pt x="10220" y="19288"/>
                    <a:pt x="10712" y="19208"/>
                    <a:pt x="11202" y="19081"/>
                  </a:cubicBezTo>
                  <a:cubicBezTo>
                    <a:pt x="17770" y="17388"/>
                    <a:pt x="21434" y="9938"/>
                    <a:pt x="19386" y="2443"/>
                  </a:cubicBezTo>
                  <a:cubicBezTo>
                    <a:pt x="19152" y="1589"/>
                    <a:pt x="18847" y="778"/>
                    <a:pt x="18495" y="2"/>
                  </a:cubicBezTo>
                  <a:cubicBezTo>
                    <a:pt x="15077" y="2"/>
                    <a:pt x="13385" y="0"/>
                    <a:pt x="10481" y="0"/>
                  </a:cubicBezTo>
                  <a:cubicBezTo>
                    <a:pt x="6763" y="0"/>
                    <a:pt x="4864" y="2200"/>
                    <a:pt x="4864" y="5061"/>
                  </a:cubicBezTo>
                  <a:cubicBezTo>
                    <a:pt x="4864" y="5061"/>
                    <a:pt x="2657" y="4696"/>
                    <a:pt x="1246" y="6068"/>
                  </a:cubicBezTo>
                  <a:cubicBezTo>
                    <a:pt x="-166" y="7439"/>
                    <a:pt x="6" y="8968"/>
                    <a:pt x="6" y="8968"/>
                  </a:cubicBezTo>
                  <a:lnTo>
                    <a:pt x="10" y="16688"/>
                  </a:lnTo>
                  <a:cubicBezTo>
                    <a:pt x="10" y="16688"/>
                    <a:pt x="2" y="16680"/>
                    <a:pt x="0" y="16678"/>
                  </a:cubicBezTo>
                  <a:cubicBezTo>
                    <a:pt x="0" y="18338"/>
                    <a:pt x="0" y="20287"/>
                    <a:pt x="0" y="21600"/>
                  </a:cubicBezTo>
                  <a:close/>
                </a:path>
              </a:pathLst>
            </a:custGeom>
            <a:solidFill>
              <a:schemeClr val="bg1">
                <a:lumMod val="9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5" name="Shape">
              <a:extLst>
                <a:ext uri="{FF2B5EF4-FFF2-40B4-BE49-F238E27FC236}">
                  <a16:creationId xmlns:a16="http://schemas.microsoft.com/office/drawing/2014/main" id="{865B671F-AB3B-144C-A12B-39523BC35421}"/>
                </a:ext>
              </a:extLst>
            </p:cNvPr>
            <p:cNvSpPr/>
            <p:nvPr/>
          </p:nvSpPr>
          <p:spPr>
            <a:xfrm>
              <a:off x="10319198" y="5942093"/>
              <a:ext cx="409252" cy="2958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339"/>
                    <a:pt x="0" y="15235"/>
                  </a:cubicBezTo>
                  <a:lnTo>
                    <a:pt x="0" y="15235"/>
                  </a:lnTo>
                  <a:cubicBezTo>
                    <a:pt x="0" y="6819"/>
                    <a:pt x="2367" y="0"/>
                    <a:pt x="8017" y="0"/>
                  </a:cubicBezTo>
                  <a:lnTo>
                    <a:pt x="11371" y="0"/>
                  </a:lnTo>
                  <a:cubicBezTo>
                    <a:pt x="17020" y="0"/>
                    <a:pt x="21600" y="6819"/>
                    <a:pt x="21600" y="15235"/>
                  </a:cubicBezTo>
                  <a:lnTo>
                    <a:pt x="21600" y="21600"/>
                  </a:lnTo>
                  <a:cubicBezTo>
                    <a:pt x="21600" y="21600"/>
                    <a:pt x="0" y="21600"/>
                    <a:pt x="0" y="21600"/>
                  </a:cubicBezTo>
                  <a:close/>
                </a:path>
              </a:pathLst>
            </a:custGeom>
            <a:solidFill>
              <a:schemeClr val="bg1">
                <a:lumMod val="9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6" name="Shape">
              <a:extLst>
                <a:ext uri="{FF2B5EF4-FFF2-40B4-BE49-F238E27FC236}">
                  <a16:creationId xmlns:a16="http://schemas.microsoft.com/office/drawing/2014/main" id="{0E9274B6-D0CC-6D46-B934-718ADD3C7F11}"/>
                </a:ext>
              </a:extLst>
            </p:cNvPr>
            <p:cNvSpPr/>
            <p:nvPr/>
          </p:nvSpPr>
          <p:spPr>
            <a:xfrm>
              <a:off x="8172919" y="4822868"/>
              <a:ext cx="2202140" cy="1939161"/>
            </a:xfrm>
            <a:custGeom>
              <a:avLst/>
              <a:gdLst/>
              <a:ahLst/>
              <a:cxnLst>
                <a:cxn ang="0">
                  <a:pos x="wd2" y="hd2"/>
                </a:cxn>
                <a:cxn ang="5400000">
                  <a:pos x="wd2" y="hd2"/>
                </a:cxn>
                <a:cxn ang="10800000">
                  <a:pos x="wd2" y="hd2"/>
                </a:cxn>
                <a:cxn ang="16200000">
                  <a:pos x="wd2" y="hd2"/>
                </a:cxn>
              </a:cxnLst>
              <a:rect l="0" t="0" r="r" b="b"/>
              <a:pathLst>
                <a:path w="21600" h="21600" extrusionOk="0">
                  <a:moveTo>
                    <a:pt x="0" y="21496"/>
                  </a:moveTo>
                  <a:lnTo>
                    <a:pt x="0" y="5303"/>
                  </a:lnTo>
                  <a:cubicBezTo>
                    <a:pt x="0" y="2374"/>
                    <a:pt x="2097" y="0"/>
                    <a:pt x="4683" y="0"/>
                  </a:cubicBezTo>
                  <a:cubicBezTo>
                    <a:pt x="6034" y="0"/>
                    <a:pt x="7248" y="651"/>
                    <a:pt x="8103" y="1687"/>
                  </a:cubicBezTo>
                  <a:cubicBezTo>
                    <a:pt x="8305" y="1769"/>
                    <a:pt x="9708" y="4264"/>
                    <a:pt x="11060" y="6738"/>
                  </a:cubicBezTo>
                  <a:cubicBezTo>
                    <a:pt x="12412" y="9213"/>
                    <a:pt x="13714" y="11667"/>
                    <a:pt x="13714" y="11667"/>
                  </a:cubicBezTo>
                  <a:lnTo>
                    <a:pt x="20559" y="11667"/>
                  </a:lnTo>
                  <a:cubicBezTo>
                    <a:pt x="21594" y="11667"/>
                    <a:pt x="21600" y="12616"/>
                    <a:pt x="21600" y="13788"/>
                  </a:cubicBezTo>
                  <a:cubicBezTo>
                    <a:pt x="21600" y="14959"/>
                    <a:pt x="21594" y="15909"/>
                    <a:pt x="20559" y="15909"/>
                  </a:cubicBezTo>
                  <a:lnTo>
                    <a:pt x="12645" y="15909"/>
                  </a:lnTo>
                  <a:cubicBezTo>
                    <a:pt x="12625" y="15909"/>
                    <a:pt x="12062" y="15957"/>
                    <a:pt x="11673" y="15714"/>
                  </a:cubicBezTo>
                  <a:cubicBezTo>
                    <a:pt x="11274" y="15466"/>
                    <a:pt x="11049" y="14926"/>
                    <a:pt x="11006" y="14841"/>
                  </a:cubicBezTo>
                  <a:lnTo>
                    <a:pt x="9367" y="11626"/>
                  </a:lnTo>
                  <a:lnTo>
                    <a:pt x="9367" y="21600"/>
                  </a:lnTo>
                  <a:lnTo>
                    <a:pt x="0" y="21496"/>
                  </a:lnTo>
                  <a:close/>
                </a:path>
              </a:pathLst>
            </a:custGeom>
            <a:solidFill>
              <a:schemeClr val="accent4"/>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7" name="Shape">
              <a:extLst>
                <a:ext uri="{FF2B5EF4-FFF2-40B4-BE49-F238E27FC236}">
                  <a16:creationId xmlns:a16="http://schemas.microsoft.com/office/drawing/2014/main" id="{6D2C323E-16AF-AA43-A5C4-B36D6D988FCE}"/>
                </a:ext>
              </a:extLst>
            </p:cNvPr>
            <p:cNvSpPr/>
            <p:nvPr/>
          </p:nvSpPr>
          <p:spPr>
            <a:xfrm>
              <a:off x="8173505" y="3720689"/>
              <a:ext cx="935694" cy="1023386"/>
            </a:xfrm>
            <a:custGeom>
              <a:avLst/>
              <a:gdLst/>
              <a:ahLst/>
              <a:cxnLst>
                <a:cxn ang="0">
                  <a:pos x="wd2" y="hd2"/>
                </a:cxn>
                <a:cxn ang="5400000">
                  <a:pos x="wd2" y="hd2"/>
                </a:cxn>
                <a:cxn ang="10800000">
                  <a:pos x="wd2" y="hd2"/>
                </a:cxn>
                <a:cxn ang="16200000">
                  <a:pos x="wd2" y="hd2"/>
                </a:cxn>
              </a:cxnLst>
              <a:rect l="0" t="0" r="r" b="b"/>
              <a:pathLst>
                <a:path w="20345" h="20626" extrusionOk="0">
                  <a:moveTo>
                    <a:pt x="4269" y="14286"/>
                  </a:moveTo>
                  <a:cubicBezTo>
                    <a:pt x="4269" y="14286"/>
                    <a:pt x="4121" y="13031"/>
                    <a:pt x="5336" y="11904"/>
                  </a:cubicBezTo>
                  <a:cubicBezTo>
                    <a:pt x="6551" y="10778"/>
                    <a:pt x="8450" y="11078"/>
                    <a:pt x="8450" y="11078"/>
                  </a:cubicBezTo>
                  <a:cubicBezTo>
                    <a:pt x="8471" y="8735"/>
                    <a:pt x="10098" y="6942"/>
                    <a:pt x="13285" y="6921"/>
                  </a:cubicBezTo>
                  <a:cubicBezTo>
                    <a:pt x="15843" y="6904"/>
                    <a:pt x="17337" y="6903"/>
                    <a:pt x="20345" y="6920"/>
                  </a:cubicBezTo>
                  <a:cubicBezTo>
                    <a:pt x="17936" y="1925"/>
                    <a:pt x="12576" y="-974"/>
                    <a:pt x="7520" y="300"/>
                  </a:cubicBezTo>
                  <a:cubicBezTo>
                    <a:pt x="1877" y="1721"/>
                    <a:pt x="-1255" y="7818"/>
                    <a:pt x="476" y="13965"/>
                  </a:cubicBezTo>
                  <a:cubicBezTo>
                    <a:pt x="1756" y="18510"/>
                    <a:pt x="4268" y="20622"/>
                    <a:pt x="4272" y="20626"/>
                  </a:cubicBezTo>
                  <a:lnTo>
                    <a:pt x="4269" y="14286"/>
                  </a:lnTo>
                  <a:close/>
                </a:path>
              </a:pathLst>
            </a:custGeom>
            <a:solidFill>
              <a:srgbClr val="7F7F7F"/>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8" name="Shape">
              <a:extLst>
                <a:ext uri="{FF2B5EF4-FFF2-40B4-BE49-F238E27FC236}">
                  <a16:creationId xmlns:a16="http://schemas.microsoft.com/office/drawing/2014/main" id="{71ED1234-5F9D-044F-A884-525380D5D40D}"/>
                </a:ext>
              </a:extLst>
            </p:cNvPr>
            <p:cNvSpPr/>
            <p:nvPr/>
          </p:nvSpPr>
          <p:spPr>
            <a:xfrm>
              <a:off x="7977074" y="7640228"/>
              <a:ext cx="1374914" cy="1388517"/>
            </a:xfrm>
            <a:custGeom>
              <a:avLst/>
              <a:gdLst/>
              <a:ahLst/>
              <a:cxnLst>
                <a:cxn ang="0">
                  <a:pos x="wd2" y="hd2"/>
                </a:cxn>
                <a:cxn ang="5400000">
                  <a:pos x="wd2" y="hd2"/>
                </a:cxn>
                <a:cxn ang="10800000">
                  <a:pos x="wd2" y="hd2"/>
                </a:cxn>
                <a:cxn ang="16200000">
                  <a:pos x="wd2" y="hd2"/>
                </a:cxn>
              </a:cxnLst>
              <a:rect l="0" t="0" r="r" b="b"/>
              <a:pathLst>
                <a:path w="21600" h="21600" extrusionOk="0">
                  <a:moveTo>
                    <a:pt x="9131" y="17910"/>
                  </a:moveTo>
                  <a:lnTo>
                    <a:pt x="0" y="20118"/>
                  </a:lnTo>
                  <a:lnTo>
                    <a:pt x="0" y="21600"/>
                  </a:lnTo>
                  <a:lnTo>
                    <a:pt x="21600" y="21600"/>
                  </a:lnTo>
                  <a:lnTo>
                    <a:pt x="21600" y="20118"/>
                  </a:lnTo>
                  <a:lnTo>
                    <a:pt x="12515" y="17922"/>
                  </a:lnTo>
                  <a:lnTo>
                    <a:pt x="12143" y="0"/>
                  </a:lnTo>
                  <a:lnTo>
                    <a:pt x="9502" y="0"/>
                  </a:lnTo>
                  <a:cubicBezTo>
                    <a:pt x="9502" y="0"/>
                    <a:pt x="9131" y="17910"/>
                    <a:pt x="9131" y="17910"/>
                  </a:cubicBezTo>
                  <a:close/>
                </a:path>
              </a:pathLst>
            </a:custGeom>
            <a:solidFill>
              <a:schemeClr val="bg1">
                <a:lumMod val="6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9" name="Shape">
              <a:extLst>
                <a:ext uri="{FF2B5EF4-FFF2-40B4-BE49-F238E27FC236}">
                  <a16:creationId xmlns:a16="http://schemas.microsoft.com/office/drawing/2014/main" id="{A603D746-EE30-CE47-86D5-9721432AF661}"/>
                </a:ext>
              </a:extLst>
            </p:cNvPr>
            <p:cNvSpPr/>
            <p:nvPr/>
          </p:nvSpPr>
          <p:spPr>
            <a:xfrm>
              <a:off x="7938479" y="6521002"/>
              <a:ext cx="130257" cy="757447"/>
            </a:xfrm>
            <a:custGeom>
              <a:avLst/>
              <a:gdLst/>
              <a:ahLst/>
              <a:cxnLst>
                <a:cxn ang="0">
                  <a:pos x="wd2" y="hd2"/>
                </a:cxn>
                <a:cxn ang="5400000">
                  <a:pos x="wd2" y="hd2"/>
                </a:cxn>
                <a:cxn ang="10800000">
                  <a:pos x="wd2" y="hd2"/>
                </a:cxn>
                <a:cxn ang="16200000">
                  <a:pos x="wd2" y="hd2"/>
                </a:cxn>
              </a:cxnLst>
              <a:rect l="0" t="0" r="r" b="b"/>
              <a:pathLst>
                <a:path w="21600" h="21600" extrusionOk="0">
                  <a:moveTo>
                    <a:pt x="7950" y="21398"/>
                  </a:moveTo>
                  <a:lnTo>
                    <a:pt x="21600" y="21398"/>
                  </a:lnTo>
                  <a:lnTo>
                    <a:pt x="21600" y="0"/>
                  </a:lnTo>
                  <a:cubicBezTo>
                    <a:pt x="18300" y="158"/>
                    <a:pt x="14834" y="247"/>
                    <a:pt x="11241" y="244"/>
                  </a:cubicBezTo>
                  <a:cubicBezTo>
                    <a:pt x="7325" y="241"/>
                    <a:pt x="3547" y="251"/>
                    <a:pt x="0" y="247"/>
                  </a:cubicBezTo>
                  <a:lnTo>
                    <a:pt x="0" y="21600"/>
                  </a:lnTo>
                  <a:cubicBezTo>
                    <a:pt x="2556" y="21473"/>
                    <a:pt x="5206" y="21398"/>
                    <a:pt x="7950" y="21398"/>
                  </a:cubicBezTo>
                  <a:close/>
                </a:path>
              </a:pathLst>
            </a:custGeom>
            <a:solidFill>
              <a:schemeClr val="bg1">
                <a:lumMod val="6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0" name="Shape">
              <a:extLst>
                <a:ext uri="{FF2B5EF4-FFF2-40B4-BE49-F238E27FC236}">
                  <a16:creationId xmlns:a16="http://schemas.microsoft.com/office/drawing/2014/main" id="{3F36786E-A204-7143-A927-6DD6E8E45D2D}"/>
                </a:ext>
              </a:extLst>
            </p:cNvPr>
            <p:cNvSpPr/>
            <p:nvPr/>
          </p:nvSpPr>
          <p:spPr>
            <a:xfrm>
              <a:off x="7745510" y="7254287"/>
              <a:ext cx="1789817" cy="396760"/>
            </a:xfrm>
            <a:custGeom>
              <a:avLst/>
              <a:gdLst/>
              <a:ahLst/>
              <a:cxnLst>
                <a:cxn ang="0">
                  <a:pos x="wd2" y="hd2"/>
                </a:cxn>
                <a:cxn ang="5400000">
                  <a:pos x="wd2" y="hd2"/>
                </a:cxn>
                <a:cxn ang="10800000">
                  <a:pos x="wd2" y="hd2"/>
                </a:cxn>
                <a:cxn ang="16200000">
                  <a:pos x="wd2" y="hd2"/>
                </a:cxn>
              </a:cxnLst>
              <a:rect l="0" t="0" r="r" b="b"/>
              <a:pathLst>
                <a:path w="21600" h="21600" extrusionOk="0">
                  <a:moveTo>
                    <a:pt x="21592" y="12962"/>
                  </a:moveTo>
                  <a:cubicBezTo>
                    <a:pt x="21511" y="5731"/>
                    <a:pt x="20426" y="0"/>
                    <a:pt x="19096" y="0"/>
                  </a:cubicBezTo>
                  <a:lnTo>
                    <a:pt x="2504" y="0"/>
                  </a:lnTo>
                  <a:cubicBezTo>
                    <a:pt x="1174" y="0"/>
                    <a:pt x="89" y="5731"/>
                    <a:pt x="8" y="12962"/>
                  </a:cubicBezTo>
                  <a:lnTo>
                    <a:pt x="0" y="21600"/>
                  </a:lnTo>
                  <a:lnTo>
                    <a:pt x="21600" y="21600"/>
                  </a:lnTo>
                  <a:cubicBezTo>
                    <a:pt x="21600" y="21600"/>
                    <a:pt x="21592" y="12962"/>
                    <a:pt x="21592" y="12962"/>
                  </a:cubicBezTo>
                  <a:close/>
                </a:path>
              </a:pathLst>
            </a:custGeom>
            <a:solidFill>
              <a:schemeClr val="bg1">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1" name="Shape">
              <a:extLst>
                <a:ext uri="{FF2B5EF4-FFF2-40B4-BE49-F238E27FC236}">
                  <a16:creationId xmlns:a16="http://schemas.microsoft.com/office/drawing/2014/main" id="{049BDA0B-6812-C048-821B-8397A3767366}"/>
                </a:ext>
              </a:extLst>
            </p:cNvPr>
            <p:cNvSpPr/>
            <p:nvPr/>
          </p:nvSpPr>
          <p:spPr>
            <a:xfrm>
              <a:off x="7745509" y="5478965"/>
              <a:ext cx="459820" cy="1072552"/>
            </a:xfrm>
            <a:custGeom>
              <a:avLst/>
              <a:gdLst/>
              <a:ahLst/>
              <a:cxnLst>
                <a:cxn ang="0">
                  <a:pos x="wd2" y="hd2"/>
                </a:cxn>
                <a:cxn ang="5400000">
                  <a:pos x="wd2" y="hd2"/>
                </a:cxn>
                <a:cxn ang="10800000">
                  <a:pos x="wd2" y="hd2"/>
                </a:cxn>
                <a:cxn ang="16200000">
                  <a:pos x="wd2" y="hd2"/>
                </a:cxn>
              </a:cxnLst>
              <a:rect l="0" t="0" r="r" b="b"/>
              <a:pathLst>
                <a:path w="21546" h="21086" extrusionOk="0">
                  <a:moveTo>
                    <a:pt x="21410" y="16614"/>
                  </a:moveTo>
                  <a:cubicBezTo>
                    <a:pt x="21381" y="19094"/>
                    <a:pt x="16566" y="21095"/>
                    <a:pt x="10654" y="21083"/>
                  </a:cubicBezTo>
                  <a:lnTo>
                    <a:pt x="10654" y="21083"/>
                  </a:lnTo>
                  <a:cubicBezTo>
                    <a:pt x="4742" y="21072"/>
                    <a:pt x="-27" y="21328"/>
                    <a:pt x="0" y="18847"/>
                  </a:cubicBezTo>
                  <a:lnTo>
                    <a:pt x="137" y="2209"/>
                  </a:lnTo>
                  <a:cubicBezTo>
                    <a:pt x="165" y="-272"/>
                    <a:pt x="4980" y="2"/>
                    <a:pt x="10892" y="15"/>
                  </a:cubicBezTo>
                  <a:lnTo>
                    <a:pt x="10892" y="15"/>
                  </a:lnTo>
                  <a:cubicBezTo>
                    <a:pt x="16804" y="27"/>
                    <a:pt x="21573" y="2046"/>
                    <a:pt x="21547" y="4527"/>
                  </a:cubicBezTo>
                  <a:cubicBezTo>
                    <a:pt x="21547" y="4527"/>
                    <a:pt x="21410" y="16614"/>
                    <a:pt x="21410" y="16614"/>
                  </a:cubicBezTo>
                  <a:close/>
                </a:path>
              </a:pathLst>
            </a:custGeom>
            <a:solidFill>
              <a:schemeClr val="bg1">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4" name="Shape">
              <a:extLst>
                <a:ext uri="{FF2B5EF4-FFF2-40B4-BE49-F238E27FC236}">
                  <a16:creationId xmlns:a16="http://schemas.microsoft.com/office/drawing/2014/main" id="{9550E04C-3EE6-6B4A-AA43-6E09C8099995}"/>
                </a:ext>
              </a:extLst>
            </p:cNvPr>
            <p:cNvSpPr/>
            <p:nvPr/>
          </p:nvSpPr>
          <p:spPr>
            <a:xfrm>
              <a:off x="13784025" y="8605082"/>
              <a:ext cx="740524" cy="344634"/>
            </a:xfrm>
            <a:custGeom>
              <a:avLst/>
              <a:gdLst/>
              <a:ahLst/>
              <a:cxnLst>
                <a:cxn ang="0">
                  <a:pos x="wd2" y="hd2"/>
                </a:cxn>
                <a:cxn ang="5400000">
                  <a:pos x="wd2" y="hd2"/>
                </a:cxn>
                <a:cxn ang="10800000">
                  <a:pos x="wd2" y="hd2"/>
                </a:cxn>
                <a:cxn ang="16200000">
                  <a:pos x="wd2" y="hd2"/>
                </a:cxn>
              </a:cxnLst>
              <a:rect l="0" t="0" r="r" b="b"/>
              <a:pathLst>
                <a:path w="21600" h="21600" extrusionOk="0">
                  <a:moveTo>
                    <a:pt x="6702" y="0"/>
                  </a:moveTo>
                  <a:lnTo>
                    <a:pt x="16348" y="0"/>
                  </a:lnTo>
                  <a:cubicBezTo>
                    <a:pt x="20049" y="0"/>
                    <a:pt x="21600" y="6446"/>
                    <a:pt x="21600" y="14400"/>
                  </a:cubicBezTo>
                  <a:cubicBezTo>
                    <a:pt x="21600" y="16597"/>
                    <a:pt x="21600" y="19207"/>
                    <a:pt x="21600" y="21600"/>
                  </a:cubicBezTo>
                  <a:lnTo>
                    <a:pt x="0" y="21600"/>
                  </a:lnTo>
                  <a:lnTo>
                    <a:pt x="0" y="14400"/>
                  </a:lnTo>
                  <a:cubicBezTo>
                    <a:pt x="0" y="6446"/>
                    <a:pt x="3000" y="0"/>
                    <a:pt x="6702" y="0"/>
                  </a:cubicBezTo>
                  <a:close/>
                </a:path>
              </a:pathLst>
            </a:custGeom>
            <a:solidFill>
              <a:schemeClr val="accent2">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5" name="Shape">
              <a:extLst>
                <a:ext uri="{FF2B5EF4-FFF2-40B4-BE49-F238E27FC236}">
                  <a16:creationId xmlns:a16="http://schemas.microsoft.com/office/drawing/2014/main" id="{EAF86E9C-9FD1-694E-B5C7-21364296D8C5}"/>
                </a:ext>
              </a:extLst>
            </p:cNvPr>
            <p:cNvSpPr/>
            <p:nvPr/>
          </p:nvSpPr>
          <p:spPr>
            <a:xfrm>
              <a:off x="13784025" y="8913834"/>
              <a:ext cx="740524" cy="1148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chemeClr val="bg1">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9" name="Shape">
              <a:extLst>
                <a:ext uri="{FF2B5EF4-FFF2-40B4-BE49-F238E27FC236}">
                  <a16:creationId xmlns:a16="http://schemas.microsoft.com/office/drawing/2014/main" id="{E38280DD-C2A2-2043-89DC-6BA2CA43711A}"/>
                </a:ext>
              </a:extLst>
            </p:cNvPr>
            <p:cNvSpPr/>
            <p:nvPr/>
          </p:nvSpPr>
          <p:spPr>
            <a:xfrm>
              <a:off x="13997729" y="6752569"/>
              <a:ext cx="2244108" cy="1864965"/>
            </a:xfrm>
            <a:custGeom>
              <a:avLst/>
              <a:gdLst/>
              <a:ahLst/>
              <a:cxnLst>
                <a:cxn ang="0">
                  <a:pos x="wd2" y="hd2"/>
                </a:cxn>
                <a:cxn ang="5400000">
                  <a:pos x="wd2" y="hd2"/>
                </a:cxn>
                <a:cxn ang="10800000">
                  <a:pos x="wd2" y="hd2"/>
                </a:cxn>
                <a:cxn ang="16200000">
                  <a:pos x="wd2" y="hd2"/>
                </a:cxn>
              </a:cxnLst>
              <a:rect l="0" t="0" r="r" b="b"/>
              <a:pathLst>
                <a:path w="21600" h="21414" extrusionOk="0">
                  <a:moveTo>
                    <a:pt x="713" y="944"/>
                  </a:moveTo>
                  <a:cubicBezTo>
                    <a:pt x="724" y="930"/>
                    <a:pt x="772" y="873"/>
                    <a:pt x="784" y="859"/>
                  </a:cubicBezTo>
                  <a:cubicBezTo>
                    <a:pt x="1238" y="335"/>
                    <a:pt x="1851" y="11"/>
                    <a:pt x="2528" y="11"/>
                  </a:cubicBezTo>
                  <a:cubicBezTo>
                    <a:pt x="2535" y="11"/>
                    <a:pt x="12409" y="11"/>
                    <a:pt x="12409" y="11"/>
                  </a:cubicBezTo>
                  <a:lnTo>
                    <a:pt x="21600" y="0"/>
                  </a:lnTo>
                  <a:lnTo>
                    <a:pt x="21600" y="558"/>
                  </a:lnTo>
                  <a:cubicBezTo>
                    <a:pt x="21600" y="3577"/>
                    <a:pt x="19542" y="6024"/>
                    <a:pt x="17004" y="6024"/>
                  </a:cubicBezTo>
                  <a:cubicBezTo>
                    <a:pt x="16958" y="6024"/>
                    <a:pt x="5055" y="6024"/>
                    <a:pt x="5055" y="6024"/>
                  </a:cubicBezTo>
                  <a:lnTo>
                    <a:pt x="5055" y="19909"/>
                  </a:lnTo>
                  <a:cubicBezTo>
                    <a:pt x="5055" y="21600"/>
                    <a:pt x="3924" y="21407"/>
                    <a:pt x="2528" y="21407"/>
                  </a:cubicBezTo>
                  <a:cubicBezTo>
                    <a:pt x="1132" y="21407"/>
                    <a:pt x="0" y="21600"/>
                    <a:pt x="0" y="19909"/>
                  </a:cubicBezTo>
                  <a:lnTo>
                    <a:pt x="0" y="3072"/>
                  </a:lnTo>
                  <a:cubicBezTo>
                    <a:pt x="0" y="3063"/>
                    <a:pt x="0" y="3027"/>
                    <a:pt x="0" y="3018"/>
                  </a:cubicBezTo>
                  <a:cubicBezTo>
                    <a:pt x="0" y="2213"/>
                    <a:pt x="272" y="1483"/>
                    <a:pt x="713" y="944"/>
                  </a:cubicBezTo>
                  <a:close/>
                </a:path>
              </a:pathLst>
            </a:custGeom>
            <a:solidFill>
              <a:schemeClr val="accent1">
                <a:lumMod val="90000"/>
                <a:lumOff val="1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0" name="Shape">
              <a:extLst>
                <a:ext uri="{FF2B5EF4-FFF2-40B4-BE49-F238E27FC236}">
                  <a16:creationId xmlns:a16="http://schemas.microsoft.com/office/drawing/2014/main" id="{3FE5D9E8-0F49-BA49-A828-1E1850477BE7}"/>
                </a:ext>
              </a:extLst>
            </p:cNvPr>
            <p:cNvSpPr/>
            <p:nvPr/>
          </p:nvSpPr>
          <p:spPr>
            <a:xfrm>
              <a:off x="15232737" y="4030255"/>
              <a:ext cx="789863" cy="880165"/>
            </a:xfrm>
            <a:custGeom>
              <a:avLst/>
              <a:gdLst/>
              <a:ahLst/>
              <a:cxnLst>
                <a:cxn ang="0">
                  <a:pos x="wd2" y="hd2"/>
                </a:cxn>
                <a:cxn ang="5400000">
                  <a:pos x="wd2" y="hd2"/>
                </a:cxn>
                <a:cxn ang="10800000">
                  <a:pos x="wd2" y="hd2"/>
                </a:cxn>
                <a:cxn ang="16200000">
                  <a:pos x="wd2" y="hd2"/>
                </a:cxn>
              </a:cxnLst>
              <a:rect l="0" t="0" r="r" b="b"/>
              <a:pathLst>
                <a:path w="19954" h="21600" extrusionOk="0">
                  <a:moveTo>
                    <a:pt x="19954" y="21600"/>
                  </a:moveTo>
                  <a:cubicBezTo>
                    <a:pt x="18033" y="20349"/>
                    <a:pt x="15720" y="19617"/>
                    <a:pt x="13231" y="19617"/>
                  </a:cubicBezTo>
                  <a:cubicBezTo>
                    <a:pt x="12191" y="19617"/>
                    <a:pt x="11188" y="19759"/>
                    <a:pt x="10226" y="20000"/>
                  </a:cubicBezTo>
                  <a:lnTo>
                    <a:pt x="10226" y="19345"/>
                  </a:lnTo>
                  <a:cubicBezTo>
                    <a:pt x="9734" y="19288"/>
                    <a:pt x="9242" y="19208"/>
                    <a:pt x="8753" y="19081"/>
                  </a:cubicBezTo>
                  <a:cubicBezTo>
                    <a:pt x="2184" y="17388"/>
                    <a:pt x="-1480" y="9938"/>
                    <a:pt x="569" y="2443"/>
                  </a:cubicBezTo>
                  <a:cubicBezTo>
                    <a:pt x="802" y="1589"/>
                    <a:pt x="1107" y="778"/>
                    <a:pt x="1460" y="2"/>
                  </a:cubicBezTo>
                  <a:cubicBezTo>
                    <a:pt x="4877" y="2"/>
                    <a:pt x="6568" y="0"/>
                    <a:pt x="9473" y="0"/>
                  </a:cubicBezTo>
                  <a:cubicBezTo>
                    <a:pt x="13191" y="0"/>
                    <a:pt x="15090" y="2200"/>
                    <a:pt x="15090" y="5061"/>
                  </a:cubicBezTo>
                  <a:cubicBezTo>
                    <a:pt x="15090" y="5061"/>
                    <a:pt x="17297" y="4696"/>
                    <a:pt x="18708" y="6068"/>
                  </a:cubicBezTo>
                  <a:cubicBezTo>
                    <a:pt x="20120" y="7439"/>
                    <a:pt x="19948" y="8968"/>
                    <a:pt x="19948" y="8968"/>
                  </a:cubicBezTo>
                  <a:lnTo>
                    <a:pt x="19944" y="16688"/>
                  </a:lnTo>
                  <a:cubicBezTo>
                    <a:pt x="19944" y="16688"/>
                    <a:pt x="19952" y="16680"/>
                    <a:pt x="19954" y="16678"/>
                  </a:cubicBezTo>
                  <a:cubicBezTo>
                    <a:pt x="19954" y="18338"/>
                    <a:pt x="19954" y="20287"/>
                    <a:pt x="19954" y="21600"/>
                  </a:cubicBezTo>
                  <a:close/>
                </a:path>
              </a:pathLst>
            </a:custGeom>
            <a:solidFill>
              <a:schemeClr val="bg1">
                <a:lumMod val="9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1" name="Shape">
              <a:extLst>
                <a:ext uri="{FF2B5EF4-FFF2-40B4-BE49-F238E27FC236}">
                  <a16:creationId xmlns:a16="http://schemas.microsoft.com/office/drawing/2014/main" id="{C195BCDE-50EB-D044-8A40-2A9A1C644649}"/>
                </a:ext>
              </a:extLst>
            </p:cNvPr>
            <p:cNvSpPr/>
            <p:nvPr/>
          </p:nvSpPr>
          <p:spPr>
            <a:xfrm>
              <a:off x="13665368" y="5942095"/>
              <a:ext cx="409252" cy="295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21339"/>
                    <a:pt x="21600" y="15235"/>
                  </a:cubicBezTo>
                  <a:lnTo>
                    <a:pt x="21600" y="15235"/>
                  </a:lnTo>
                  <a:cubicBezTo>
                    <a:pt x="21600" y="6819"/>
                    <a:pt x="19233" y="0"/>
                    <a:pt x="13583" y="0"/>
                  </a:cubicBezTo>
                  <a:lnTo>
                    <a:pt x="10229" y="0"/>
                  </a:lnTo>
                  <a:cubicBezTo>
                    <a:pt x="4580" y="0"/>
                    <a:pt x="0" y="6819"/>
                    <a:pt x="0" y="15235"/>
                  </a:cubicBezTo>
                  <a:lnTo>
                    <a:pt x="0" y="21600"/>
                  </a:lnTo>
                  <a:cubicBezTo>
                    <a:pt x="0" y="21600"/>
                    <a:pt x="21600" y="21600"/>
                    <a:pt x="21600" y="21600"/>
                  </a:cubicBezTo>
                  <a:close/>
                </a:path>
              </a:pathLst>
            </a:custGeom>
            <a:solidFill>
              <a:schemeClr val="bg1">
                <a:lumMod val="9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2" name="Shape">
              <a:extLst>
                <a:ext uri="{FF2B5EF4-FFF2-40B4-BE49-F238E27FC236}">
                  <a16:creationId xmlns:a16="http://schemas.microsoft.com/office/drawing/2014/main" id="{ECDAB2B4-30C3-6B42-B07A-F8AF437735E3}"/>
                </a:ext>
              </a:extLst>
            </p:cNvPr>
            <p:cNvSpPr/>
            <p:nvPr/>
          </p:nvSpPr>
          <p:spPr>
            <a:xfrm>
              <a:off x="14036324" y="4822870"/>
              <a:ext cx="2206655" cy="1935555"/>
            </a:xfrm>
            <a:custGeom>
              <a:avLst/>
              <a:gdLst/>
              <a:ahLst/>
              <a:cxnLst>
                <a:cxn ang="0">
                  <a:pos x="wd2" y="hd2"/>
                </a:cxn>
                <a:cxn ang="5400000">
                  <a:pos x="wd2" y="hd2"/>
                </a:cxn>
                <a:cxn ang="10800000">
                  <a:pos x="wd2" y="hd2"/>
                </a:cxn>
                <a:cxn ang="16200000">
                  <a:pos x="wd2" y="hd2"/>
                </a:cxn>
              </a:cxnLst>
              <a:rect l="0" t="0" r="r" b="b"/>
              <a:pathLst>
                <a:path w="21600" h="21600" extrusionOk="0">
                  <a:moveTo>
                    <a:pt x="21600" y="21589"/>
                  </a:moveTo>
                  <a:lnTo>
                    <a:pt x="21556" y="5313"/>
                  </a:lnTo>
                  <a:cubicBezTo>
                    <a:pt x="21556" y="2378"/>
                    <a:pt x="19463" y="0"/>
                    <a:pt x="16882" y="0"/>
                  </a:cubicBezTo>
                  <a:cubicBezTo>
                    <a:pt x="15534" y="0"/>
                    <a:pt x="14323" y="652"/>
                    <a:pt x="13470" y="1690"/>
                  </a:cubicBezTo>
                  <a:cubicBezTo>
                    <a:pt x="13268" y="1772"/>
                    <a:pt x="11868" y="4271"/>
                    <a:pt x="10518" y="6751"/>
                  </a:cubicBezTo>
                  <a:cubicBezTo>
                    <a:pt x="9169" y="9230"/>
                    <a:pt x="7870" y="11688"/>
                    <a:pt x="7870" y="11688"/>
                  </a:cubicBezTo>
                  <a:lnTo>
                    <a:pt x="1039" y="11688"/>
                  </a:lnTo>
                  <a:cubicBezTo>
                    <a:pt x="6" y="11688"/>
                    <a:pt x="0" y="12640"/>
                    <a:pt x="0" y="13813"/>
                  </a:cubicBezTo>
                  <a:cubicBezTo>
                    <a:pt x="0" y="14987"/>
                    <a:pt x="6" y="15939"/>
                    <a:pt x="1039" y="15939"/>
                  </a:cubicBezTo>
                  <a:lnTo>
                    <a:pt x="8936" y="15939"/>
                  </a:lnTo>
                  <a:cubicBezTo>
                    <a:pt x="8956" y="15939"/>
                    <a:pt x="9518" y="15987"/>
                    <a:pt x="9907" y="15743"/>
                  </a:cubicBezTo>
                  <a:cubicBezTo>
                    <a:pt x="10304" y="15495"/>
                    <a:pt x="10529" y="14954"/>
                    <a:pt x="10572" y="14868"/>
                  </a:cubicBezTo>
                  <a:lnTo>
                    <a:pt x="12208" y="11648"/>
                  </a:lnTo>
                  <a:lnTo>
                    <a:pt x="12253" y="21600"/>
                  </a:lnTo>
                  <a:lnTo>
                    <a:pt x="21600" y="21589"/>
                  </a:lnTo>
                  <a:close/>
                </a:path>
              </a:pathLst>
            </a:custGeom>
            <a:solidFill>
              <a:schemeClr val="accent4"/>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3" name="Shape">
              <a:extLst>
                <a:ext uri="{FF2B5EF4-FFF2-40B4-BE49-F238E27FC236}">
                  <a16:creationId xmlns:a16="http://schemas.microsoft.com/office/drawing/2014/main" id="{81810CCA-33DB-8C45-94F1-1215BC2BE943}"/>
                </a:ext>
              </a:extLst>
            </p:cNvPr>
            <p:cNvSpPr/>
            <p:nvPr/>
          </p:nvSpPr>
          <p:spPr>
            <a:xfrm>
              <a:off x="15278319" y="3722158"/>
              <a:ext cx="922661" cy="1027464"/>
            </a:xfrm>
            <a:custGeom>
              <a:avLst/>
              <a:gdLst/>
              <a:ahLst/>
              <a:cxnLst>
                <a:cxn ang="0">
                  <a:pos x="wd2" y="hd2"/>
                </a:cxn>
                <a:cxn ang="5400000">
                  <a:pos x="wd2" y="hd2"/>
                </a:cxn>
                <a:cxn ang="10800000">
                  <a:pos x="wd2" y="hd2"/>
                </a:cxn>
                <a:cxn ang="16200000">
                  <a:pos x="wd2" y="hd2"/>
                </a:cxn>
              </a:cxnLst>
              <a:rect l="0" t="0" r="r" b="b"/>
              <a:pathLst>
                <a:path w="20285" h="20359" extrusionOk="0">
                  <a:moveTo>
                    <a:pt x="15936" y="14016"/>
                  </a:moveTo>
                  <a:cubicBezTo>
                    <a:pt x="15936" y="14016"/>
                    <a:pt x="16086" y="12782"/>
                    <a:pt x="14857" y="11674"/>
                  </a:cubicBezTo>
                  <a:cubicBezTo>
                    <a:pt x="13629" y="10567"/>
                    <a:pt x="11709" y="10862"/>
                    <a:pt x="11709" y="10862"/>
                  </a:cubicBezTo>
                  <a:cubicBezTo>
                    <a:pt x="11705" y="8553"/>
                    <a:pt x="10054" y="6784"/>
                    <a:pt x="6820" y="6775"/>
                  </a:cubicBezTo>
                  <a:cubicBezTo>
                    <a:pt x="4356" y="6768"/>
                    <a:pt x="2893" y="6754"/>
                    <a:pt x="0" y="6714"/>
                  </a:cubicBezTo>
                  <a:cubicBezTo>
                    <a:pt x="2374" y="1910"/>
                    <a:pt x="7640" y="-908"/>
                    <a:pt x="12649" y="265"/>
                  </a:cubicBezTo>
                  <a:cubicBezTo>
                    <a:pt x="18392" y="1610"/>
                    <a:pt x="21600" y="7646"/>
                    <a:pt x="19771" y="13700"/>
                  </a:cubicBezTo>
                  <a:cubicBezTo>
                    <a:pt x="19591" y="16045"/>
                    <a:pt x="19975" y="18907"/>
                    <a:pt x="19055" y="19800"/>
                  </a:cubicBezTo>
                  <a:cubicBezTo>
                    <a:pt x="18136" y="20692"/>
                    <a:pt x="15933" y="20249"/>
                    <a:pt x="15933" y="20249"/>
                  </a:cubicBezTo>
                  <a:lnTo>
                    <a:pt x="15936" y="14016"/>
                  </a:lnTo>
                  <a:close/>
                </a:path>
              </a:pathLst>
            </a:custGeom>
            <a:solidFill>
              <a:srgbClr val="7F7F7F"/>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4" name="Shape">
              <a:extLst>
                <a:ext uri="{FF2B5EF4-FFF2-40B4-BE49-F238E27FC236}">
                  <a16:creationId xmlns:a16="http://schemas.microsoft.com/office/drawing/2014/main" id="{6ED6E24F-0378-8642-A0A8-9E6DE33C94DE}"/>
                </a:ext>
              </a:extLst>
            </p:cNvPr>
            <p:cNvSpPr/>
            <p:nvPr/>
          </p:nvSpPr>
          <p:spPr>
            <a:xfrm>
              <a:off x="15042640" y="7640229"/>
              <a:ext cx="1374913" cy="1388517"/>
            </a:xfrm>
            <a:custGeom>
              <a:avLst/>
              <a:gdLst/>
              <a:ahLst/>
              <a:cxnLst>
                <a:cxn ang="0">
                  <a:pos x="wd2" y="hd2"/>
                </a:cxn>
                <a:cxn ang="5400000">
                  <a:pos x="wd2" y="hd2"/>
                </a:cxn>
                <a:cxn ang="10800000">
                  <a:pos x="wd2" y="hd2"/>
                </a:cxn>
                <a:cxn ang="16200000">
                  <a:pos x="wd2" y="hd2"/>
                </a:cxn>
              </a:cxnLst>
              <a:rect l="0" t="0" r="r" b="b"/>
              <a:pathLst>
                <a:path w="21600" h="21600" extrusionOk="0">
                  <a:moveTo>
                    <a:pt x="12469" y="17910"/>
                  </a:moveTo>
                  <a:lnTo>
                    <a:pt x="21600" y="20118"/>
                  </a:lnTo>
                  <a:lnTo>
                    <a:pt x="21600" y="21600"/>
                  </a:lnTo>
                  <a:lnTo>
                    <a:pt x="0" y="21600"/>
                  </a:lnTo>
                  <a:lnTo>
                    <a:pt x="0" y="20118"/>
                  </a:lnTo>
                  <a:lnTo>
                    <a:pt x="9085" y="17922"/>
                  </a:lnTo>
                  <a:lnTo>
                    <a:pt x="9457" y="0"/>
                  </a:lnTo>
                  <a:lnTo>
                    <a:pt x="12098" y="0"/>
                  </a:lnTo>
                  <a:cubicBezTo>
                    <a:pt x="12098" y="0"/>
                    <a:pt x="12469" y="17910"/>
                    <a:pt x="12469" y="17910"/>
                  </a:cubicBezTo>
                  <a:close/>
                </a:path>
              </a:pathLst>
            </a:custGeom>
            <a:solidFill>
              <a:schemeClr val="bg1">
                <a:lumMod val="6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5" name="Shape">
              <a:extLst>
                <a:ext uri="{FF2B5EF4-FFF2-40B4-BE49-F238E27FC236}">
                  <a16:creationId xmlns:a16="http://schemas.microsoft.com/office/drawing/2014/main" id="{B160B755-D528-9842-A59F-6BF3D4013042}"/>
                </a:ext>
              </a:extLst>
            </p:cNvPr>
            <p:cNvSpPr/>
            <p:nvPr/>
          </p:nvSpPr>
          <p:spPr>
            <a:xfrm>
              <a:off x="16354837" y="6521003"/>
              <a:ext cx="130256" cy="757447"/>
            </a:xfrm>
            <a:custGeom>
              <a:avLst/>
              <a:gdLst/>
              <a:ahLst/>
              <a:cxnLst>
                <a:cxn ang="0">
                  <a:pos x="wd2" y="hd2"/>
                </a:cxn>
                <a:cxn ang="5400000">
                  <a:pos x="wd2" y="hd2"/>
                </a:cxn>
                <a:cxn ang="10800000">
                  <a:pos x="wd2" y="hd2"/>
                </a:cxn>
                <a:cxn ang="16200000">
                  <a:pos x="wd2" y="hd2"/>
                </a:cxn>
              </a:cxnLst>
              <a:rect l="0" t="0" r="r" b="b"/>
              <a:pathLst>
                <a:path w="21600" h="21600" extrusionOk="0">
                  <a:moveTo>
                    <a:pt x="13650" y="21398"/>
                  </a:moveTo>
                  <a:lnTo>
                    <a:pt x="0" y="21398"/>
                  </a:lnTo>
                  <a:lnTo>
                    <a:pt x="0" y="0"/>
                  </a:lnTo>
                  <a:cubicBezTo>
                    <a:pt x="3300" y="158"/>
                    <a:pt x="6766" y="247"/>
                    <a:pt x="10359" y="244"/>
                  </a:cubicBezTo>
                  <a:cubicBezTo>
                    <a:pt x="14275" y="241"/>
                    <a:pt x="18053" y="251"/>
                    <a:pt x="21600" y="247"/>
                  </a:cubicBezTo>
                  <a:lnTo>
                    <a:pt x="21600" y="21600"/>
                  </a:lnTo>
                  <a:cubicBezTo>
                    <a:pt x="19044" y="21473"/>
                    <a:pt x="16394" y="21398"/>
                    <a:pt x="13650" y="21398"/>
                  </a:cubicBezTo>
                  <a:close/>
                </a:path>
              </a:pathLst>
            </a:custGeom>
            <a:solidFill>
              <a:schemeClr val="bg1">
                <a:lumMod val="6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6" name="Shape">
              <a:extLst>
                <a:ext uri="{FF2B5EF4-FFF2-40B4-BE49-F238E27FC236}">
                  <a16:creationId xmlns:a16="http://schemas.microsoft.com/office/drawing/2014/main" id="{83ED92BA-803B-4045-801C-7C3FD1281D63}"/>
                </a:ext>
              </a:extLst>
            </p:cNvPr>
            <p:cNvSpPr/>
            <p:nvPr/>
          </p:nvSpPr>
          <p:spPr>
            <a:xfrm>
              <a:off x="14849671" y="7254288"/>
              <a:ext cx="1789816" cy="396760"/>
            </a:xfrm>
            <a:custGeom>
              <a:avLst/>
              <a:gdLst/>
              <a:ahLst/>
              <a:cxnLst>
                <a:cxn ang="0">
                  <a:pos x="wd2" y="hd2"/>
                </a:cxn>
                <a:cxn ang="5400000">
                  <a:pos x="wd2" y="hd2"/>
                </a:cxn>
                <a:cxn ang="10800000">
                  <a:pos x="wd2" y="hd2"/>
                </a:cxn>
                <a:cxn ang="16200000">
                  <a:pos x="wd2" y="hd2"/>
                </a:cxn>
              </a:cxnLst>
              <a:rect l="0" t="0" r="r" b="b"/>
              <a:pathLst>
                <a:path w="21600" h="21600" extrusionOk="0">
                  <a:moveTo>
                    <a:pt x="8" y="12962"/>
                  </a:moveTo>
                  <a:cubicBezTo>
                    <a:pt x="89" y="5731"/>
                    <a:pt x="1174" y="0"/>
                    <a:pt x="2504" y="0"/>
                  </a:cubicBezTo>
                  <a:lnTo>
                    <a:pt x="19096" y="0"/>
                  </a:lnTo>
                  <a:cubicBezTo>
                    <a:pt x="20426" y="0"/>
                    <a:pt x="21511" y="5731"/>
                    <a:pt x="21592" y="12962"/>
                  </a:cubicBezTo>
                  <a:lnTo>
                    <a:pt x="21600" y="21600"/>
                  </a:lnTo>
                  <a:lnTo>
                    <a:pt x="0" y="21600"/>
                  </a:lnTo>
                  <a:cubicBezTo>
                    <a:pt x="0" y="21600"/>
                    <a:pt x="8" y="12962"/>
                    <a:pt x="8" y="12962"/>
                  </a:cubicBezTo>
                  <a:close/>
                </a:path>
              </a:pathLst>
            </a:custGeom>
            <a:solidFill>
              <a:schemeClr val="bg1">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7" name="Shape">
              <a:extLst>
                <a:ext uri="{FF2B5EF4-FFF2-40B4-BE49-F238E27FC236}">
                  <a16:creationId xmlns:a16="http://schemas.microsoft.com/office/drawing/2014/main" id="{CB15C4B7-AB66-DE44-A456-15EBF60F276A}"/>
                </a:ext>
              </a:extLst>
            </p:cNvPr>
            <p:cNvSpPr/>
            <p:nvPr/>
          </p:nvSpPr>
          <p:spPr>
            <a:xfrm>
              <a:off x="16179668" y="5478966"/>
              <a:ext cx="459819" cy="1072552"/>
            </a:xfrm>
            <a:custGeom>
              <a:avLst/>
              <a:gdLst/>
              <a:ahLst/>
              <a:cxnLst>
                <a:cxn ang="0">
                  <a:pos x="wd2" y="hd2"/>
                </a:cxn>
                <a:cxn ang="5400000">
                  <a:pos x="wd2" y="hd2"/>
                </a:cxn>
                <a:cxn ang="10800000">
                  <a:pos x="wd2" y="hd2"/>
                </a:cxn>
                <a:cxn ang="16200000">
                  <a:pos x="wd2" y="hd2"/>
                </a:cxn>
              </a:cxnLst>
              <a:rect l="0" t="0" r="r" b="b"/>
              <a:pathLst>
                <a:path w="21546" h="21086" extrusionOk="0">
                  <a:moveTo>
                    <a:pt x="137" y="16614"/>
                  </a:moveTo>
                  <a:cubicBezTo>
                    <a:pt x="166" y="19094"/>
                    <a:pt x="4981" y="21095"/>
                    <a:pt x="10893" y="21083"/>
                  </a:cubicBezTo>
                  <a:lnTo>
                    <a:pt x="10893" y="21083"/>
                  </a:lnTo>
                  <a:cubicBezTo>
                    <a:pt x="16805" y="21072"/>
                    <a:pt x="21574" y="21328"/>
                    <a:pt x="21547" y="18847"/>
                  </a:cubicBezTo>
                  <a:lnTo>
                    <a:pt x="21410" y="2209"/>
                  </a:lnTo>
                  <a:cubicBezTo>
                    <a:pt x="21382" y="-272"/>
                    <a:pt x="16567" y="2"/>
                    <a:pt x="10655" y="15"/>
                  </a:cubicBezTo>
                  <a:lnTo>
                    <a:pt x="10655" y="15"/>
                  </a:lnTo>
                  <a:cubicBezTo>
                    <a:pt x="4743" y="27"/>
                    <a:pt x="-26" y="2046"/>
                    <a:pt x="0" y="4527"/>
                  </a:cubicBezTo>
                  <a:cubicBezTo>
                    <a:pt x="0" y="4527"/>
                    <a:pt x="137" y="16614"/>
                    <a:pt x="137" y="16614"/>
                  </a:cubicBezTo>
                  <a:close/>
                </a:path>
              </a:pathLst>
            </a:custGeom>
            <a:solidFill>
              <a:schemeClr val="bg1">
                <a:lumMod val="50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grpSp>
      <p:sp>
        <p:nvSpPr>
          <p:cNvPr id="51" name="TextBox 50">
            <a:extLst>
              <a:ext uri="{FF2B5EF4-FFF2-40B4-BE49-F238E27FC236}">
                <a16:creationId xmlns:a16="http://schemas.microsoft.com/office/drawing/2014/main" id="{39C4E404-B049-9341-9893-0F73B87094E5}"/>
              </a:ext>
            </a:extLst>
          </p:cNvPr>
          <p:cNvSpPr txBox="1"/>
          <p:nvPr/>
        </p:nvSpPr>
        <p:spPr>
          <a:xfrm>
            <a:off x="2534837" y="4836329"/>
            <a:ext cx="1132233" cy="369460"/>
          </a:xfrm>
          <a:prstGeom prst="rect">
            <a:avLst/>
          </a:prstGeom>
          <a:noFill/>
        </p:spPr>
        <p:txBody>
          <a:bodyPr wrap="none" rtlCol="0" anchor="ctr" anchorCtr="0">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GB" sz="1801" b="1" i="0" u="none" strike="noStrike" kern="1200" cap="none" spc="0" normalizeH="0" baseline="0" noProof="0">
                <a:ln>
                  <a:noFill/>
                </a:ln>
                <a:solidFill>
                  <a:prstClr val="black">
                    <a:lumMod val="95000"/>
                    <a:lumOff val="5000"/>
                  </a:prstClr>
                </a:solidFill>
                <a:effectLst/>
                <a:uLnTx/>
                <a:uFillTx/>
                <a:latin typeface="Calibri" panose="020F0502020204030204"/>
                <a:ea typeface="League Spartan" charset="0"/>
                <a:cs typeface="Poppins" pitchFamily="2" charset="77"/>
              </a:rPr>
              <a:t>CHUẨN BỊ</a:t>
            </a:r>
            <a:endParaRPr kumimoji="0" lang="en-US" sz="1801" b="1" i="0" u="none" strike="noStrike" kern="1200" cap="none" spc="0" normalizeH="0" baseline="0" noProof="0" dirty="0">
              <a:ln>
                <a:noFill/>
              </a:ln>
              <a:solidFill>
                <a:prstClr val="black">
                  <a:lumMod val="95000"/>
                  <a:lumOff val="5000"/>
                </a:prstClr>
              </a:solidFill>
              <a:effectLst/>
              <a:uLnTx/>
              <a:uFillTx/>
              <a:latin typeface="Calibri" panose="020F0502020204030204"/>
              <a:ea typeface="League Spartan" charset="0"/>
              <a:cs typeface="Poppins" pitchFamily="2" charset="77"/>
            </a:endParaRPr>
          </a:p>
        </p:txBody>
      </p:sp>
      <p:sp>
        <p:nvSpPr>
          <p:cNvPr id="52" name="Subtitle 2">
            <a:extLst>
              <a:ext uri="{FF2B5EF4-FFF2-40B4-BE49-F238E27FC236}">
                <a16:creationId xmlns:a16="http://schemas.microsoft.com/office/drawing/2014/main" id="{4B3D4BFF-496B-9344-B7F7-C63A0946AA7B}"/>
              </a:ext>
            </a:extLst>
          </p:cNvPr>
          <p:cNvSpPr txBox="1">
            <a:spLocks/>
          </p:cNvSpPr>
          <p:nvPr/>
        </p:nvSpPr>
        <p:spPr>
          <a:xfrm>
            <a:off x="883309" y="5131007"/>
            <a:ext cx="5234565" cy="1489587"/>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rPr>
              <a:t>Nhắc trước: Mỗi nhóm sẽ chọn 1 Doanh nghiệp trong nhóm để chuẩn bị thông tin về Pháp lý, Tài chính, Tài sản, Hoạt động để nhóm phân tích buổi tiếp theo</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endParaRPr>
          </a:p>
        </p:txBody>
      </p:sp>
      <p:sp>
        <p:nvSpPr>
          <p:cNvPr id="53" name="TextBox 52">
            <a:extLst>
              <a:ext uri="{FF2B5EF4-FFF2-40B4-BE49-F238E27FC236}">
                <a16:creationId xmlns:a16="http://schemas.microsoft.com/office/drawing/2014/main" id="{9C97F74D-3E85-8B41-B34F-56EDD4AFE1FB}"/>
              </a:ext>
            </a:extLst>
          </p:cNvPr>
          <p:cNvSpPr txBox="1"/>
          <p:nvPr/>
        </p:nvSpPr>
        <p:spPr>
          <a:xfrm>
            <a:off x="7640003" y="4785151"/>
            <a:ext cx="2784737" cy="369460"/>
          </a:xfrm>
          <a:prstGeom prst="rect">
            <a:avLst/>
          </a:prstGeom>
          <a:noFill/>
        </p:spPr>
        <p:txBody>
          <a:bodyPr wrap="none" rtlCol="0" anchor="ctr" anchorCtr="0">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95000"/>
                    <a:lumOff val="5000"/>
                  </a:prstClr>
                </a:solidFill>
                <a:effectLst/>
                <a:uLnTx/>
                <a:uFillTx/>
                <a:latin typeface="Calibri" panose="020F0502020204030204"/>
                <a:ea typeface="League Spartan" charset="0"/>
                <a:cs typeface="Poppins" pitchFamily="2" charset="77"/>
              </a:rPr>
              <a:t>THÔNG TIN CẦN THU THẬP</a:t>
            </a:r>
            <a:endParaRPr kumimoji="0" lang="en-US" sz="1801" b="1" i="0" u="none" strike="noStrike" kern="1200" cap="none" spc="0" normalizeH="0" baseline="0" noProof="0" dirty="0">
              <a:ln>
                <a:noFill/>
              </a:ln>
              <a:solidFill>
                <a:prstClr val="black">
                  <a:lumMod val="95000"/>
                  <a:lumOff val="5000"/>
                </a:prstClr>
              </a:solidFill>
              <a:effectLst/>
              <a:uLnTx/>
              <a:uFillTx/>
              <a:latin typeface="Calibri" panose="020F0502020204030204"/>
              <a:ea typeface="League Spartan" charset="0"/>
              <a:cs typeface="Poppins" pitchFamily="2" charset="77"/>
            </a:endParaRPr>
          </a:p>
        </p:txBody>
      </p:sp>
      <p:sp>
        <p:nvSpPr>
          <p:cNvPr id="54" name="Subtitle 2">
            <a:extLst>
              <a:ext uri="{FF2B5EF4-FFF2-40B4-BE49-F238E27FC236}">
                <a16:creationId xmlns:a16="http://schemas.microsoft.com/office/drawing/2014/main" id="{1D8127D4-E427-E349-8A6A-837976C802DA}"/>
              </a:ext>
            </a:extLst>
          </p:cNvPr>
          <p:cNvSpPr txBox="1">
            <a:spLocks/>
          </p:cNvSpPr>
          <p:nvPr/>
        </p:nvSpPr>
        <p:spPr>
          <a:xfrm>
            <a:off x="5974878" y="5130988"/>
            <a:ext cx="5508873" cy="1266449"/>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087636"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rPr>
              <a:t>Báo cáo Tài chính 2 năm gần nhất (KQKD và để tính toán số liệu cơ bản)</a:t>
            </a:r>
          </a:p>
          <a:p>
            <a:pPr marL="1087636"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rPr>
              <a:t>Thông tin tổng quát về DN (như mẫu) </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endParaRPr>
          </a:p>
        </p:txBody>
      </p:sp>
      <p:sp>
        <p:nvSpPr>
          <p:cNvPr id="40" name="Title 1"/>
          <p:cNvSpPr txBox="1">
            <a:spLocks/>
          </p:cNvSpPr>
          <p:nvPr/>
        </p:nvSpPr>
        <p:spPr>
          <a:xfrm>
            <a:off x="0" y="131004"/>
            <a:ext cx="4831908" cy="299987"/>
          </a:xfrm>
          <a:prstGeom prst="rect">
            <a:avLst/>
          </a:prstGeom>
        </p:spPr>
        <p:txBody>
          <a:bodyPr>
            <a:no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Chuẩn bị cho Ngày mai</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3716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txBox="1">
            <a:spLocks/>
          </p:cNvSpPr>
          <p:nvPr/>
        </p:nvSpPr>
        <p:spPr>
          <a:xfrm>
            <a:off x="0" y="131004"/>
            <a:ext cx="4831908" cy="299987"/>
          </a:xfrm>
          <a:prstGeom prst="rect">
            <a:avLst/>
          </a:prstGeom>
        </p:spPr>
        <p:txBody>
          <a:bodyPr>
            <a:no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Chuẩn bị cho Ngày mai</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pic>
        <p:nvPicPr>
          <p:cNvPr id="41" name="Picture 40"/>
          <p:cNvPicPr>
            <a:picLocks noChangeAspect="1"/>
          </p:cNvPicPr>
          <p:nvPr/>
        </p:nvPicPr>
        <p:blipFill>
          <a:blip r:embed="rId2"/>
          <a:stretch>
            <a:fillRect/>
          </a:stretch>
        </p:blipFill>
        <p:spPr>
          <a:xfrm>
            <a:off x="2415954" y="1331860"/>
            <a:ext cx="7128167" cy="2876550"/>
          </a:xfrm>
          <a:prstGeom prst="rect">
            <a:avLst/>
          </a:prstGeom>
        </p:spPr>
      </p:pic>
      <p:sp>
        <p:nvSpPr>
          <p:cNvPr id="2" name="Rectangle 1"/>
          <p:cNvSpPr/>
          <p:nvPr/>
        </p:nvSpPr>
        <p:spPr>
          <a:xfrm>
            <a:off x="399583" y="4781032"/>
            <a:ext cx="9776047" cy="1631216"/>
          </a:xfrm>
          <a:prstGeom prst="rect">
            <a:avLst/>
          </a:prstGeom>
        </p:spPr>
        <p:txBody>
          <a:bodyPr wrap="square">
            <a:spAutoFit/>
          </a:bodyPr>
          <a:lstStyle/>
          <a:p>
            <a:pPr algn="ctr"/>
            <a:r>
              <a:rPr lang="en-US" sz="2000">
                <a:latin typeface="Arial" panose="020B0604020202020204" pitchFamily="34" charset="0"/>
                <a:cs typeface="Arial" panose="020B0604020202020204" pitchFamily="34" charset="0"/>
              </a:rPr>
              <a:t>Dựa theo số liệu của Doanh nghiệp ví dụ, học viên tính toán các chỉ số cơ bản:</a:t>
            </a:r>
          </a:p>
          <a:p>
            <a:pPr algn="ctr"/>
            <a:endParaRPr lang="en-US" sz="2000">
              <a:latin typeface="Arial" panose="020B0604020202020204" pitchFamily="34" charset="0"/>
              <a:cs typeface="Arial" panose="020B0604020202020204" pitchFamily="34" charset="0"/>
            </a:endParaRPr>
          </a:p>
          <a:p>
            <a:pPr marL="514350" indent="-514350">
              <a:buFont typeface="+mj-lt"/>
              <a:buAutoNum type="arabicPeriod"/>
            </a:pPr>
            <a:r>
              <a:rPr lang="en-US" sz="2000">
                <a:latin typeface="Arial" panose="020B0604020202020204" pitchFamily="34" charset="0"/>
                <a:cs typeface="Arial" panose="020B0604020202020204" pitchFamily="34" charset="0"/>
              </a:rPr>
              <a:t>Hệ số đòn bẩy</a:t>
            </a:r>
          </a:p>
          <a:p>
            <a:pPr marL="514350" indent="-514350">
              <a:buFont typeface="+mj-lt"/>
              <a:buAutoNum type="arabicPeriod"/>
            </a:pPr>
            <a:r>
              <a:rPr lang="en-US" sz="2000">
                <a:latin typeface="Arial" panose="020B0604020202020204" pitchFamily="34" charset="0"/>
                <a:cs typeface="Arial" panose="020B0604020202020204" pitchFamily="34" charset="0"/>
              </a:rPr>
              <a:t>Khả năng thanh toán hiện hành</a:t>
            </a:r>
          </a:p>
          <a:p>
            <a:pPr marL="514350" indent="-514350">
              <a:buFont typeface="+mj-lt"/>
              <a:buAutoNum type="arabicPeriod"/>
            </a:pPr>
            <a:r>
              <a:rPr lang="en-US" sz="2000">
                <a:latin typeface="Arial" panose="020B0604020202020204" pitchFamily="34" charset="0"/>
                <a:cs typeface="Arial" panose="020B0604020202020204" pitchFamily="34" charset="0"/>
              </a:rPr>
              <a:t>Vòng quay vốn lưu động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3086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txBox="1">
            <a:spLocks/>
          </p:cNvSpPr>
          <p:nvPr/>
        </p:nvSpPr>
        <p:spPr>
          <a:xfrm>
            <a:off x="0" y="131004"/>
            <a:ext cx="4831908" cy="299987"/>
          </a:xfrm>
          <a:prstGeom prst="rect">
            <a:avLst/>
          </a:prstGeom>
        </p:spPr>
        <p:txBody>
          <a:bodyPr>
            <a:no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Chuẩn bị cho Ngày mai</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14814114"/>
              </p:ext>
            </p:extLst>
          </p:nvPr>
        </p:nvGraphicFramePr>
        <p:xfrm>
          <a:off x="809896" y="912245"/>
          <a:ext cx="10620103" cy="5484054"/>
        </p:xfrm>
        <a:graphic>
          <a:graphicData uri="http://schemas.openxmlformats.org/drawingml/2006/table">
            <a:tbl>
              <a:tblPr firstRow="1" firstCol="1" bandRow="1"/>
              <a:tblGrid>
                <a:gridCol w="4452857">
                  <a:extLst>
                    <a:ext uri="{9D8B030D-6E8A-4147-A177-3AD203B41FA5}">
                      <a16:colId xmlns:a16="http://schemas.microsoft.com/office/drawing/2014/main" val="715143198"/>
                    </a:ext>
                  </a:extLst>
                </a:gridCol>
                <a:gridCol w="1868370">
                  <a:extLst>
                    <a:ext uri="{9D8B030D-6E8A-4147-A177-3AD203B41FA5}">
                      <a16:colId xmlns:a16="http://schemas.microsoft.com/office/drawing/2014/main" val="3485334892"/>
                    </a:ext>
                  </a:extLst>
                </a:gridCol>
                <a:gridCol w="2327153">
                  <a:extLst>
                    <a:ext uri="{9D8B030D-6E8A-4147-A177-3AD203B41FA5}">
                      <a16:colId xmlns:a16="http://schemas.microsoft.com/office/drawing/2014/main" val="538337495"/>
                    </a:ext>
                  </a:extLst>
                </a:gridCol>
                <a:gridCol w="1971723">
                  <a:extLst>
                    <a:ext uri="{9D8B030D-6E8A-4147-A177-3AD203B41FA5}">
                      <a16:colId xmlns:a16="http://schemas.microsoft.com/office/drawing/2014/main" val="2247744479"/>
                    </a:ext>
                  </a:extLst>
                </a:gridCol>
              </a:tblGrid>
              <a:tr h="126427">
                <a:tc gridSpan="4">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CÔNG TY TNHH HƯNG THỊNH</a:t>
                      </a:r>
                      <a:endParaRPr lang="en-US"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5552266"/>
                  </a:ext>
                </a:extLst>
              </a:tr>
              <a:tr h="126427">
                <a:tc>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Đơn vị tính: triệu</a:t>
                      </a:r>
                      <a:r>
                        <a:rPr lang="en-US" sz="1600" b="1" baseline="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VND</a:t>
                      </a:r>
                      <a:endParaRPr lang="en-US"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31/12/2018</a:t>
                      </a:r>
                      <a:endParaRPr lang="en-US"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31/12/2019</a:t>
                      </a:r>
                      <a:endParaRPr lang="en-US"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31/12/2020</a:t>
                      </a:r>
                      <a:endParaRPr lang="en-US"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2161810442"/>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TỔNG TÀI SẢN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38,908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87,967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47,063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85843460"/>
                  </a:ext>
                </a:extLst>
              </a:tr>
              <a:tr h="238104">
                <a:tc>
                  <a:txBody>
                    <a:bodyPr/>
                    <a:lstStyle/>
                    <a:p>
                      <a:pP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A. TÀI SẢN NGẮN HẠN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             34,205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            83,895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2F75B5"/>
                          </a:solidFill>
                          <a:effectLst/>
                          <a:latin typeface="Arial" panose="020B0604020202020204" pitchFamily="34" charset="0"/>
                          <a:ea typeface="Times New Roman" panose="02020603050405020304" pitchFamily="18" charset="0"/>
                          <a:cs typeface="Arial" panose="020B0604020202020204" pitchFamily="34" charset="0"/>
                        </a:rPr>
                        <a:t>                                43,977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38475529"/>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 Tiền và các khoản tương đương tiền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949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1,173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311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34823326"/>
                  </a:ext>
                </a:extLst>
              </a:tr>
              <a:tr h="238104">
                <a:tc>
                  <a:txBody>
                    <a:bodyPr/>
                    <a:lstStyle/>
                    <a:p>
                      <a:pP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II. </a:t>
                      </a:r>
                      <a:r>
                        <a:rPr lang="en-US"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Các</a:t>
                      </a: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khoản</a:t>
                      </a: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đầu</a:t>
                      </a: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tư</a:t>
                      </a: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tài</a:t>
                      </a: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chính</a:t>
                      </a: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ngắn</a:t>
                      </a: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hạn</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02540707"/>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III. Các khoản phải thu ngắn hạn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12,485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12,436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11,072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50521704"/>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IV. Hàng tồn kho</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8,329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50,597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17,862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88710435"/>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 Tài sản ngắn hạn khác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12,442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19,689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14,732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70522205"/>
                  </a:ext>
                </a:extLst>
              </a:tr>
              <a:tr h="238104">
                <a:tc>
                  <a:txBody>
                    <a:bodyPr/>
                    <a:lstStyle/>
                    <a:p>
                      <a:pP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B. TÀI SẢN DÀI HẠN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               4,703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               4,072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2F75B5"/>
                          </a:solidFill>
                          <a:effectLst/>
                          <a:latin typeface="Arial" panose="020B0604020202020204" pitchFamily="34" charset="0"/>
                          <a:ea typeface="Times New Roman" panose="02020603050405020304" pitchFamily="18" charset="0"/>
                          <a:cs typeface="Arial" panose="020B0604020202020204" pitchFamily="34" charset="0"/>
                        </a:rPr>
                        <a:t>                                   3,086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2599568"/>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 Các khoản phải thu dài hạn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07701044"/>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II. Tài sản cố định</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4,703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4,072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3,086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04073310"/>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III. Bất động sản đầu tư</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01698837"/>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IV. Các khoản đầu tư tài chính dài hạn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68060536"/>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 Tài sản dài hạn khác</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95829728"/>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VI. Lợi thế thương mại</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53129518"/>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TỔNG NGUỒN VỐN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38,908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87,967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47,063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2101661"/>
                  </a:ext>
                </a:extLst>
              </a:tr>
              <a:tr h="238104">
                <a:tc>
                  <a:txBody>
                    <a:bodyPr/>
                    <a:lstStyle/>
                    <a:p>
                      <a:pP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A. NỢ PHẢI TRẢ</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             28,792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            77,682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2F75B5"/>
                          </a:solidFill>
                          <a:effectLst/>
                          <a:latin typeface="Arial" panose="020B0604020202020204" pitchFamily="34" charset="0"/>
                          <a:ea typeface="Times New Roman" panose="02020603050405020304" pitchFamily="18" charset="0"/>
                          <a:cs typeface="Arial" panose="020B0604020202020204" pitchFamily="34" charset="0"/>
                        </a:rPr>
                        <a:t>                                37,017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32645"/>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 Nợ ngắn hạn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28,792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77,682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37,017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2055463"/>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II. Nợ dài hạn</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01652890"/>
                  </a:ext>
                </a:extLst>
              </a:tr>
              <a:tr h="238104">
                <a:tc>
                  <a:txBody>
                    <a:bodyPr/>
                    <a:lstStyle/>
                    <a:p>
                      <a:pP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B. VỐN CHỦ SỞ HỮU</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             10,116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2F75B5"/>
                          </a:solidFill>
                          <a:effectLst/>
                          <a:latin typeface="Arial" panose="020B0604020202020204" pitchFamily="34" charset="0"/>
                          <a:ea typeface="Times New Roman" panose="02020603050405020304" pitchFamily="18" charset="0"/>
                          <a:cs typeface="Arial" panose="020B0604020202020204" pitchFamily="34" charset="0"/>
                        </a:rPr>
                        <a:t>            10,284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2F75B5"/>
                          </a:solidFill>
                          <a:effectLst/>
                          <a:latin typeface="Arial" panose="020B0604020202020204" pitchFamily="34" charset="0"/>
                          <a:ea typeface="Times New Roman" panose="02020603050405020304" pitchFamily="18" charset="0"/>
                          <a:cs typeface="Arial" panose="020B0604020202020204" pitchFamily="34" charset="0"/>
                        </a:rPr>
                        <a:t>                                10,046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85486920"/>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 Vốn chủ sở hữu</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10,116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10,284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10,046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33611417"/>
                  </a:ext>
                </a:extLst>
              </a:tr>
              <a:tr h="238104">
                <a:tc>
                  <a:txBody>
                    <a:bodyPr/>
                    <a:lstStyle/>
                    <a:p>
                      <a:pP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II. Nguồn kinh phí/Khác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200" dirty="0">
                        <a:effectLst/>
                        <a:latin typeface="Arial" panose="020B0604020202020204" pitchFamily="34" charset="0"/>
                        <a:ea typeface="Calibri" panose="020F0502020204030204" pitchFamily="34" charset="0"/>
                        <a:cs typeface="Arial" panose="020B0604020202020204" pitchFamily="34" charset="0"/>
                      </a:endParaRPr>
                    </a:p>
                  </a:txBody>
                  <a:tcPr marL="45514" marR="45514"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09629201"/>
                  </a:ext>
                </a:extLst>
              </a:tr>
            </a:tbl>
          </a:graphicData>
        </a:graphic>
      </p:graphicFrame>
    </p:spTree>
    <p:extLst>
      <p:ext uri="{BB962C8B-B14F-4D97-AF65-F5344CB8AC3E}">
        <p14:creationId xmlns:p14="http://schemas.microsoft.com/office/powerpoint/2010/main" val="3293081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txBox="1">
            <a:spLocks/>
          </p:cNvSpPr>
          <p:nvPr/>
        </p:nvSpPr>
        <p:spPr>
          <a:xfrm>
            <a:off x="0" y="131004"/>
            <a:ext cx="4831908" cy="299987"/>
          </a:xfrm>
          <a:prstGeom prst="rect">
            <a:avLst/>
          </a:prstGeom>
        </p:spPr>
        <p:txBody>
          <a:bodyPr>
            <a:no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Chuẩn bị cho Ngày mai</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32375798"/>
              </p:ext>
            </p:extLst>
          </p:nvPr>
        </p:nvGraphicFramePr>
        <p:xfrm>
          <a:off x="731520" y="939538"/>
          <a:ext cx="10676887" cy="5448206"/>
        </p:xfrm>
        <a:graphic>
          <a:graphicData uri="http://schemas.openxmlformats.org/drawingml/2006/table">
            <a:tbl>
              <a:tblPr firstRow="1" firstCol="1" bandRow="1"/>
              <a:tblGrid>
                <a:gridCol w="5430165">
                  <a:extLst>
                    <a:ext uri="{9D8B030D-6E8A-4147-A177-3AD203B41FA5}">
                      <a16:colId xmlns:a16="http://schemas.microsoft.com/office/drawing/2014/main" val="1430140979"/>
                    </a:ext>
                  </a:extLst>
                </a:gridCol>
                <a:gridCol w="1697604">
                  <a:extLst>
                    <a:ext uri="{9D8B030D-6E8A-4147-A177-3AD203B41FA5}">
                      <a16:colId xmlns:a16="http://schemas.microsoft.com/office/drawing/2014/main" val="1749173963"/>
                    </a:ext>
                  </a:extLst>
                </a:gridCol>
                <a:gridCol w="1813248">
                  <a:extLst>
                    <a:ext uri="{9D8B030D-6E8A-4147-A177-3AD203B41FA5}">
                      <a16:colId xmlns:a16="http://schemas.microsoft.com/office/drawing/2014/main" val="1364454935"/>
                    </a:ext>
                  </a:extLst>
                </a:gridCol>
                <a:gridCol w="1735870">
                  <a:extLst>
                    <a:ext uri="{9D8B030D-6E8A-4147-A177-3AD203B41FA5}">
                      <a16:colId xmlns:a16="http://schemas.microsoft.com/office/drawing/2014/main" val="1305597715"/>
                    </a:ext>
                  </a:extLst>
                </a:gridCol>
              </a:tblGrid>
              <a:tr h="253858">
                <a:tc gridSpan="4">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KẾT QUẢ KINH DOANH</a:t>
                      </a:r>
                      <a:endParaRPr lang="en-US" sz="16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0226298"/>
                  </a:ext>
                </a:extLst>
              </a:tr>
              <a:tr h="253858">
                <a:tc>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 Đơn</a:t>
                      </a:r>
                      <a:r>
                        <a:rPr lang="en-US" sz="1600" b="1" baseline="0">
                          <a:solidFill>
                            <a:schemeClr val="bg1"/>
                          </a:solidFill>
                          <a:effectLst/>
                          <a:latin typeface="Arial" panose="020B0604020202020204" pitchFamily="34" charset="0"/>
                          <a:ea typeface="Times New Roman" panose="02020603050405020304" pitchFamily="18" charset="0"/>
                          <a:cs typeface="Arial" panose="020B0604020202020204" pitchFamily="34" charset="0"/>
                        </a:rPr>
                        <a:t> vị tính: triệu VND</a:t>
                      </a:r>
                      <a:endParaRPr lang="en-US"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Năm</a:t>
                      </a:r>
                      <a:r>
                        <a:rPr lang="en-US" sz="1600" b="1" baseline="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2018</a:t>
                      </a:r>
                      <a:endParaRPr lang="en-US"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Năm</a:t>
                      </a:r>
                      <a:r>
                        <a:rPr lang="en-US" sz="1600" b="1" baseline="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2019</a:t>
                      </a:r>
                      <a:endParaRPr lang="en-US"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a:lnSpc>
                          <a:spcPct val="107000"/>
                        </a:lnSpc>
                        <a:spcAft>
                          <a:spcPts val="0"/>
                        </a:spcAft>
                      </a:pP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Năm</a:t>
                      </a:r>
                      <a:r>
                        <a:rPr lang="en-US" sz="1600" b="1" baseline="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16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2020</a:t>
                      </a:r>
                      <a:endParaRPr lang="en-US" sz="1600" b="1">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591089248"/>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Doanh thu thuần về bán hàng và cung cấp dịch vụ</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301,918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268,042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340,845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7752421"/>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Giá vốn hàng bán</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295,788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258,535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331,712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00521641"/>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Lợi nhuận gộp về bán hàng và cung cấp dịch vụ</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6,130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9,507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9,134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2184537"/>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Doanh thu hoạt động tài chính</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6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35651928"/>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Chi phí tài chính</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799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1,087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1,152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69485882"/>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Chi phí bán hàng</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47191241"/>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Chi phí quản lý doanh nghiệp</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6,187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8,736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7,945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75834740"/>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Lợi nhuận thuần từ HĐKD</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851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313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39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67617456"/>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Thu nhập khác</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5,135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3,087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855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45209457"/>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Chi phí khác</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4,135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2,362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877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27287740"/>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Lợi nhuận khác</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1,000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725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21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76851521"/>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Tổng lợi nhuận kế toán trước thuế</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149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412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18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5831592"/>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Chi phí thuế TNDN hiện hành</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35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197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195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76660960"/>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Chi phí thuế TNDN hoãn lại</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9061863"/>
                  </a:ext>
                </a:extLst>
              </a:tr>
              <a:tr h="329366">
                <a:tc>
                  <a:txBody>
                    <a:bodyPr/>
                    <a:lstStyle/>
                    <a:p>
                      <a:pPr>
                        <a:lnSpc>
                          <a:spcPct val="107000"/>
                        </a:lnSpc>
                        <a:spcAft>
                          <a:spcPts val="0"/>
                        </a:spcAft>
                      </a:pPr>
                      <a:r>
                        <a:rPr lang="en-US" sz="13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Lợi nhuận sau thuế TNDN</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114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216   </a:t>
                      </a:r>
                      <a:endParaRPr lang="en-US" sz="130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07000"/>
                        </a:lnSpc>
                        <a:spcAft>
                          <a:spcPts val="0"/>
                        </a:spcAft>
                      </a:pPr>
                      <a:r>
                        <a:rPr lang="en-US" sz="1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177   </a:t>
                      </a:r>
                      <a:endParaRPr lang="en-US" sz="1300" dirty="0">
                        <a:effectLst/>
                        <a:latin typeface="Arial" panose="020B0604020202020204" pitchFamily="34" charset="0"/>
                        <a:ea typeface="Calibri" panose="020F0502020204030204" pitchFamily="34" charset="0"/>
                        <a:cs typeface="Arial" panose="020B0604020202020204" pitchFamily="34" charset="0"/>
                      </a:endParaRPr>
                    </a:p>
                  </a:txBody>
                  <a:tcPr marL="62515" marR="625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51749165"/>
                  </a:ext>
                </a:extLst>
              </a:tr>
            </a:tbl>
          </a:graphicData>
        </a:graphic>
      </p:graphicFrame>
    </p:spTree>
    <p:extLst>
      <p:ext uri="{BB962C8B-B14F-4D97-AF65-F5344CB8AC3E}">
        <p14:creationId xmlns:p14="http://schemas.microsoft.com/office/powerpoint/2010/main" val="759573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txBox="1">
            <a:spLocks/>
          </p:cNvSpPr>
          <p:nvPr/>
        </p:nvSpPr>
        <p:spPr>
          <a:xfrm>
            <a:off x="0" y="131004"/>
            <a:ext cx="4831908" cy="299987"/>
          </a:xfrm>
          <a:prstGeom prst="rect">
            <a:avLst/>
          </a:prstGeom>
        </p:spPr>
        <p:txBody>
          <a:bodyPr>
            <a:no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Chuẩn bị cho Ngày mai</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0611239"/>
              </p:ext>
            </p:extLst>
          </p:nvPr>
        </p:nvGraphicFramePr>
        <p:xfrm>
          <a:off x="679270" y="1001018"/>
          <a:ext cx="10802982" cy="5359140"/>
        </p:xfrm>
        <a:graphic>
          <a:graphicData uri="http://schemas.openxmlformats.org/drawingml/2006/table">
            <a:tbl>
              <a:tblPr>
                <a:tableStyleId>{5C22544A-7EE6-4342-B048-85BDC9FD1C3A}</a:tableStyleId>
              </a:tblPr>
              <a:tblGrid>
                <a:gridCol w="5119486">
                  <a:extLst>
                    <a:ext uri="{9D8B030D-6E8A-4147-A177-3AD203B41FA5}">
                      <a16:colId xmlns:a16="http://schemas.microsoft.com/office/drawing/2014/main" val="2196753208"/>
                    </a:ext>
                  </a:extLst>
                </a:gridCol>
                <a:gridCol w="1908960">
                  <a:extLst>
                    <a:ext uri="{9D8B030D-6E8A-4147-A177-3AD203B41FA5}">
                      <a16:colId xmlns:a16="http://schemas.microsoft.com/office/drawing/2014/main" val="4220423799"/>
                    </a:ext>
                  </a:extLst>
                </a:gridCol>
                <a:gridCol w="1887268">
                  <a:extLst>
                    <a:ext uri="{9D8B030D-6E8A-4147-A177-3AD203B41FA5}">
                      <a16:colId xmlns:a16="http://schemas.microsoft.com/office/drawing/2014/main" val="3597937201"/>
                    </a:ext>
                  </a:extLst>
                </a:gridCol>
                <a:gridCol w="1887268">
                  <a:extLst>
                    <a:ext uri="{9D8B030D-6E8A-4147-A177-3AD203B41FA5}">
                      <a16:colId xmlns:a16="http://schemas.microsoft.com/office/drawing/2014/main" val="2939010951"/>
                    </a:ext>
                  </a:extLst>
                </a:gridCol>
              </a:tblGrid>
              <a:tr h="354148">
                <a:tc>
                  <a:txBody>
                    <a:bodyPr/>
                    <a:lstStyle/>
                    <a:p>
                      <a:pPr algn="ctr" fontAlgn="ctr"/>
                      <a:r>
                        <a:rPr lang="en-US" sz="2400" b="1" u="none" strike="noStrike" dirty="0">
                          <a:solidFill>
                            <a:schemeClr val="bg1"/>
                          </a:solidFill>
                          <a:effectLst/>
                        </a:rPr>
                        <a:t> </a:t>
                      </a:r>
                      <a:endParaRPr lang="en-US" sz="2400" b="1" i="0" u="none" strike="noStrike" dirty="0">
                        <a:solidFill>
                          <a:schemeClr val="bg1"/>
                        </a:solidFill>
                        <a:effectLst/>
                        <a:latin typeface="Times New Roman" panose="02020603050405020304" pitchFamily="18" charset="0"/>
                      </a:endParaRPr>
                    </a:p>
                  </a:txBody>
                  <a:tcPr marL="0" marR="0" marT="0" marB="0" anchor="ctr">
                    <a:solidFill>
                      <a:srgbClr val="C00000"/>
                    </a:solidFill>
                  </a:tcPr>
                </a:tc>
                <a:tc>
                  <a:txBody>
                    <a:bodyPr/>
                    <a:lstStyle/>
                    <a:p>
                      <a:pPr algn="ctr" fontAlgn="ctr"/>
                      <a:r>
                        <a:rPr lang="en-US" sz="2400" b="1" u="none" strike="noStrike">
                          <a:solidFill>
                            <a:schemeClr val="bg1"/>
                          </a:solidFill>
                          <a:effectLst/>
                        </a:rPr>
                        <a:t>2018</a:t>
                      </a:r>
                      <a:endParaRPr lang="en-US" sz="2400" b="1" i="0" u="none" strike="noStrike">
                        <a:solidFill>
                          <a:schemeClr val="bg1"/>
                        </a:solidFill>
                        <a:effectLst/>
                        <a:latin typeface="Times New Roman" panose="02020603050405020304" pitchFamily="18" charset="0"/>
                      </a:endParaRPr>
                    </a:p>
                  </a:txBody>
                  <a:tcPr marL="0" marR="0" marT="0" marB="0" anchor="ctr">
                    <a:solidFill>
                      <a:srgbClr val="C00000"/>
                    </a:solidFill>
                  </a:tcPr>
                </a:tc>
                <a:tc>
                  <a:txBody>
                    <a:bodyPr/>
                    <a:lstStyle/>
                    <a:p>
                      <a:pPr algn="ctr" fontAlgn="ctr"/>
                      <a:r>
                        <a:rPr lang="en-US" sz="2400" b="1" u="none" strike="noStrike">
                          <a:solidFill>
                            <a:schemeClr val="bg1"/>
                          </a:solidFill>
                          <a:effectLst/>
                        </a:rPr>
                        <a:t>2019</a:t>
                      </a:r>
                      <a:endParaRPr lang="en-US" sz="2400" b="1" i="0" u="none" strike="noStrike">
                        <a:solidFill>
                          <a:schemeClr val="bg1"/>
                        </a:solidFill>
                        <a:effectLst/>
                        <a:latin typeface="Times New Roman" panose="02020603050405020304" pitchFamily="18" charset="0"/>
                      </a:endParaRPr>
                    </a:p>
                  </a:txBody>
                  <a:tcPr marL="0" marR="0" marT="0" marB="0" anchor="ctr">
                    <a:solidFill>
                      <a:srgbClr val="C00000"/>
                    </a:solidFill>
                  </a:tcPr>
                </a:tc>
                <a:tc>
                  <a:txBody>
                    <a:bodyPr/>
                    <a:lstStyle/>
                    <a:p>
                      <a:pPr algn="ctr" fontAlgn="ctr"/>
                      <a:r>
                        <a:rPr lang="en-US" sz="2400" b="1" u="none" strike="noStrike" dirty="0">
                          <a:solidFill>
                            <a:schemeClr val="bg1"/>
                          </a:solidFill>
                          <a:effectLst/>
                        </a:rPr>
                        <a:t>2020</a:t>
                      </a:r>
                      <a:endParaRPr lang="en-US" sz="2400" b="1" i="0" u="none" strike="noStrike" dirty="0">
                        <a:solidFill>
                          <a:schemeClr val="bg1"/>
                        </a:solidFill>
                        <a:effectLst/>
                        <a:latin typeface="Times New Roman" panose="02020603050405020304" pitchFamily="18" charset="0"/>
                      </a:endParaRPr>
                    </a:p>
                  </a:txBody>
                  <a:tcPr marL="0" marR="0" marT="0" marB="0" anchor="ctr">
                    <a:solidFill>
                      <a:srgbClr val="C00000"/>
                    </a:solidFill>
                  </a:tcPr>
                </a:tc>
                <a:extLst>
                  <a:ext uri="{0D108BD9-81ED-4DB2-BD59-A6C34878D82A}">
                    <a16:rowId xmlns:a16="http://schemas.microsoft.com/office/drawing/2014/main" val="1250980153"/>
                  </a:ext>
                </a:extLst>
              </a:tr>
              <a:tr h="665784">
                <a:tc>
                  <a:txBody>
                    <a:bodyPr/>
                    <a:lstStyle/>
                    <a:p>
                      <a:pPr algn="l" fontAlgn="t"/>
                      <a:r>
                        <a:rPr lang="en-US" sz="1800" u="none" strike="noStrike" dirty="0" err="1">
                          <a:effectLst/>
                          <a:latin typeface="Arial" panose="020B0604020202020204" pitchFamily="34" charset="0"/>
                          <a:cs typeface="Arial" panose="020B0604020202020204" pitchFamily="34" charset="0"/>
                        </a:rPr>
                        <a:t>Tổng</a:t>
                      </a:r>
                      <a:r>
                        <a:rPr lang="en-US" sz="1800" u="none" strike="noStrike" dirty="0">
                          <a:effectLst/>
                          <a:latin typeface="Arial" panose="020B0604020202020204" pitchFamily="34" charset="0"/>
                          <a:cs typeface="Arial" panose="020B0604020202020204" pitchFamily="34" charset="0"/>
                        </a:rPr>
                        <a:t> </a:t>
                      </a:r>
                      <a:r>
                        <a:rPr lang="en-US" sz="1800" u="none" strike="noStrike" err="1">
                          <a:effectLst/>
                          <a:latin typeface="Arial" panose="020B0604020202020204" pitchFamily="34" charset="0"/>
                          <a:cs typeface="Arial" panose="020B0604020202020204" pitchFamily="34" charset="0"/>
                        </a:rPr>
                        <a:t>Doanh</a:t>
                      </a:r>
                      <a:r>
                        <a:rPr lang="en-US" sz="1800" u="none" strike="noStrike">
                          <a:effectLst/>
                          <a:latin typeface="Arial" panose="020B0604020202020204" pitchFamily="34" charset="0"/>
                          <a:cs typeface="Arial" panose="020B0604020202020204" pitchFamily="34" charset="0"/>
                        </a:rPr>
                        <a:t> thu (triệu</a:t>
                      </a:r>
                      <a:r>
                        <a:rPr lang="en-US" sz="1800" u="none" strike="noStrike" baseline="0">
                          <a:effectLst/>
                          <a:latin typeface="Arial" panose="020B0604020202020204" pitchFamily="34" charset="0"/>
                          <a:cs typeface="Arial" panose="020B0604020202020204" pitchFamily="34" charset="0"/>
                        </a:rPr>
                        <a:t> VND)</a:t>
                      </a:r>
                      <a:endParaRPr lang="en-US" sz="1800" u="none" strike="noStrike" dirty="0">
                        <a:effectLst/>
                        <a:latin typeface="Arial" panose="020B0604020202020204" pitchFamily="34" charset="0"/>
                        <a:cs typeface="Arial" panose="020B0604020202020204" pitchFamily="34" charset="0"/>
                      </a:endParaRPr>
                    </a:p>
                    <a:p>
                      <a:pPr algn="l" fontAlgn="t"/>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5725" marR="0" marT="0" marB="0">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               301,924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               268,082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b="1" u="none" strike="noStrike">
                          <a:solidFill>
                            <a:srgbClr val="FF0000"/>
                          </a:solidFill>
                          <a:effectLst/>
                          <a:latin typeface="Arial" panose="020B0604020202020204" pitchFamily="34" charset="0"/>
                          <a:cs typeface="Arial" panose="020B0604020202020204" pitchFamily="34" charset="0"/>
                        </a:rPr>
                        <a:t>               340,893 </a:t>
                      </a:r>
                      <a:endParaRPr lang="en-US" sz="1800" b="1" i="0" u="none" strike="noStrike">
                        <a:solidFill>
                          <a:srgbClr val="FF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3971944711"/>
                  </a:ext>
                </a:extLst>
              </a:tr>
              <a:tr h="665784">
                <a:tc>
                  <a:txBody>
                    <a:bodyPr/>
                    <a:lstStyle/>
                    <a:p>
                      <a:pPr algn="l" fontAlgn="t"/>
                      <a:r>
                        <a:rPr lang="en-US" sz="1800" u="none" strike="noStrike" dirty="0" err="1">
                          <a:effectLst/>
                          <a:latin typeface="Arial" panose="020B0604020202020204" pitchFamily="34" charset="0"/>
                          <a:cs typeface="Arial" panose="020B0604020202020204" pitchFamily="34" charset="0"/>
                        </a:rPr>
                        <a:t>Tổng</a:t>
                      </a:r>
                      <a:r>
                        <a:rPr lang="en-US" sz="1800" u="none" strike="noStrike" dirty="0">
                          <a:effectLst/>
                          <a:latin typeface="Arial" panose="020B0604020202020204" pitchFamily="34" charset="0"/>
                          <a:cs typeface="Arial" panose="020B0604020202020204" pitchFamily="34" charset="0"/>
                        </a:rPr>
                        <a:t> </a:t>
                      </a:r>
                      <a:r>
                        <a:rPr lang="en-US" sz="1800" u="none" strike="noStrike" err="1">
                          <a:effectLst/>
                          <a:latin typeface="Arial" panose="020B0604020202020204" pitchFamily="34" charset="0"/>
                          <a:cs typeface="Arial" panose="020B0604020202020204" pitchFamily="34" charset="0"/>
                        </a:rPr>
                        <a:t>tài</a:t>
                      </a:r>
                      <a:r>
                        <a:rPr lang="en-US" sz="1800" u="none" strike="noStrike">
                          <a:effectLst/>
                          <a:latin typeface="Arial" panose="020B0604020202020204" pitchFamily="34" charset="0"/>
                          <a:cs typeface="Arial" panose="020B0604020202020204" pitchFamily="34" charset="0"/>
                        </a:rPr>
                        <a:t> sản (triệu</a:t>
                      </a:r>
                      <a:r>
                        <a:rPr lang="en-US" sz="1800" u="none" strike="noStrike" baseline="0">
                          <a:effectLst/>
                          <a:latin typeface="Arial" panose="020B0604020202020204" pitchFamily="34" charset="0"/>
                          <a:cs typeface="Arial" panose="020B0604020202020204" pitchFamily="34" charset="0"/>
                        </a:rPr>
                        <a:t> VND)</a:t>
                      </a:r>
                      <a:endParaRPr lang="en-US" sz="1800" u="none" strike="noStrike" dirty="0">
                        <a:effectLst/>
                        <a:latin typeface="Arial" panose="020B0604020202020204" pitchFamily="34" charset="0"/>
                        <a:cs typeface="Arial" panose="020B0604020202020204" pitchFamily="34" charset="0"/>
                      </a:endParaRPr>
                    </a:p>
                    <a:p>
                      <a:pPr algn="l" fontAlgn="t"/>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5725" marR="0" marT="0" marB="0">
                    <a:solidFill>
                      <a:schemeClr val="bg1">
                        <a:lumMod val="95000"/>
                      </a:schemeClr>
                    </a:solidFill>
                  </a:tcPr>
                </a:tc>
                <a:tc>
                  <a:txBody>
                    <a:bodyPr/>
                    <a:lstStyle/>
                    <a:p>
                      <a:pPr algn="r" fontAlgn="ctr"/>
                      <a:r>
                        <a:rPr lang="en-US" sz="1800" u="none" strike="noStrike">
                          <a:effectLst/>
                          <a:latin typeface="Arial" panose="020B0604020202020204" pitchFamily="34" charset="0"/>
                          <a:cs typeface="Arial" panose="020B0604020202020204" pitchFamily="34" charset="0"/>
                        </a:rPr>
                        <a:t>                 38,908 </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                 87,967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b="1" u="none" strike="noStrike" dirty="0">
                          <a:solidFill>
                            <a:srgbClr val="FF0000"/>
                          </a:solidFill>
                          <a:effectLst/>
                          <a:latin typeface="Arial" panose="020B0604020202020204" pitchFamily="34" charset="0"/>
                          <a:cs typeface="Arial" panose="020B0604020202020204" pitchFamily="34" charset="0"/>
                        </a:rPr>
                        <a:t>                 47,063 </a:t>
                      </a:r>
                      <a:endParaRPr lang="en-US" sz="1800" b="1" i="0" u="none" strike="noStrike" dirty="0">
                        <a:solidFill>
                          <a:srgbClr val="FF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1741967898"/>
                  </a:ext>
                </a:extLst>
              </a:tr>
              <a:tr h="665784">
                <a:tc>
                  <a:txBody>
                    <a:bodyPr/>
                    <a:lstStyle/>
                    <a:p>
                      <a:pPr algn="l" fontAlgn="t"/>
                      <a:r>
                        <a:rPr lang="en-US" sz="1800" u="none" strike="noStrike" err="1">
                          <a:effectLst/>
                          <a:latin typeface="Arial" panose="020B0604020202020204" pitchFamily="34" charset="0"/>
                          <a:cs typeface="Arial" panose="020B0604020202020204" pitchFamily="34" charset="0"/>
                        </a:rPr>
                        <a:t>Vốn</a:t>
                      </a:r>
                      <a:r>
                        <a:rPr lang="en-US" sz="1800" u="none" strike="noStrike">
                          <a:effectLst/>
                          <a:latin typeface="Arial" panose="020B0604020202020204" pitchFamily="34" charset="0"/>
                          <a:cs typeface="Arial" panose="020B0604020202020204" pitchFamily="34" charset="0"/>
                        </a:rPr>
                        <a:t> CSH (triệu</a:t>
                      </a:r>
                      <a:r>
                        <a:rPr lang="en-US" sz="1800" u="none" strike="noStrike" baseline="0">
                          <a:effectLst/>
                          <a:latin typeface="Arial" panose="020B0604020202020204" pitchFamily="34" charset="0"/>
                          <a:cs typeface="Arial" panose="020B0604020202020204" pitchFamily="34" charset="0"/>
                        </a:rPr>
                        <a:t> VND)</a:t>
                      </a:r>
                      <a:endParaRPr lang="en-US" sz="1800" u="none" strike="noStrike" dirty="0">
                        <a:effectLst/>
                        <a:latin typeface="Arial" panose="020B0604020202020204" pitchFamily="34" charset="0"/>
                        <a:cs typeface="Arial" panose="020B0604020202020204" pitchFamily="34" charset="0"/>
                      </a:endParaRPr>
                    </a:p>
                    <a:p>
                      <a:pPr algn="l" fontAlgn="t"/>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5725" marR="0" marT="0" marB="0">
                    <a:solidFill>
                      <a:schemeClr val="bg1">
                        <a:lumMod val="95000"/>
                      </a:schemeClr>
                    </a:solidFill>
                  </a:tcPr>
                </a:tc>
                <a:tc>
                  <a:txBody>
                    <a:bodyPr/>
                    <a:lstStyle/>
                    <a:p>
                      <a:pPr algn="r" fontAlgn="ctr"/>
                      <a:r>
                        <a:rPr lang="en-US" sz="1800" u="none" strike="noStrike">
                          <a:effectLst/>
                          <a:latin typeface="Arial" panose="020B0604020202020204" pitchFamily="34" charset="0"/>
                          <a:cs typeface="Arial" panose="020B0604020202020204" pitchFamily="34" charset="0"/>
                        </a:rPr>
                        <a:t>                 10,116 </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                 10,284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b="1" u="none" strike="noStrike" dirty="0">
                          <a:solidFill>
                            <a:srgbClr val="FF0000"/>
                          </a:solidFill>
                          <a:effectLst/>
                          <a:latin typeface="Arial" panose="020B0604020202020204" pitchFamily="34" charset="0"/>
                          <a:cs typeface="Arial" panose="020B0604020202020204" pitchFamily="34" charset="0"/>
                        </a:rPr>
                        <a:t>                 10,046 </a:t>
                      </a:r>
                      <a:endParaRPr lang="en-US" sz="1800" b="1" i="0" u="none" strike="noStrike" dirty="0">
                        <a:solidFill>
                          <a:srgbClr val="FF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270278072"/>
                  </a:ext>
                </a:extLst>
              </a:tr>
              <a:tr h="665784">
                <a:tc>
                  <a:txBody>
                    <a:bodyPr/>
                    <a:lstStyle/>
                    <a:p>
                      <a:pPr algn="l" fontAlgn="t"/>
                      <a:r>
                        <a:rPr lang="en-US" sz="1800" u="none" strike="noStrike" dirty="0" err="1">
                          <a:effectLst/>
                          <a:latin typeface="Arial" panose="020B0604020202020204" pitchFamily="34" charset="0"/>
                          <a:cs typeface="Arial" panose="020B0604020202020204" pitchFamily="34" charset="0"/>
                        </a:rPr>
                        <a:t>Lợi</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nhuận</a:t>
                      </a:r>
                      <a:r>
                        <a:rPr lang="en-US" sz="1800" u="none" strike="noStrike" dirty="0">
                          <a:effectLst/>
                          <a:latin typeface="Arial" panose="020B0604020202020204" pitchFamily="34" charset="0"/>
                          <a:cs typeface="Arial" panose="020B0604020202020204" pitchFamily="34" charset="0"/>
                        </a:rPr>
                        <a:t> </a:t>
                      </a:r>
                      <a:r>
                        <a:rPr lang="en-US" sz="1800" u="none" strike="noStrike" err="1">
                          <a:effectLst/>
                          <a:latin typeface="Arial" panose="020B0604020202020204" pitchFamily="34" charset="0"/>
                          <a:cs typeface="Arial" panose="020B0604020202020204" pitchFamily="34" charset="0"/>
                        </a:rPr>
                        <a:t>sau</a:t>
                      </a:r>
                      <a:r>
                        <a:rPr lang="en-US" sz="1800" u="none" strike="noStrike">
                          <a:effectLst/>
                          <a:latin typeface="Arial" panose="020B0604020202020204" pitchFamily="34" charset="0"/>
                          <a:cs typeface="Arial" panose="020B0604020202020204" pitchFamily="34" charset="0"/>
                        </a:rPr>
                        <a:t> thuế (triệu</a:t>
                      </a:r>
                      <a:r>
                        <a:rPr lang="en-US" sz="1800" u="none" strike="noStrike" baseline="0">
                          <a:effectLst/>
                          <a:latin typeface="Arial" panose="020B0604020202020204" pitchFamily="34" charset="0"/>
                          <a:cs typeface="Arial" panose="020B0604020202020204" pitchFamily="34" charset="0"/>
                        </a:rPr>
                        <a:t> VND)</a:t>
                      </a:r>
                      <a:endParaRPr lang="en-US" sz="1800" u="none" strike="noStrike" dirty="0">
                        <a:effectLst/>
                        <a:latin typeface="Arial" panose="020B0604020202020204" pitchFamily="34" charset="0"/>
                        <a:cs typeface="Arial" panose="020B0604020202020204" pitchFamily="34" charset="0"/>
                      </a:endParaRPr>
                    </a:p>
                    <a:p>
                      <a:pPr algn="l" fontAlgn="t"/>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5725" marR="0" marT="0" marB="0">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                     114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                     216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b="1" u="none" strike="noStrike" dirty="0">
                          <a:solidFill>
                            <a:srgbClr val="FF0000"/>
                          </a:solidFill>
                          <a:effectLst/>
                          <a:latin typeface="Arial" panose="020B0604020202020204" pitchFamily="34" charset="0"/>
                          <a:cs typeface="Arial" panose="020B0604020202020204" pitchFamily="34" charset="0"/>
                        </a:rPr>
                        <a:t>                    (177)</a:t>
                      </a:r>
                      <a:endParaRPr lang="en-US" sz="1800" b="1" i="0" u="none" strike="noStrike" dirty="0">
                        <a:solidFill>
                          <a:srgbClr val="FF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1906752049"/>
                  </a:ext>
                </a:extLst>
              </a:tr>
              <a:tr h="665784">
                <a:tc>
                  <a:txBody>
                    <a:bodyPr/>
                    <a:lstStyle/>
                    <a:p>
                      <a:pPr algn="l" fontAlgn="t"/>
                      <a:r>
                        <a:rPr lang="en-US" sz="1800" u="none" strike="noStrike" dirty="0" err="1">
                          <a:effectLst/>
                          <a:latin typeface="Arial" panose="020B0604020202020204" pitchFamily="34" charset="0"/>
                          <a:cs typeface="Arial" panose="020B0604020202020204" pitchFamily="34" charset="0"/>
                        </a:rPr>
                        <a:t>Tổng</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vay</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và</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nợ</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ngắn</a:t>
                      </a:r>
                      <a:r>
                        <a:rPr lang="en-US" sz="1800" u="none" strike="noStrike" dirty="0">
                          <a:effectLst/>
                          <a:latin typeface="Arial" panose="020B0604020202020204" pitchFamily="34" charset="0"/>
                          <a:cs typeface="Arial" panose="020B0604020202020204" pitchFamily="34" charset="0"/>
                        </a:rPr>
                        <a:t> + </a:t>
                      </a:r>
                      <a:r>
                        <a:rPr lang="en-US" sz="1800" u="none" strike="noStrike" err="1">
                          <a:effectLst/>
                          <a:latin typeface="Arial" panose="020B0604020202020204" pitchFamily="34" charset="0"/>
                          <a:cs typeface="Arial" panose="020B0604020202020204" pitchFamily="34" charset="0"/>
                        </a:rPr>
                        <a:t>dài</a:t>
                      </a:r>
                      <a:r>
                        <a:rPr lang="en-US" sz="1800" u="none" strike="noStrike">
                          <a:effectLst/>
                          <a:latin typeface="Arial" panose="020B0604020202020204" pitchFamily="34" charset="0"/>
                          <a:cs typeface="Arial" panose="020B0604020202020204" pitchFamily="34" charset="0"/>
                        </a:rPr>
                        <a:t> hạn (triệu</a:t>
                      </a:r>
                      <a:r>
                        <a:rPr lang="en-US" sz="1800" u="none" strike="noStrike" baseline="0">
                          <a:effectLst/>
                          <a:latin typeface="Arial" panose="020B0604020202020204" pitchFamily="34" charset="0"/>
                          <a:cs typeface="Arial" panose="020B0604020202020204" pitchFamily="34" charset="0"/>
                        </a:rPr>
                        <a:t> VND)</a:t>
                      </a:r>
                      <a:endParaRPr lang="en-US" sz="1800" u="none" strike="noStrike" dirty="0">
                        <a:effectLst/>
                        <a:latin typeface="Arial" panose="020B0604020202020204" pitchFamily="34" charset="0"/>
                        <a:cs typeface="Arial" panose="020B0604020202020204" pitchFamily="34" charset="0"/>
                      </a:endParaRPr>
                    </a:p>
                    <a:p>
                      <a:pPr algn="l" fontAlgn="t"/>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5725" marR="0" marT="0" marB="0">
                    <a:solidFill>
                      <a:schemeClr val="bg1">
                        <a:lumMod val="95000"/>
                      </a:schemeClr>
                    </a:solidFill>
                  </a:tcPr>
                </a:tc>
                <a:tc>
                  <a:txBody>
                    <a:bodyPr/>
                    <a:lstStyle/>
                    <a:p>
                      <a:pPr algn="r" fontAlgn="ctr"/>
                      <a:r>
                        <a:rPr lang="en-US" sz="1800" u="none" strike="noStrike">
                          <a:effectLst/>
                          <a:latin typeface="Arial" panose="020B0604020202020204" pitchFamily="34" charset="0"/>
                          <a:cs typeface="Arial" panose="020B0604020202020204" pitchFamily="34" charset="0"/>
                        </a:rPr>
                        <a:t>                 17,032 </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u="none" strike="noStrike">
                          <a:effectLst/>
                          <a:latin typeface="Arial" panose="020B0604020202020204" pitchFamily="34" charset="0"/>
                          <a:cs typeface="Arial" panose="020B0604020202020204" pitchFamily="34" charset="0"/>
                        </a:rPr>
                        <a:t>                 14,627 </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b="1" u="none" strike="noStrike" dirty="0">
                          <a:solidFill>
                            <a:srgbClr val="FF0000"/>
                          </a:solidFill>
                          <a:effectLst/>
                          <a:latin typeface="Arial" panose="020B0604020202020204" pitchFamily="34" charset="0"/>
                          <a:cs typeface="Arial" panose="020B0604020202020204" pitchFamily="34" charset="0"/>
                        </a:rPr>
                        <a:t>                 20,472 </a:t>
                      </a:r>
                      <a:endParaRPr lang="en-US" sz="1800" b="1" i="0" u="none" strike="noStrike" dirty="0">
                        <a:solidFill>
                          <a:srgbClr val="FF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700460215"/>
                  </a:ext>
                </a:extLst>
              </a:tr>
              <a:tr h="665784">
                <a:tc>
                  <a:txBody>
                    <a:bodyPr/>
                    <a:lstStyle/>
                    <a:p>
                      <a:pPr algn="l" fontAlgn="t"/>
                      <a:r>
                        <a:rPr lang="en-US" sz="1800" u="none" strike="noStrike" dirty="0" err="1">
                          <a:effectLst/>
                          <a:latin typeface="Arial" panose="020B0604020202020204" pitchFamily="34" charset="0"/>
                          <a:cs typeface="Arial" panose="020B0604020202020204" pitchFamily="34" charset="0"/>
                        </a:rPr>
                        <a:t>Hệ</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số</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đòn</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bẩy</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lần</a:t>
                      </a:r>
                      <a:r>
                        <a:rPr lang="en-US" sz="1800" u="none" strike="noStrike" dirty="0">
                          <a:effectLst/>
                          <a:latin typeface="Arial" panose="020B0604020202020204" pitchFamily="34" charset="0"/>
                          <a:cs typeface="Arial" panose="020B0604020202020204" pitchFamily="34" charset="0"/>
                        </a:rPr>
                        <a:t>)</a:t>
                      </a:r>
                    </a:p>
                    <a:p>
                      <a:pPr algn="l" fontAlgn="t"/>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85725" marR="0" marT="0" marB="0">
                    <a:solidFill>
                      <a:schemeClr val="bg1">
                        <a:lumMod val="95000"/>
                      </a:schemeClr>
                    </a:solidFill>
                  </a:tcPr>
                </a:tc>
                <a:tc>
                  <a:txBody>
                    <a:bodyPr/>
                    <a:lstStyle/>
                    <a:p>
                      <a:pPr algn="r" fontAlgn="ctr"/>
                      <a:r>
                        <a:rPr lang="en-US" sz="1800" u="none" strike="noStrike">
                          <a:effectLst/>
                          <a:latin typeface="Arial" panose="020B0604020202020204" pitchFamily="34" charset="0"/>
                          <a:cs typeface="Arial" panose="020B0604020202020204" pitchFamily="34" charset="0"/>
                        </a:rPr>
                        <a:t>2.85</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7.55</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b="1" u="none" strike="noStrike" dirty="0">
                          <a:solidFill>
                            <a:srgbClr val="FF0000"/>
                          </a:solidFill>
                          <a:effectLst/>
                          <a:latin typeface="Arial" panose="020B0604020202020204" pitchFamily="34" charset="0"/>
                          <a:cs typeface="Arial" panose="020B0604020202020204" pitchFamily="34" charset="0"/>
                        </a:rPr>
                        <a:t>3.68</a:t>
                      </a:r>
                      <a:endParaRPr lang="en-US" sz="1800" b="1" i="0" u="none" strike="noStrike" dirty="0">
                        <a:solidFill>
                          <a:srgbClr val="FF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1706616302"/>
                  </a:ext>
                </a:extLst>
              </a:tr>
              <a:tr h="665784">
                <a:tc>
                  <a:txBody>
                    <a:bodyPr/>
                    <a:lstStyle/>
                    <a:p>
                      <a:pPr algn="l" fontAlgn="t"/>
                      <a:r>
                        <a:rPr lang="en-US" sz="1800" u="none" strike="noStrike">
                          <a:effectLst/>
                          <a:latin typeface="Arial" panose="020B0604020202020204" pitchFamily="34" charset="0"/>
                          <a:cs typeface="Arial" panose="020B0604020202020204" pitchFamily="34" charset="0"/>
                        </a:rPr>
                        <a:t> Khả</a:t>
                      </a:r>
                      <a:r>
                        <a:rPr lang="en-US" sz="1800" u="none" strike="noStrike" baseline="0">
                          <a:effectLst/>
                          <a:latin typeface="Arial" panose="020B0604020202020204" pitchFamily="34" charset="0"/>
                          <a:cs typeface="Arial" panose="020B0604020202020204" pitchFamily="34" charset="0"/>
                        </a:rPr>
                        <a:t> </a:t>
                      </a:r>
                      <a:r>
                        <a:rPr lang="en-US" sz="1800" u="none" strike="noStrike" baseline="0" dirty="0" err="1">
                          <a:effectLst/>
                          <a:latin typeface="Arial" panose="020B0604020202020204" pitchFamily="34" charset="0"/>
                          <a:cs typeface="Arial" panose="020B0604020202020204" pitchFamily="34" charset="0"/>
                        </a:rPr>
                        <a:t>năng</a:t>
                      </a:r>
                      <a:r>
                        <a:rPr lang="en-US" sz="1800" u="none" strike="noStrike" baseline="0" dirty="0">
                          <a:effectLst/>
                          <a:latin typeface="Arial" panose="020B0604020202020204" pitchFamily="34" charset="0"/>
                          <a:cs typeface="Arial" panose="020B0604020202020204" pitchFamily="34" charset="0"/>
                        </a:rPr>
                        <a:t> Thanh </a:t>
                      </a:r>
                      <a:r>
                        <a:rPr lang="en-US" sz="1800" u="none" strike="noStrike" baseline="0" dirty="0" err="1">
                          <a:effectLst/>
                          <a:latin typeface="Arial" panose="020B0604020202020204" pitchFamily="34" charset="0"/>
                          <a:cs typeface="Arial" panose="020B0604020202020204" pitchFamily="34" charset="0"/>
                        </a:rPr>
                        <a:t>toán</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hiện</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hành</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lần</a:t>
                      </a:r>
                      <a:r>
                        <a:rPr lang="en-US" sz="1800" u="none" strike="noStrike" dirty="0">
                          <a:effectLst/>
                          <a:latin typeface="Arial" panose="020B0604020202020204" pitchFamily="34" charset="0"/>
                          <a:cs typeface="Arial" panose="020B0604020202020204" pitchFamily="34" charset="0"/>
                        </a:rPr>
                        <a:t>)</a:t>
                      </a:r>
                    </a:p>
                    <a:p>
                      <a:pPr algn="l" fontAlgn="t"/>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                    1.19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                    1.08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b="1" u="none" strike="noStrike" dirty="0">
                          <a:solidFill>
                            <a:srgbClr val="FF0000"/>
                          </a:solidFill>
                          <a:effectLst/>
                          <a:latin typeface="Arial" panose="020B0604020202020204" pitchFamily="34" charset="0"/>
                          <a:cs typeface="Arial" panose="020B0604020202020204" pitchFamily="34" charset="0"/>
                        </a:rPr>
                        <a:t>                    1.19 </a:t>
                      </a:r>
                      <a:endParaRPr lang="en-US" sz="1800" b="1" i="0" u="none" strike="noStrike" dirty="0">
                        <a:solidFill>
                          <a:srgbClr val="FF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2165600673"/>
                  </a:ext>
                </a:extLst>
              </a:tr>
              <a:tr h="332892">
                <a:tc>
                  <a:txBody>
                    <a:bodyPr/>
                    <a:lstStyle/>
                    <a:p>
                      <a:pPr algn="l" fontAlgn="t"/>
                      <a:r>
                        <a:rPr lang="en-US" sz="1800" u="none" strike="noStrike">
                          <a:effectLst/>
                          <a:latin typeface="Arial" panose="020B0604020202020204" pitchFamily="34" charset="0"/>
                          <a:cs typeface="Arial" panose="020B0604020202020204" pitchFamily="34" charset="0"/>
                        </a:rPr>
                        <a:t> Vòng </a:t>
                      </a:r>
                      <a:r>
                        <a:rPr lang="en-US" sz="1800" u="none" strike="noStrike" dirty="0">
                          <a:effectLst/>
                          <a:latin typeface="Arial" panose="020B0604020202020204" pitchFamily="34" charset="0"/>
                          <a:cs typeface="Arial" panose="020B0604020202020204" pitchFamily="34" charset="0"/>
                        </a:rPr>
                        <a:t>quay </a:t>
                      </a:r>
                      <a:r>
                        <a:rPr lang="en-US" sz="1800" u="none" strike="noStrike" dirty="0" err="1">
                          <a:effectLst/>
                          <a:latin typeface="Arial" panose="020B0604020202020204" pitchFamily="34" charset="0"/>
                          <a:cs typeface="Arial" panose="020B0604020202020204" pitchFamily="34" charset="0"/>
                        </a:rPr>
                        <a:t>Vốn</a:t>
                      </a:r>
                      <a:r>
                        <a:rPr lang="en-US" sz="1800" u="none" strike="noStrike" baseline="0" dirty="0">
                          <a:effectLst/>
                          <a:latin typeface="Arial" panose="020B0604020202020204" pitchFamily="34" charset="0"/>
                          <a:cs typeface="Arial" panose="020B0604020202020204" pitchFamily="34" charset="0"/>
                        </a:rPr>
                        <a:t> </a:t>
                      </a:r>
                      <a:r>
                        <a:rPr lang="en-US" sz="1800" u="none" strike="noStrike" baseline="0" dirty="0" err="1">
                          <a:effectLst/>
                          <a:latin typeface="Arial" panose="020B0604020202020204" pitchFamily="34" charset="0"/>
                          <a:cs typeface="Arial" panose="020B0604020202020204" pitchFamily="34" charset="0"/>
                        </a:rPr>
                        <a:t>Lưu</a:t>
                      </a:r>
                      <a:r>
                        <a:rPr lang="en-US" sz="1800" u="none" strike="noStrike" baseline="0" dirty="0">
                          <a:effectLst/>
                          <a:latin typeface="Arial" panose="020B0604020202020204" pitchFamily="34" charset="0"/>
                          <a:cs typeface="Arial" panose="020B0604020202020204" pitchFamily="34" charset="0"/>
                        </a:rPr>
                        <a:t> </a:t>
                      </a:r>
                      <a:r>
                        <a:rPr lang="en-US" sz="1800" u="none" strike="noStrike" baseline="0" dirty="0" err="1">
                          <a:effectLst/>
                          <a:latin typeface="Arial" panose="020B0604020202020204" pitchFamily="34" charset="0"/>
                          <a:cs typeface="Arial" panose="020B0604020202020204" pitchFamily="34" charset="0"/>
                        </a:rPr>
                        <a:t>động</a:t>
                      </a:r>
                      <a:r>
                        <a:rPr lang="en-US" sz="1800" u="none" strike="noStrike" dirty="0">
                          <a:effectLst/>
                          <a:latin typeface="Arial" panose="020B0604020202020204" pitchFamily="34" charset="0"/>
                          <a:cs typeface="Arial" panose="020B0604020202020204" pitchFamily="34" charset="0"/>
                        </a:rPr>
                        <a:t> (</a:t>
                      </a:r>
                      <a:r>
                        <a:rPr lang="en-US" sz="1800" u="none" strike="noStrike" dirty="0" err="1">
                          <a:effectLst/>
                          <a:latin typeface="Arial" panose="020B0604020202020204" pitchFamily="34" charset="0"/>
                          <a:cs typeface="Arial" panose="020B0604020202020204" pitchFamily="34" charset="0"/>
                        </a:rPr>
                        <a:t>vòng</a:t>
                      </a:r>
                      <a:r>
                        <a:rPr lang="en-US" sz="1800" u="none" strike="noStrike" dirty="0">
                          <a:effectLst/>
                          <a:latin typeface="Arial" panose="020B0604020202020204" pitchFamily="34" charset="0"/>
                          <a:cs typeface="Arial" panose="020B0604020202020204" pitchFamily="34" charset="0"/>
                        </a:rPr>
                        <a:t>)</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solidFill>
                      <a:schemeClr val="bg1">
                        <a:lumMod val="95000"/>
                      </a:schemeClr>
                    </a:solidFill>
                  </a:tcPr>
                </a:tc>
                <a:tc>
                  <a:txBody>
                    <a:bodyPr/>
                    <a:lstStyle/>
                    <a:p>
                      <a:pPr algn="r" fontAlgn="ctr"/>
                      <a:r>
                        <a:rPr lang="en-US" sz="1800" u="none" strike="noStrike" dirty="0">
                          <a:effectLst/>
                          <a:latin typeface="Arial" panose="020B0604020202020204" pitchFamily="34" charset="0"/>
                          <a:cs typeface="Arial" panose="020B0604020202020204" pitchFamily="34" charset="0"/>
                        </a:rPr>
                        <a:t> </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u="none" strike="noStrike">
                          <a:effectLst/>
                          <a:latin typeface="Arial" panose="020B0604020202020204" pitchFamily="34" charset="0"/>
                          <a:cs typeface="Arial" panose="020B0604020202020204" pitchFamily="34" charset="0"/>
                        </a:rPr>
                        <a:t>3.19  </a:t>
                      </a:r>
                      <a:endParaRPr lang="en-US" sz="18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tc>
                  <a:txBody>
                    <a:bodyPr/>
                    <a:lstStyle/>
                    <a:p>
                      <a:pPr algn="r" fontAlgn="ctr"/>
                      <a:r>
                        <a:rPr lang="en-US" sz="1800" b="1" u="none" strike="noStrike" dirty="0">
                          <a:solidFill>
                            <a:srgbClr val="FF0000"/>
                          </a:solidFill>
                          <a:effectLst/>
                          <a:latin typeface="Arial" panose="020B0604020202020204" pitchFamily="34" charset="0"/>
                          <a:cs typeface="Arial" panose="020B0604020202020204" pitchFamily="34" charset="0"/>
                        </a:rPr>
                        <a:t>7.75  </a:t>
                      </a:r>
                      <a:endParaRPr lang="en-US" sz="1800" b="1" i="0" u="none" strike="noStrike" dirty="0">
                        <a:solidFill>
                          <a:srgbClr val="FF0000"/>
                        </a:solidFill>
                        <a:effectLst/>
                        <a:latin typeface="Arial" panose="020B0604020202020204" pitchFamily="34" charset="0"/>
                        <a:cs typeface="Arial" panose="020B0604020202020204" pitchFamily="34" charset="0"/>
                      </a:endParaRPr>
                    </a:p>
                  </a:txBody>
                  <a:tcPr marL="0" marR="0" marT="0" marB="0" anchor="ctr">
                    <a:solidFill>
                      <a:schemeClr val="bg1">
                        <a:lumMod val="95000"/>
                      </a:schemeClr>
                    </a:solidFill>
                  </a:tcPr>
                </a:tc>
                <a:extLst>
                  <a:ext uri="{0D108BD9-81ED-4DB2-BD59-A6C34878D82A}">
                    <a16:rowId xmlns:a16="http://schemas.microsoft.com/office/drawing/2014/main" val="1716896056"/>
                  </a:ext>
                </a:extLst>
              </a:tr>
            </a:tbl>
          </a:graphicData>
        </a:graphic>
      </p:graphicFrame>
      <p:sp>
        <p:nvSpPr>
          <p:cNvPr id="6" name="Rounded Rectangle 5"/>
          <p:cNvSpPr/>
          <p:nvPr/>
        </p:nvSpPr>
        <p:spPr>
          <a:xfrm>
            <a:off x="9836821" y="780634"/>
            <a:ext cx="1815247" cy="5799908"/>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137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944"/>
            <a:ext cx="8826259" cy="815368"/>
          </a:xfrm>
        </p:spPr>
        <p:txBody>
          <a:bodyPr>
            <a:normAutofit/>
          </a:bodyPr>
          <a:lstStyle/>
          <a:p>
            <a:r>
              <a:rPr lang="en-US" sz="2701" b="1" dirty="0">
                <a:solidFill>
                  <a:schemeClr val="bg1"/>
                </a:solidFill>
                <a:latin typeface="Arial" panose="020B0604020202020204" pitchFamily="34" charset="0"/>
                <a:cs typeface="Arial" panose="020B0604020202020204" pitchFamily="34" charset="0"/>
              </a:rPr>
              <a:t>Agenda</a:t>
            </a:r>
          </a:p>
        </p:txBody>
      </p:sp>
      <p:pic>
        <p:nvPicPr>
          <p:cNvPr id="4" name="Picture 3" descr="j0439393"/>
          <p:cNvPicPr>
            <a:picLocks noChangeAspect="1" noChangeArrowheads="1"/>
          </p:cNvPicPr>
          <p:nvPr>
            <p:custDataLst>
              <p:tags r:id="rId1"/>
            </p:custDataLst>
          </p:nvPr>
        </p:nvPicPr>
        <p:blipFill>
          <a:blip r:embed="rId15" cstate="print"/>
          <a:srcRect b="5235"/>
          <a:stretch>
            <a:fillRect/>
          </a:stretch>
        </p:blipFill>
        <p:spPr bwMode="gray">
          <a:xfrm>
            <a:off x="-6350" y="1271588"/>
            <a:ext cx="3383743" cy="4800024"/>
          </a:xfrm>
          <a:prstGeom prst="rect">
            <a:avLst/>
          </a:prstGeom>
          <a:noFill/>
        </p:spPr>
      </p:pic>
      <p:sp>
        <p:nvSpPr>
          <p:cNvPr id="6" name="AgendaText"/>
          <p:cNvSpPr>
            <a:spLocks noChangeArrowheads="1"/>
          </p:cNvSpPr>
          <p:nvPr>
            <p:custDataLst>
              <p:tags r:id="rId2"/>
            </p:custDataLst>
          </p:nvPr>
        </p:nvSpPr>
        <p:spPr bwMode="gray">
          <a:xfrm>
            <a:off x="3322802" y="993776"/>
            <a:ext cx="6466456" cy="557213"/>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Đánh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giá</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Sức</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khỏe</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nghiệp</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7" name="Oval 8"/>
          <p:cNvSpPr>
            <a:spLocks noChangeArrowheads="1"/>
          </p:cNvSpPr>
          <p:nvPr>
            <p:custDataLst>
              <p:tags r:id="rId3"/>
            </p:custDataLst>
          </p:nvPr>
        </p:nvSpPr>
        <p:spPr bwMode="gray">
          <a:xfrm>
            <a:off x="3138986" y="1109663"/>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8" name="AgendaText"/>
          <p:cNvSpPr>
            <a:spLocks noChangeArrowheads="1"/>
          </p:cNvSpPr>
          <p:nvPr>
            <p:custDataLst>
              <p:tags r:id="rId4"/>
            </p:custDataLst>
          </p:nvPr>
        </p:nvSpPr>
        <p:spPr bwMode="gray">
          <a:xfrm>
            <a:off x="3318991" y="1655763"/>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de-DE"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Nguồn vốn tín dụng phù hợp với Doanh nghiệp Vừa và Nhỏ</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Oval 11"/>
          <p:cNvSpPr>
            <a:spLocks noChangeArrowheads="1"/>
          </p:cNvSpPr>
          <p:nvPr>
            <p:custDataLst>
              <p:tags r:id="rId5"/>
            </p:custDataLst>
          </p:nvPr>
        </p:nvSpPr>
        <p:spPr bwMode="gray">
          <a:xfrm>
            <a:off x="3193578" y="1771650"/>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0" name="AgendaText"/>
          <p:cNvSpPr>
            <a:spLocks noChangeArrowheads="1"/>
          </p:cNvSpPr>
          <p:nvPr>
            <p:custDataLst>
              <p:tags r:id="rId6"/>
            </p:custDataLst>
          </p:nvPr>
        </p:nvSpPr>
        <p:spPr bwMode="gray">
          <a:xfrm>
            <a:off x="3318991" y="2319338"/>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Các</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phẩm</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chính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nghiệp</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1" name="Oval 14"/>
          <p:cNvSpPr>
            <a:spLocks noChangeArrowheads="1"/>
          </p:cNvSpPr>
          <p:nvPr>
            <p:custDataLst>
              <p:tags r:id="rId7"/>
            </p:custDataLst>
          </p:nvPr>
        </p:nvSpPr>
        <p:spPr bwMode="gray">
          <a:xfrm>
            <a:off x="3193578" y="2435226"/>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12" name="AgendaText"/>
          <p:cNvSpPr>
            <a:spLocks noChangeArrowheads="1"/>
          </p:cNvSpPr>
          <p:nvPr/>
        </p:nvSpPr>
        <p:spPr bwMode="gray">
          <a:xfrm>
            <a:off x="3318991" y="2982913"/>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Hồ</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sơ</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cấp</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thẩm</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định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tín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dụng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tại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Ngân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hàng</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3" name="Oval 17"/>
          <p:cNvSpPr>
            <a:spLocks noChangeArrowheads="1"/>
          </p:cNvSpPr>
          <p:nvPr/>
        </p:nvSpPr>
        <p:spPr bwMode="gray">
          <a:xfrm>
            <a:off x="3193578" y="3098800"/>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14" name="AgendaText"/>
          <p:cNvSpPr>
            <a:spLocks noChangeArrowheads="1"/>
          </p:cNvSpPr>
          <p:nvPr>
            <p:custDataLst>
              <p:tags r:id="rId8"/>
            </p:custDataLst>
          </p:nvPr>
        </p:nvSpPr>
        <p:spPr bwMode="gray">
          <a:xfrm>
            <a:off x="3318991" y="3646488"/>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de-DE"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Chuẩn bị Hồ sơ và Phương án Vay vốn</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Oval 20"/>
          <p:cNvSpPr>
            <a:spLocks noChangeArrowheads="1"/>
          </p:cNvSpPr>
          <p:nvPr>
            <p:custDataLst>
              <p:tags r:id="rId9"/>
            </p:custDataLst>
          </p:nvPr>
        </p:nvSpPr>
        <p:spPr bwMode="gray">
          <a:xfrm>
            <a:off x="3193578" y="3762376"/>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de-DE" sz="2001" b="0" i="0" u="none" strike="noStrike" kern="1200" cap="none" spc="0" normalizeH="0" baseline="0" noProof="0">
                <a:ln>
                  <a:noFill/>
                </a:ln>
                <a:solidFill>
                  <a:prstClr val="black"/>
                </a:solidFill>
                <a:effectLst/>
                <a:uLnTx/>
                <a:uFillTx/>
                <a:latin typeface="Calibri" panose="020F0502020204030204"/>
                <a:ea typeface="+mn-ea"/>
                <a:cs typeface="+mn-cs"/>
              </a:rPr>
              <a:t>5</a:t>
            </a:r>
            <a:endParaRPr kumimoji="0" lang="en-US" sz="20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gendaText"/>
          <p:cNvSpPr>
            <a:spLocks noChangeArrowheads="1"/>
          </p:cNvSpPr>
          <p:nvPr>
            <p:custDataLst>
              <p:tags r:id="rId10"/>
            </p:custDataLst>
          </p:nvPr>
        </p:nvSpPr>
        <p:spPr bwMode="gray">
          <a:xfrm>
            <a:off x="3307615" y="4305714"/>
            <a:ext cx="6466455" cy="557212"/>
          </a:xfrm>
          <a:prstGeom prst="rect">
            <a:avLst/>
          </a:prstGeom>
          <a:solidFill>
            <a:srgbClr val="C00000"/>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de-DE"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Các bước Thẩm định Tín dụng của Ngân hàng</a:t>
            </a:r>
            <a:endPar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8" name="Oval 11"/>
          <p:cNvSpPr>
            <a:spLocks noChangeArrowheads="1"/>
          </p:cNvSpPr>
          <p:nvPr>
            <p:custDataLst>
              <p:tags r:id="rId11"/>
            </p:custDataLst>
          </p:nvPr>
        </p:nvSpPr>
        <p:spPr bwMode="gray">
          <a:xfrm>
            <a:off x="3182201" y="4421601"/>
            <a:ext cx="378742" cy="323850"/>
          </a:xfrm>
          <a:prstGeom prst="ellipse">
            <a:avLst/>
          </a:prstGeom>
          <a:solidFill>
            <a:srgbClr val="C00000"/>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
        <p:nvSpPr>
          <p:cNvPr id="19" name="AgendaText"/>
          <p:cNvSpPr>
            <a:spLocks noChangeArrowheads="1"/>
          </p:cNvSpPr>
          <p:nvPr>
            <p:custDataLst>
              <p:tags r:id="rId12"/>
            </p:custDataLst>
          </p:nvPr>
        </p:nvSpPr>
        <p:spPr bwMode="gray">
          <a:xfrm>
            <a:off x="3307615" y="4969289"/>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Loại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hình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Bảo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đảm</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0" name="Oval 14"/>
          <p:cNvSpPr>
            <a:spLocks noChangeArrowheads="1"/>
          </p:cNvSpPr>
          <p:nvPr>
            <p:custDataLst>
              <p:tags r:id="rId13"/>
            </p:custDataLst>
          </p:nvPr>
        </p:nvSpPr>
        <p:spPr bwMode="gray">
          <a:xfrm>
            <a:off x="3182201" y="5085177"/>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1" name="AgendaText"/>
          <p:cNvSpPr>
            <a:spLocks noChangeArrowheads="1"/>
          </p:cNvSpPr>
          <p:nvPr/>
        </p:nvSpPr>
        <p:spPr bwMode="gray">
          <a:xfrm>
            <a:off x="3307615" y="5632864"/>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Quản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lý</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rủi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ro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Kiểm</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soát</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sau</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vay</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p:txBody>
      </p:sp>
      <p:sp>
        <p:nvSpPr>
          <p:cNvPr id="22" name="Oval 17"/>
          <p:cNvSpPr>
            <a:spLocks noChangeArrowheads="1"/>
          </p:cNvSpPr>
          <p:nvPr/>
        </p:nvSpPr>
        <p:spPr bwMode="gray">
          <a:xfrm>
            <a:off x="3182201" y="5748752"/>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Tree>
    <p:extLst>
      <p:ext uri="{BB962C8B-B14F-4D97-AF65-F5344CB8AC3E}">
        <p14:creationId xmlns:p14="http://schemas.microsoft.com/office/powerpoint/2010/main" val="2502754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4976" y="559558"/>
            <a:ext cx="5028202" cy="3343701"/>
          </a:xfrm>
          <a:prstGeom prst="rect">
            <a:avLst/>
          </a:prstGeom>
        </p:spPr>
      </p:pic>
      <p:sp>
        <p:nvSpPr>
          <p:cNvPr id="2" name="Title 1"/>
          <p:cNvSpPr>
            <a:spLocks noGrp="1"/>
          </p:cNvSpPr>
          <p:nvPr>
            <p:ph type="title" idx="4294967295"/>
          </p:nvPr>
        </p:nvSpPr>
        <p:spPr>
          <a:xfrm>
            <a:off x="0" y="-13461"/>
            <a:ext cx="9810206" cy="600665"/>
          </a:xfrm>
        </p:spPr>
        <p:txBody>
          <a:bodyPr>
            <a:noAutofit/>
          </a:bodyPr>
          <a:lstStyle/>
          <a:p>
            <a:r>
              <a:rPr lang="en-US" sz="2800" b="1" dirty="0" err="1">
                <a:solidFill>
                  <a:schemeClr val="bg1"/>
                </a:solidFill>
                <a:latin typeface="Arial" panose="020B0604020202020204" pitchFamily="34" charset="0"/>
                <a:cs typeface="Arial" panose="020B0604020202020204" pitchFamily="34" charset="0"/>
              </a:rPr>
              <a:t>Các</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loại</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hình</a:t>
            </a:r>
            <a:r>
              <a:rPr lang="en-US" sz="2800" b="1" dirty="0">
                <a:solidFill>
                  <a:schemeClr val="bg1"/>
                </a:solidFill>
                <a:latin typeface="Arial" panose="020B0604020202020204" pitchFamily="34" charset="0"/>
                <a:cs typeface="Arial" panose="020B0604020202020204" pitchFamily="34" charset="0"/>
              </a:rPr>
              <a:t> DN </a:t>
            </a:r>
            <a:r>
              <a:rPr lang="en-US" sz="2800" b="1" dirty="0" err="1">
                <a:solidFill>
                  <a:schemeClr val="bg1"/>
                </a:solidFill>
                <a:latin typeface="Arial" panose="020B0604020202020204" pitchFamily="34" charset="0"/>
                <a:cs typeface="Arial" panose="020B0604020202020204" pitchFamily="34" charset="0"/>
              </a:rPr>
              <a:t>và</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đặc</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thù</a:t>
            </a:r>
            <a:r>
              <a:rPr lang="en-US" sz="2800" b="1" dirty="0">
                <a:solidFill>
                  <a:schemeClr val="bg1"/>
                </a:solidFill>
                <a:latin typeface="Arial" panose="020B0604020202020204" pitchFamily="34" charset="0"/>
                <a:cs typeface="Arial" panose="020B0604020202020204" pitchFamily="34" charset="0"/>
              </a:rPr>
              <a:t> DN </a:t>
            </a:r>
            <a:r>
              <a:rPr lang="en-US" sz="2800" b="1" dirty="0" err="1">
                <a:solidFill>
                  <a:schemeClr val="bg1"/>
                </a:solidFill>
                <a:latin typeface="Arial" panose="020B0604020202020204" pitchFamily="34" charset="0"/>
                <a:cs typeface="Arial" panose="020B0604020202020204" pitchFamily="34" charset="0"/>
              </a:rPr>
              <a:t>theo</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ngành</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15614" y="1402468"/>
            <a:ext cx="7838554" cy="6389213"/>
          </a:xfrm>
        </p:spPr>
        <p:txBody>
          <a:bodyPr>
            <a:normAutofit/>
          </a:bodyPr>
          <a:lstStyle/>
          <a:p>
            <a:r>
              <a:rPr lang="en-US" sz="2400" dirty="0">
                <a:latin typeface="Arial" panose="020B0604020202020204" pitchFamily="34" charset="0"/>
                <a:cs typeface="Arial" panose="020B0604020202020204" pitchFamily="34" charset="0"/>
              </a:rPr>
              <a:t>VN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khoảng</a:t>
            </a:r>
            <a:r>
              <a:rPr lang="en-US" sz="2400" dirty="0">
                <a:latin typeface="Arial" panose="020B0604020202020204" pitchFamily="34" charset="0"/>
                <a:cs typeface="Arial" panose="020B0604020202020204" pitchFamily="34" charset="0"/>
              </a:rPr>
              <a:t> </a:t>
            </a:r>
            <a:r>
              <a:rPr lang="en-US" sz="2400" b="1" dirty="0">
                <a:solidFill>
                  <a:schemeClr val="accent2">
                    <a:lumMod val="75000"/>
                  </a:schemeClr>
                </a:solidFill>
                <a:latin typeface="Arial" panose="020B0604020202020204" pitchFamily="34" charset="0"/>
                <a:cs typeface="Arial" panose="020B0604020202020204" pitchFamily="34" charset="0"/>
              </a:rPr>
              <a:t>700.000</a:t>
            </a:r>
            <a:r>
              <a:rPr lang="en-US" sz="2400" dirty="0">
                <a:latin typeface="Arial" panose="020B0604020202020204" pitchFamily="34" charset="0"/>
                <a:cs typeface="Arial" panose="020B0604020202020204" pitchFamily="34" charset="0"/>
              </a:rPr>
              <a:t> DN </a:t>
            </a:r>
            <a:r>
              <a:rPr lang="en-US" sz="2400" dirty="0" err="1">
                <a:latin typeface="Arial" panose="020B0604020202020204" pitchFamily="34" charset="0"/>
                <a:cs typeface="Arial" panose="020B0604020202020204" pitchFamily="34" charset="0"/>
              </a:rPr>
              <a:t>hoạt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3 </a:t>
            </a:r>
            <a:r>
              <a:rPr lang="en-US" sz="2400" dirty="0" err="1">
                <a:latin typeface="Arial" panose="020B0604020202020204" pitchFamily="34" charset="0"/>
                <a:cs typeface="Arial" panose="020B0604020202020204" pitchFamily="34" charset="0"/>
              </a:rPr>
              <a:t>nhóm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b="1" dirty="0">
                <a:solidFill>
                  <a:schemeClr val="accent2">
                    <a:lumMod val="75000"/>
                  </a:schemeClr>
                </a:solidFill>
                <a:latin typeface="Arial" panose="020B0604020202020204" pitchFamily="34" charset="0"/>
                <a:cs typeface="Arial" panose="020B0604020202020204" pitchFamily="34" charset="0"/>
              </a:rPr>
              <a:t>67</a:t>
            </a:r>
            <a:r>
              <a:rPr lang="en-US" sz="2400" b="1">
                <a:solidFill>
                  <a:schemeClr val="accent2">
                    <a:lumMod val="75000"/>
                  </a:schemeClr>
                </a:solidFill>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TMDV; </a:t>
            </a:r>
            <a:br>
              <a:rPr lang="en-US" sz="2400">
                <a:latin typeface="Arial" panose="020B0604020202020204" pitchFamily="34" charset="0"/>
                <a:cs typeface="Arial" panose="020B0604020202020204" pitchFamily="34" charset="0"/>
              </a:rPr>
            </a:br>
            <a:r>
              <a:rPr lang="en-US" sz="2400" b="1">
                <a:solidFill>
                  <a:schemeClr val="accent2">
                    <a:lumMod val="75000"/>
                  </a:schemeClr>
                </a:solidFill>
                <a:latin typeface="Arial" panose="020B0604020202020204" pitchFamily="34" charset="0"/>
                <a:cs typeface="Arial" panose="020B0604020202020204" pitchFamily="34" charset="0"/>
              </a:rPr>
              <a:t>32</a:t>
            </a:r>
            <a:r>
              <a:rPr lang="en-US" sz="2400" b="1" dirty="0">
                <a:solidFill>
                  <a:schemeClr val="accent2">
                    <a:lumMod val="75000"/>
                  </a:schemeClr>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SX/XD/CN – </a:t>
            </a:r>
            <a:r>
              <a:rPr lang="en-US" sz="2400" dirty="0" err="1">
                <a:latin typeface="Arial" panose="020B0604020202020204" pitchFamily="34" charset="0"/>
                <a:cs typeface="Arial" panose="020B0604020202020204" pitchFamily="34" charset="0"/>
              </a:rPr>
              <a:t>Nông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Lâm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Thủy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sản</a:t>
            </a:r>
            <a:r>
              <a:rPr lang="en-US" sz="2400" dirty="0">
                <a:latin typeface="Arial" panose="020B0604020202020204" pitchFamily="34" charset="0"/>
                <a:cs typeface="Arial" panose="020B0604020202020204" pitchFamily="34" charset="0"/>
              </a:rPr>
              <a:t> </a:t>
            </a:r>
            <a:r>
              <a:rPr lang="en-US" sz="2400" b="1" dirty="0">
                <a:solidFill>
                  <a:schemeClr val="accent2">
                    <a:lumMod val="75000"/>
                  </a:schemeClr>
                </a:solidFill>
                <a:latin typeface="Arial" panose="020B0604020202020204" pitchFamily="34" charset="0"/>
                <a:cs typeface="Arial" panose="020B0604020202020204" pitchFamily="34" charset="0"/>
              </a:rPr>
              <a:t>1%</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4 </a:t>
            </a:r>
            <a:r>
              <a:rPr lang="en-US" sz="2400" dirty="0" err="1">
                <a:latin typeface="Arial" panose="020B0604020202020204" pitchFamily="34" charset="0"/>
                <a:cs typeface="Arial" panose="020B0604020202020204" pitchFamily="34" charset="0"/>
              </a:rPr>
              <a:t>nhóm</a:t>
            </a:r>
            <a:r>
              <a:rPr lang="en-US" sz="2400" dirty="0">
                <a:latin typeface="Arial" panose="020B0604020202020204" pitchFamily="34" charset="0"/>
                <a:cs typeface="Arial" panose="020B0604020202020204" pitchFamily="34" charset="0"/>
              </a:rPr>
              <a:t> </a:t>
            </a:r>
            <a:r>
              <a:rPr lang="en-US" sz="2400" b="1" dirty="0">
                <a:solidFill>
                  <a:schemeClr val="accent2">
                    <a:lumMod val="75000"/>
                  </a:schemeClr>
                </a:solidFill>
                <a:latin typeface="Arial" panose="020B0604020202020204" pitchFamily="34" charset="0"/>
                <a:cs typeface="Arial" panose="020B0604020202020204" pitchFamily="34" charset="0"/>
              </a:rPr>
              <a:t>Quy </a:t>
            </a:r>
            <a:r>
              <a:rPr lang="en-US" sz="2400" b="1" dirty="0" err="1">
                <a:solidFill>
                  <a:schemeClr val="accent2">
                    <a:lumMod val="75000"/>
                  </a:schemeClr>
                </a:solidFill>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Siêu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nhỏ</a:t>
            </a: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Nhỏ</a:t>
            </a: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Vừa</a:t>
            </a: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Lớn</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 – Nhu </a:t>
            </a:r>
            <a:r>
              <a:rPr lang="en-US" sz="2400" dirty="0" err="1">
                <a:latin typeface="Arial" panose="020B0604020202020204" pitchFamily="34" charset="0"/>
                <a:cs typeface="Arial" panose="020B0604020202020204" pitchFamily="34" charset="0"/>
              </a:rPr>
              <a:t>cầu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graphicFrame>
        <p:nvGraphicFramePr>
          <p:cNvPr id="6" name="Chart 5"/>
          <p:cNvGraphicFramePr/>
          <p:nvPr>
            <p:extLst>
              <p:ext uri="{D42A27DB-BD31-4B8C-83A1-F6EECF244321}">
                <p14:modId xmlns:p14="http://schemas.microsoft.com/office/powerpoint/2010/main" val="1856051782"/>
              </p:ext>
            </p:extLst>
          </p:nvPr>
        </p:nvGraphicFramePr>
        <p:xfrm>
          <a:off x="6854976" y="2934268"/>
          <a:ext cx="6174564" cy="3800902"/>
        </p:xfrm>
        <a:graphic>
          <a:graphicData uri="http://schemas.openxmlformats.org/drawingml/2006/chart">
            <c:chart xmlns:c="http://schemas.openxmlformats.org/drawingml/2006/chart" xmlns:r="http://schemas.openxmlformats.org/officeDocument/2006/relationships" r:id="rId3"/>
          </a:graphicData>
        </a:graphic>
      </p:graphicFrame>
      <p:sp>
        <p:nvSpPr>
          <p:cNvPr id="7" name="AutoShape 2" descr="Hải Phòng có 18 doanh nghiệp trong Bảng xếp hạng VNR500 năm 2019"/>
          <p:cNvSpPr>
            <a:spLocks noChangeAspect="1" noChangeArrowheads="1"/>
          </p:cNvSpPr>
          <p:nvPr/>
        </p:nvSpPr>
        <p:spPr bwMode="auto">
          <a:xfrm>
            <a:off x="63500" y="-136525"/>
            <a:ext cx="2724150" cy="1685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448888" y="4132747"/>
            <a:ext cx="1747827" cy="1075586"/>
          </a:xfrm>
          <a:prstGeom prst="rect">
            <a:avLst/>
          </a:prstGeom>
        </p:spPr>
      </p:pic>
      <p:pic>
        <p:nvPicPr>
          <p:cNvPr id="9" name="Picture 8"/>
          <p:cNvPicPr>
            <a:picLocks noChangeAspect="1"/>
          </p:cNvPicPr>
          <p:nvPr/>
        </p:nvPicPr>
        <p:blipFill>
          <a:blip r:embed="rId5"/>
          <a:stretch>
            <a:fillRect/>
          </a:stretch>
        </p:blipFill>
        <p:spPr>
          <a:xfrm>
            <a:off x="2105348" y="3949192"/>
            <a:ext cx="3057525" cy="1495425"/>
          </a:xfrm>
          <a:prstGeom prst="rect">
            <a:avLst/>
          </a:prstGeom>
        </p:spPr>
      </p:pic>
      <p:sp>
        <p:nvSpPr>
          <p:cNvPr id="10" name="AutoShape 4" descr="Hội Doanh nhân trẻ Yên Bái – Hải Phòng: Đồng hành, phát triển – Hiệp Hội  Doanh Nghiệp tỉnh Yên Bái"/>
          <p:cNvSpPr>
            <a:spLocks noChangeAspect="1" noChangeArrowheads="1"/>
          </p:cNvSpPr>
          <p:nvPr/>
        </p:nvSpPr>
        <p:spPr bwMode="auto">
          <a:xfrm>
            <a:off x="215614" y="141506"/>
            <a:ext cx="2724150" cy="1685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6"/>
          <a:stretch>
            <a:fillRect/>
          </a:stretch>
        </p:blipFill>
        <p:spPr>
          <a:xfrm>
            <a:off x="4949907" y="3971257"/>
            <a:ext cx="2180346" cy="1341751"/>
          </a:xfrm>
          <a:prstGeom prst="rect">
            <a:avLst/>
          </a:prstGeom>
        </p:spPr>
      </p:pic>
    </p:spTree>
    <p:extLst>
      <p:ext uri="{BB962C8B-B14F-4D97-AF65-F5344CB8AC3E}">
        <p14:creationId xmlns:p14="http://schemas.microsoft.com/office/powerpoint/2010/main" val="1260345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88" y="-320630"/>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Luồng</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đánh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giá</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tín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dụng</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của</a:t>
            </a:r>
            <a:r>
              <a:rPr lang="en-US" sz="2701" b="1" dirty="0">
                <a:solidFill>
                  <a:schemeClr val="bg1"/>
                </a:solidFill>
                <a:latin typeface="Arial" panose="020B0604020202020204" pitchFamily="34" charset="0"/>
                <a:cs typeface="Arial" panose="020B0604020202020204" pitchFamily="34" charset="0"/>
              </a:rPr>
              <a:t> Bank</a:t>
            </a:r>
          </a:p>
        </p:txBody>
      </p:sp>
      <p:sp>
        <p:nvSpPr>
          <p:cNvPr id="258" name="9Slide.vn 32"/>
          <p:cNvSpPr txBox="1"/>
          <p:nvPr/>
        </p:nvSpPr>
        <p:spPr>
          <a:xfrm>
            <a:off x="-53299" y="4569859"/>
            <a:ext cx="1961455" cy="2123658"/>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Tìm</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kiếm</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Giới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thiệu</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SPDV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tới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KH</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Khách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theo</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ngành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nghề</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mục</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tiêu</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Khách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theo</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quy</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mô</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địa</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điểm</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tiềm</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năng</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261" name="9Slide.vn 32"/>
          <p:cNvSpPr txBox="1"/>
          <p:nvPr/>
        </p:nvSpPr>
        <p:spPr>
          <a:xfrm>
            <a:off x="1903994" y="4617860"/>
            <a:ext cx="1961455" cy="1717393"/>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Đánh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giá</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sơ</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bộ</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khách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hàng</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Thông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tin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thu</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thập</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qua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trao</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đổi</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Chỉ</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số</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cơ</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bản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ban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đầu</a:t>
            </a:r>
            <a:r>
              <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264" name="9Slide.vn 32"/>
          <p:cNvSpPr txBox="1"/>
          <p:nvPr/>
        </p:nvSpPr>
        <p:spPr>
          <a:xfrm>
            <a:off x="3974633" y="4630071"/>
            <a:ext cx="1961455" cy="1920526"/>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Báo</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cáo</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tài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chính</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toán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chỉ</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số</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Phỏng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vấn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thu</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thập</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thông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tin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từ</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khách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hàng</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Phương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án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như</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cầu</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vay</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vốn</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Tình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hình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hoạt</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động</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272" name="9Slide.vn 32"/>
          <p:cNvSpPr txBox="1"/>
          <p:nvPr/>
        </p:nvSpPr>
        <p:spPr>
          <a:xfrm>
            <a:off x="6074363" y="4627930"/>
            <a:ext cx="1961455" cy="2529923"/>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Thẩm</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định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trực</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tiếp</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Phân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tích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đánh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giá</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năng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lực</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tài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chính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doanh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nghiệm</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chủ</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sở</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hữu</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Phân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tích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đánh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giá</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ngành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nghề</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đối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tác</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khách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Tài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sản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ĐỊnh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giá</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276" name="9Slide.vn 32"/>
          <p:cNvSpPr txBox="1"/>
          <p:nvPr/>
        </p:nvSpPr>
        <p:spPr>
          <a:xfrm>
            <a:off x="8091119" y="4596363"/>
            <a:ext cx="1961455" cy="2326791"/>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Đánh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giá</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tổng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thể</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Thực</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địa</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Phân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tích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Tài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chính</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Xác</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định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Hạn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mức</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loại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khoản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vay</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thời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hạn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vay</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Điều</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kiện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dụng</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Phê</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duyệt</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sp>
        <p:nvSpPr>
          <p:cNvPr id="280" name="9Slide.vn 32"/>
          <p:cNvSpPr txBox="1"/>
          <p:nvPr/>
        </p:nvSpPr>
        <p:spPr>
          <a:xfrm>
            <a:off x="10196210" y="4596363"/>
            <a:ext cx="1961455" cy="1920526"/>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Hoàn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thiện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hồ</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sơ</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hợp</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đồng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chứng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từ</a:t>
            </a:r>
            <a:endPar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Giải</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ngân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theo</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đề</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nghị</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của</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Khách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hàng</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Kiểm</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soát</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điều</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kiện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cần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hoàn</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thành</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của</a:t>
            </a:r>
            <a:r>
              <a:rPr kumimoji="0" lang="en-US"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KH</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grpSp>
        <p:nvGrpSpPr>
          <p:cNvPr id="284" name="Group 283"/>
          <p:cNvGrpSpPr/>
          <p:nvPr/>
        </p:nvGrpSpPr>
        <p:grpSpPr>
          <a:xfrm>
            <a:off x="90316" y="1324718"/>
            <a:ext cx="12074691" cy="3063550"/>
            <a:chOff x="0" y="1001216"/>
            <a:chExt cx="12074691" cy="3385172"/>
          </a:xfrm>
        </p:grpSpPr>
        <p:cxnSp>
          <p:nvCxnSpPr>
            <p:cNvPr id="256" name="9Slide.vn 24"/>
            <p:cNvCxnSpPr/>
            <p:nvPr/>
          </p:nvCxnSpPr>
          <p:spPr>
            <a:xfrm flipV="1">
              <a:off x="927428" y="2805793"/>
              <a:ext cx="0" cy="592361"/>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257" name="9Slide.vn 31"/>
            <p:cNvSpPr txBox="1"/>
            <p:nvPr/>
          </p:nvSpPr>
          <p:spPr>
            <a:xfrm>
              <a:off x="0" y="3611709"/>
              <a:ext cx="1825183" cy="714468"/>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Phát</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triển</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Khách</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hàng</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p>
          </p:txBody>
        </p:sp>
        <p:cxnSp>
          <p:nvCxnSpPr>
            <p:cNvPr id="270" name="9Slide.vn 24"/>
            <p:cNvCxnSpPr/>
            <p:nvPr/>
          </p:nvCxnSpPr>
          <p:spPr>
            <a:xfrm flipV="1">
              <a:off x="7055089" y="2863863"/>
              <a:ext cx="0" cy="592361"/>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271" name="9Slide.vn 31"/>
            <p:cNvSpPr txBox="1"/>
            <p:nvPr/>
          </p:nvSpPr>
          <p:spPr>
            <a:xfrm>
              <a:off x="6127661" y="3669779"/>
              <a:ext cx="1825183" cy="646167"/>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Thẩm định</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Khách hàng</a:t>
              </a:r>
              <a:endParaRPr kumimoji="0" lang="en-US" sz="16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endParaRPr>
            </a:p>
          </p:txBody>
        </p:sp>
        <p:cxnSp>
          <p:nvCxnSpPr>
            <p:cNvPr id="274" name="9Slide.vn 24"/>
            <p:cNvCxnSpPr/>
            <p:nvPr/>
          </p:nvCxnSpPr>
          <p:spPr>
            <a:xfrm flipV="1">
              <a:off x="9071845" y="2832297"/>
              <a:ext cx="0" cy="592361"/>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275" name="9Slide.vn 31"/>
            <p:cNvSpPr txBox="1"/>
            <p:nvPr/>
          </p:nvSpPr>
          <p:spPr>
            <a:xfrm>
              <a:off x="8144417" y="3638213"/>
              <a:ext cx="1825183" cy="714468"/>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Phê duyệt </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Tín dụng</a:t>
              </a:r>
              <a:endPar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endParaRPr>
            </a:p>
          </p:txBody>
        </p:sp>
        <p:cxnSp>
          <p:nvCxnSpPr>
            <p:cNvPr id="278" name="9Slide.vn 24"/>
            <p:cNvCxnSpPr/>
            <p:nvPr/>
          </p:nvCxnSpPr>
          <p:spPr>
            <a:xfrm flipV="1">
              <a:off x="11176936" y="2832297"/>
              <a:ext cx="0" cy="592361"/>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279" name="9Slide.vn 31"/>
            <p:cNvSpPr txBox="1"/>
            <p:nvPr/>
          </p:nvSpPr>
          <p:spPr>
            <a:xfrm>
              <a:off x="10249508" y="3638213"/>
              <a:ext cx="1825183" cy="408247"/>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Giải</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ngân</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p>
          </p:txBody>
        </p:sp>
        <p:grpSp>
          <p:nvGrpSpPr>
            <p:cNvPr id="253" name="Group 252"/>
            <p:cNvGrpSpPr/>
            <p:nvPr/>
          </p:nvGrpSpPr>
          <p:grpSpPr>
            <a:xfrm>
              <a:off x="104865" y="1165075"/>
              <a:ext cx="1663700" cy="1427163"/>
              <a:chOff x="1415888" y="1188541"/>
              <a:chExt cx="1663700" cy="1427163"/>
            </a:xfrm>
          </p:grpSpPr>
          <p:sp>
            <p:nvSpPr>
              <p:cNvPr id="242" name="Freeform 243"/>
              <p:cNvSpPr>
                <a:spLocks/>
              </p:cNvSpPr>
              <p:nvPr>
                <p:custDataLst>
                  <p:tags r:id="rId1"/>
                </p:custDataLst>
              </p:nvPr>
            </p:nvSpPr>
            <p:spPr bwMode="auto">
              <a:xfrm>
                <a:off x="1415888" y="1188541"/>
                <a:ext cx="1663700" cy="1427163"/>
              </a:xfrm>
              <a:custGeom>
                <a:avLst/>
                <a:gdLst>
                  <a:gd name="T0" fmla="*/ 864 w 1518"/>
                  <a:gd name="T1" fmla="*/ 291 h 1503"/>
                  <a:gd name="T2" fmla="*/ 1047 w 1518"/>
                  <a:gd name="T3" fmla="*/ 12 h 1503"/>
                  <a:gd name="T4" fmla="*/ 978 w 1518"/>
                  <a:gd name="T5" fmla="*/ 366 h 1503"/>
                  <a:gd name="T6" fmla="*/ 1173 w 1518"/>
                  <a:gd name="T7" fmla="*/ 195 h 1503"/>
                  <a:gd name="T8" fmla="*/ 1062 w 1518"/>
                  <a:gd name="T9" fmla="*/ 414 h 1503"/>
                  <a:gd name="T10" fmla="*/ 1392 w 1518"/>
                  <a:gd name="T11" fmla="*/ 234 h 1503"/>
                  <a:gd name="T12" fmla="*/ 1185 w 1518"/>
                  <a:gd name="T13" fmla="*/ 459 h 1503"/>
                  <a:gd name="T14" fmla="*/ 1389 w 1518"/>
                  <a:gd name="T15" fmla="*/ 405 h 1503"/>
                  <a:gd name="T16" fmla="*/ 1233 w 1518"/>
                  <a:gd name="T17" fmla="*/ 528 h 1503"/>
                  <a:gd name="T18" fmla="*/ 1500 w 1518"/>
                  <a:gd name="T19" fmla="*/ 495 h 1503"/>
                  <a:gd name="T20" fmla="*/ 1287 w 1518"/>
                  <a:gd name="T21" fmla="*/ 666 h 1503"/>
                  <a:gd name="T22" fmla="*/ 1491 w 1518"/>
                  <a:gd name="T23" fmla="*/ 666 h 1503"/>
                  <a:gd name="T24" fmla="*/ 1284 w 1518"/>
                  <a:gd name="T25" fmla="*/ 747 h 1503"/>
                  <a:gd name="T26" fmla="*/ 1404 w 1518"/>
                  <a:gd name="T27" fmla="*/ 783 h 1503"/>
                  <a:gd name="T28" fmla="*/ 1236 w 1518"/>
                  <a:gd name="T29" fmla="*/ 801 h 1503"/>
                  <a:gd name="T30" fmla="*/ 1518 w 1518"/>
                  <a:gd name="T31" fmla="*/ 939 h 1503"/>
                  <a:gd name="T32" fmla="*/ 1215 w 1518"/>
                  <a:gd name="T33" fmla="*/ 900 h 1503"/>
                  <a:gd name="T34" fmla="*/ 1368 w 1518"/>
                  <a:gd name="T35" fmla="*/ 1038 h 1503"/>
                  <a:gd name="T36" fmla="*/ 1161 w 1518"/>
                  <a:gd name="T37" fmla="*/ 1002 h 1503"/>
                  <a:gd name="T38" fmla="*/ 1293 w 1518"/>
                  <a:gd name="T39" fmla="*/ 1137 h 1503"/>
                  <a:gd name="T40" fmla="*/ 1113 w 1518"/>
                  <a:gd name="T41" fmla="*/ 1092 h 1503"/>
                  <a:gd name="T42" fmla="*/ 1281 w 1518"/>
                  <a:gd name="T43" fmla="*/ 1356 h 1503"/>
                  <a:gd name="T44" fmla="*/ 1068 w 1518"/>
                  <a:gd name="T45" fmla="*/ 1170 h 1503"/>
                  <a:gd name="T46" fmla="*/ 1122 w 1518"/>
                  <a:gd name="T47" fmla="*/ 1416 h 1503"/>
                  <a:gd name="T48" fmla="*/ 942 w 1518"/>
                  <a:gd name="T49" fmla="*/ 1242 h 1503"/>
                  <a:gd name="T50" fmla="*/ 921 w 1518"/>
                  <a:gd name="T51" fmla="*/ 1503 h 1503"/>
                  <a:gd name="T52" fmla="*/ 810 w 1518"/>
                  <a:gd name="T53" fmla="*/ 1200 h 1503"/>
                  <a:gd name="T54" fmla="*/ 753 w 1518"/>
                  <a:gd name="T55" fmla="*/ 1326 h 1503"/>
                  <a:gd name="T56" fmla="*/ 714 w 1518"/>
                  <a:gd name="T57" fmla="*/ 1233 h 1503"/>
                  <a:gd name="T58" fmla="*/ 579 w 1518"/>
                  <a:gd name="T59" fmla="*/ 1470 h 1503"/>
                  <a:gd name="T60" fmla="*/ 621 w 1518"/>
                  <a:gd name="T61" fmla="*/ 1239 h 1503"/>
                  <a:gd name="T62" fmla="*/ 444 w 1518"/>
                  <a:gd name="T63" fmla="*/ 1458 h 1503"/>
                  <a:gd name="T64" fmla="*/ 588 w 1518"/>
                  <a:gd name="T65" fmla="*/ 1170 h 1503"/>
                  <a:gd name="T66" fmla="*/ 423 w 1518"/>
                  <a:gd name="T67" fmla="*/ 1341 h 1503"/>
                  <a:gd name="T68" fmla="*/ 480 w 1518"/>
                  <a:gd name="T69" fmla="*/ 1128 h 1503"/>
                  <a:gd name="T70" fmla="*/ 291 w 1518"/>
                  <a:gd name="T71" fmla="*/ 1275 h 1503"/>
                  <a:gd name="T72" fmla="*/ 408 w 1518"/>
                  <a:gd name="T73" fmla="*/ 1050 h 1503"/>
                  <a:gd name="T74" fmla="*/ 279 w 1518"/>
                  <a:gd name="T75" fmla="*/ 1107 h 1503"/>
                  <a:gd name="T76" fmla="*/ 357 w 1518"/>
                  <a:gd name="T77" fmla="*/ 948 h 1503"/>
                  <a:gd name="T78" fmla="*/ 99 w 1518"/>
                  <a:gd name="T79" fmla="*/ 993 h 1503"/>
                  <a:gd name="T80" fmla="*/ 294 w 1518"/>
                  <a:gd name="T81" fmla="*/ 846 h 1503"/>
                  <a:gd name="T82" fmla="*/ 186 w 1518"/>
                  <a:gd name="T83" fmla="*/ 810 h 1503"/>
                  <a:gd name="T84" fmla="*/ 360 w 1518"/>
                  <a:gd name="T85" fmla="*/ 741 h 1503"/>
                  <a:gd name="T86" fmla="*/ 0 w 1518"/>
                  <a:gd name="T87" fmla="*/ 711 h 1503"/>
                  <a:gd name="T88" fmla="*/ 306 w 1518"/>
                  <a:gd name="T89" fmla="*/ 666 h 1503"/>
                  <a:gd name="T90" fmla="*/ 183 w 1518"/>
                  <a:gd name="T91" fmla="*/ 570 h 1503"/>
                  <a:gd name="T92" fmla="*/ 414 w 1518"/>
                  <a:gd name="T93" fmla="*/ 573 h 1503"/>
                  <a:gd name="T94" fmla="*/ 186 w 1518"/>
                  <a:gd name="T95" fmla="*/ 408 h 1503"/>
                  <a:gd name="T96" fmla="*/ 447 w 1518"/>
                  <a:gd name="T97" fmla="*/ 465 h 1503"/>
                  <a:gd name="T98" fmla="*/ 267 w 1518"/>
                  <a:gd name="T99" fmla="*/ 174 h 1503"/>
                  <a:gd name="T100" fmla="*/ 507 w 1518"/>
                  <a:gd name="T101" fmla="*/ 372 h 1503"/>
                  <a:gd name="T102" fmla="*/ 423 w 1518"/>
                  <a:gd name="T103" fmla="*/ 51 h 1503"/>
                  <a:gd name="T104" fmla="*/ 594 w 1518"/>
                  <a:gd name="T105" fmla="*/ 315 h 1503"/>
                  <a:gd name="T106" fmla="*/ 546 w 1518"/>
                  <a:gd name="T107" fmla="*/ 0 h 1503"/>
                  <a:gd name="T108" fmla="*/ 675 w 1518"/>
                  <a:gd name="T109" fmla="*/ 288 h 1503"/>
                  <a:gd name="T110" fmla="*/ 759 w 1518"/>
                  <a:gd name="T111" fmla="*/ 114 h 1503"/>
                  <a:gd name="T112" fmla="*/ 816 w 1518"/>
                  <a:gd name="T113" fmla="*/ 309 h 1503"/>
                  <a:gd name="T114" fmla="*/ 837 w 1518"/>
                  <a:gd name="T115" fmla="*/ 186 h 1503"/>
                  <a:gd name="T116" fmla="*/ 864 w 1518"/>
                  <a:gd name="T117" fmla="*/ 291 h 150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518" h="1503">
                    <a:moveTo>
                      <a:pt x="864" y="291"/>
                    </a:moveTo>
                    <a:lnTo>
                      <a:pt x="1047" y="12"/>
                    </a:lnTo>
                    <a:lnTo>
                      <a:pt x="978" y="366"/>
                    </a:lnTo>
                    <a:lnTo>
                      <a:pt x="1173" y="195"/>
                    </a:lnTo>
                    <a:lnTo>
                      <a:pt x="1062" y="414"/>
                    </a:lnTo>
                    <a:lnTo>
                      <a:pt x="1392" y="234"/>
                    </a:lnTo>
                    <a:lnTo>
                      <a:pt x="1185" y="459"/>
                    </a:lnTo>
                    <a:lnTo>
                      <a:pt x="1389" y="405"/>
                    </a:lnTo>
                    <a:lnTo>
                      <a:pt x="1233" y="528"/>
                    </a:lnTo>
                    <a:lnTo>
                      <a:pt x="1500" y="495"/>
                    </a:lnTo>
                    <a:lnTo>
                      <a:pt x="1287" y="666"/>
                    </a:lnTo>
                    <a:lnTo>
                      <a:pt x="1491" y="666"/>
                    </a:lnTo>
                    <a:lnTo>
                      <a:pt x="1284" y="747"/>
                    </a:lnTo>
                    <a:lnTo>
                      <a:pt x="1404" y="783"/>
                    </a:lnTo>
                    <a:lnTo>
                      <a:pt x="1236" y="801"/>
                    </a:lnTo>
                    <a:lnTo>
                      <a:pt x="1518" y="939"/>
                    </a:lnTo>
                    <a:lnTo>
                      <a:pt x="1215" y="900"/>
                    </a:lnTo>
                    <a:lnTo>
                      <a:pt x="1368" y="1038"/>
                    </a:lnTo>
                    <a:lnTo>
                      <a:pt x="1161" y="1002"/>
                    </a:lnTo>
                    <a:lnTo>
                      <a:pt x="1293" y="1137"/>
                    </a:lnTo>
                    <a:lnTo>
                      <a:pt x="1113" y="1092"/>
                    </a:lnTo>
                    <a:lnTo>
                      <a:pt x="1281" y="1356"/>
                    </a:lnTo>
                    <a:lnTo>
                      <a:pt x="1068" y="1170"/>
                    </a:lnTo>
                    <a:lnTo>
                      <a:pt x="1122" y="1416"/>
                    </a:lnTo>
                    <a:lnTo>
                      <a:pt x="942" y="1242"/>
                    </a:lnTo>
                    <a:lnTo>
                      <a:pt x="921" y="1503"/>
                    </a:lnTo>
                    <a:lnTo>
                      <a:pt x="810" y="1200"/>
                    </a:lnTo>
                    <a:lnTo>
                      <a:pt x="753" y="1326"/>
                    </a:lnTo>
                    <a:lnTo>
                      <a:pt x="714" y="1233"/>
                    </a:lnTo>
                    <a:lnTo>
                      <a:pt x="579" y="1470"/>
                    </a:lnTo>
                    <a:lnTo>
                      <a:pt x="621" y="1239"/>
                    </a:lnTo>
                    <a:lnTo>
                      <a:pt x="444" y="1458"/>
                    </a:lnTo>
                    <a:lnTo>
                      <a:pt x="588" y="1170"/>
                    </a:lnTo>
                    <a:lnTo>
                      <a:pt x="423" y="1341"/>
                    </a:lnTo>
                    <a:lnTo>
                      <a:pt x="480" y="1128"/>
                    </a:lnTo>
                    <a:lnTo>
                      <a:pt x="291" y="1275"/>
                    </a:lnTo>
                    <a:lnTo>
                      <a:pt x="408" y="1050"/>
                    </a:lnTo>
                    <a:lnTo>
                      <a:pt x="279" y="1107"/>
                    </a:lnTo>
                    <a:lnTo>
                      <a:pt x="357" y="948"/>
                    </a:lnTo>
                    <a:lnTo>
                      <a:pt x="99" y="993"/>
                    </a:lnTo>
                    <a:lnTo>
                      <a:pt x="294" y="846"/>
                    </a:lnTo>
                    <a:lnTo>
                      <a:pt x="186" y="810"/>
                    </a:lnTo>
                    <a:lnTo>
                      <a:pt x="360" y="741"/>
                    </a:lnTo>
                    <a:lnTo>
                      <a:pt x="0" y="711"/>
                    </a:lnTo>
                    <a:lnTo>
                      <a:pt x="306" y="666"/>
                    </a:lnTo>
                    <a:lnTo>
                      <a:pt x="183" y="570"/>
                    </a:lnTo>
                    <a:lnTo>
                      <a:pt x="414" y="573"/>
                    </a:lnTo>
                    <a:lnTo>
                      <a:pt x="186" y="408"/>
                    </a:lnTo>
                    <a:lnTo>
                      <a:pt x="447" y="465"/>
                    </a:lnTo>
                    <a:lnTo>
                      <a:pt x="267" y="174"/>
                    </a:lnTo>
                    <a:lnTo>
                      <a:pt x="507" y="372"/>
                    </a:lnTo>
                    <a:lnTo>
                      <a:pt x="423" y="51"/>
                    </a:lnTo>
                    <a:lnTo>
                      <a:pt x="594" y="315"/>
                    </a:lnTo>
                    <a:lnTo>
                      <a:pt x="546" y="0"/>
                    </a:lnTo>
                    <a:lnTo>
                      <a:pt x="675" y="288"/>
                    </a:lnTo>
                    <a:lnTo>
                      <a:pt x="759" y="114"/>
                    </a:lnTo>
                    <a:lnTo>
                      <a:pt x="816" y="309"/>
                    </a:lnTo>
                    <a:lnTo>
                      <a:pt x="837" y="186"/>
                    </a:lnTo>
                    <a:lnTo>
                      <a:pt x="864" y="291"/>
                    </a:lnTo>
                    <a:close/>
                  </a:path>
                </a:pathLst>
              </a:custGeom>
              <a:solidFill>
                <a:schemeClr val="accent1"/>
              </a:solidFill>
              <a:ln w="9525" cap="flat" cmpd="sng">
                <a:solidFill>
                  <a:schemeClr val="tx1"/>
                </a:solidFill>
                <a:prstDash val="solid"/>
                <a:round/>
                <a:headEnd type="none" w="med" len="med"/>
                <a:tailEnd type="none" w="med" len="med"/>
              </a:ln>
              <a:effectLst>
                <a:outerShdw dist="35921" dir="2700000" algn="ctr" rotWithShape="0">
                  <a:schemeClr val="bg2"/>
                </a:outerShdw>
              </a:effectLst>
            </p:spPr>
            <p:txBody>
              <a:bodyPr wrap="none" lIns="340478" tIns="170242" rIns="340478" bIns="170242"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Rectangle 251"/>
              <p:cNvSpPr>
                <a:spLocks noChangeArrowheads="1"/>
              </p:cNvSpPr>
              <p:nvPr/>
            </p:nvSpPr>
            <p:spPr bwMode="auto">
              <a:xfrm>
                <a:off x="1770767" y="1576482"/>
                <a:ext cx="1052513" cy="81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defRPr sz="1600">
                    <a:solidFill>
                      <a:schemeClr val="tx1"/>
                    </a:solidFill>
                    <a:latin typeface="Arial" panose="020B0604020202020204" pitchFamily="34" charset="0"/>
                    <a:ea typeface="-윤고딕130" pitchFamily="18" charset="-127"/>
                  </a:defRPr>
                </a:lvl1pPr>
                <a:lvl2pPr marL="742950" indent="-285750" defTabSz="895350" eaLnBrk="0" hangingPunct="0">
                  <a:defRPr sz="1600">
                    <a:solidFill>
                      <a:schemeClr val="tx1"/>
                    </a:solidFill>
                    <a:latin typeface="Arial" panose="020B0604020202020204" pitchFamily="34" charset="0"/>
                    <a:ea typeface="-윤고딕130" pitchFamily="18" charset="-127"/>
                  </a:defRPr>
                </a:lvl2pPr>
                <a:lvl3pPr marL="1143000" indent="-228600" defTabSz="895350" eaLnBrk="0" hangingPunct="0">
                  <a:defRPr sz="1600">
                    <a:solidFill>
                      <a:schemeClr val="tx1"/>
                    </a:solidFill>
                    <a:latin typeface="Arial" panose="020B0604020202020204" pitchFamily="34" charset="0"/>
                    <a:ea typeface="-윤고딕130" pitchFamily="18" charset="-127"/>
                  </a:defRPr>
                </a:lvl3pPr>
                <a:lvl4pPr marL="1600200" indent="-228600" defTabSz="895350" eaLnBrk="0" hangingPunct="0">
                  <a:defRPr sz="1600">
                    <a:solidFill>
                      <a:schemeClr val="tx1"/>
                    </a:solidFill>
                    <a:latin typeface="Arial" panose="020B0604020202020204" pitchFamily="34" charset="0"/>
                    <a:ea typeface="-윤고딕130" pitchFamily="18" charset="-127"/>
                  </a:defRPr>
                </a:lvl4pPr>
                <a:lvl5pPr marL="2057400" indent="-228600" defTabSz="895350" eaLnBrk="0" hangingPunct="0">
                  <a:defRPr sz="1600">
                    <a:solidFill>
                      <a:schemeClr val="tx1"/>
                    </a:solidFill>
                    <a:latin typeface="Arial" panose="020B0604020202020204" pitchFamily="34" charset="0"/>
                    <a:ea typeface="-윤고딕130" pitchFamily="18" charset="-127"/>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895350" rtl="0" eaLnBrk="1" fontAlgn="auto" latinLnBrk="0" hangingPunct="1">
                  <a:lnSpc>
                    <a:spcPct val="100000"/>
                  </a:lnSpc>
                  <a:spcBef>
                    <a:spcPts val="0"/>
                  </a:spcBef>
                  <a:spcAft>
                    <a:spcPts val="0"/>
                  </a:spcAft>
                  <a:buClrTx/>
                  <a:buSzPct val="120000"/>
                  <a:buFontTx/>
                  <a:buNone/>
                  <a:tabLst/>
                  <a:defRPr/>
                </a:pPr>
                <a:r>
                  <a:rPr kumimoji="0" lang="en-US" altLang="ko-KR" sz="16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Khách</a:t>
                </a:r>
                <a:r>
                  <a:rPr kumimoji="0" lang="en-US" altLang="ko-KR" sz="16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rPr>
                  <a:t> </a:t>
                </a:r>
                <a:r>
                  <a:rPr kumimoji="0" lang="en-US" altLang="ko-KR" sz="16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hàng</a:t>
                </a:r>
                <a:r>
                  <a:rPr kumimoji="0" lang="en-US" altLang="ko-KR" sz="16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rPr>
                  <a:t> </a:t>
                </a:r>
                <a:r>
                  <a:rPr kumimoji="0" lang="en-US" altLang="ko-KR" sz="16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tiềm</a:t>
                </a:r>
                <a:r>
                  <a:rPr kumimoji="0" lang="en-US" altLang="ko-KR" sz="16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rPr>
                  <a:t> </a:t>
                </a:r>
                <a:r>
                  <a:rPr kumimoji="0" lang="en-US" altLang="ko-KR" sz="1600" b="1" i="0" u="none" strike="noStrike" kern="1200" cap="none" spc="0" normalizeH="0" baseline="0" noProof="0" dirty="0" err="1">
                    <a:ln>
                      <a:noFill/>
                    </a:ln>
                    <a:solidFill>
                      <a:prstClr val="black"/>
                    </a:solidFill>
                    <a:effectLst/>
                    <a:uLnTx/>
                    <a:uFillTx/>
                    <a:latin typeface="Arial" panose="020B0604020202020204" pitchFamily="34" charset="0"/>
                    <a:ea typeface="Gulim" charset="-127"/>
                    <a:cs typeface="+mn-cs"/>
                  </a:rPr>
                  <a:t>năng</a:t>
                </a:r>
                <a:endParaRPr kumimoji="0" lang="en-US" altLang="ko-KR" sz="1600" b="1" i="0" u="none" strike="noStrike" kern="1200" cap="none" spc="0" normalizeH="0" baseline="0" noProof="0" dirty="0">
                  <a:ln>
                    <a:noFill/>
                  </a:ln>
                  <a:solidFill>
                    <a:prstClr val="black"/>
                  </a:solidFill>
                  <a:effectLst/>
                  <a:uLnTx/>
                  <a:uFillTx/>
                  <a:latin typeface="Arial" panose="020B0604020202020204" pitchFamily="34" charset="0"/>
                  <a:ea typeface="Gulim" charset="-127"/>
                  <a:cs typeface="+mn-cs"/>
                </a:endParaRPr>
              </a:p>
            </p:txBody>
          </p:sp>
        </p:grpSp>
        <p:grpSp>
          <p:nvGrpSpPr>
            <p:cNvPr id="4" name="Group 5"/>
            <p:cNvGrpSpPr>
              <a:grpSpLocks/>
            </p:cNvGrpSpPr>
            <p:nvPr/>
          </p:nvGrpSpPr>
          <p:grpSpPr bwMode="auto">
            <a:xfrm>
              <a:off x="1908156" y="1001216"/>
              <a:ext cx="8454487" cy="1692275"/>
              <a:chOff x="1179" y="995"/>
              <a:chExt cx="3336" cy="1066"/>
            </a:xfrm>
          </p:grpSpPr>
          <p:sp>
            <p:nvSpPr>
              <p:cNvPr id="5" name="Freeform 6"/>
              <p:cNvSpPr>
                <a:spLocks/>
              </p:cNvSpPr>
              <p:nvPr/>
            </p:nvSpPr>
            <p:spPr bwMode="auto">
              <a:xfrm>
                <a:off x="1474" y="1672"/>
                <a:ext cx="676" cy="342"/>
              </a:xfrm>
              <a:custGeom>
                <a:avLst/>
                <a:gdLst>
                  <a:gd name="T0" fmla="*/ 430 w 741"/>
                  <a:gd name="T1" fmla="*/ 0 h 351"/>
                  <a:gd name="T2" fmla="*/ 676 w 741"/>
                  <a:gd name="T3" fmla="*/ 132 h 351"/>
                  <a:gd name="T4" fmla="*/ 676 w 741"/>
                  <a:gd name="T5" fmla="*/ 266 h 351"/>
                  <a:gd name="T6" fmla="*/ 553 w 741"/>
                  <a:gd name="T7" fmla="*/ 336 h 351"/>
                  <a:gd name="T8" fmla="*/ 0 w 741"/>
                  <a:gd name="T9" fmla="*/ 342 h 351"/>
                  <a:gd name="T10" fmla="*/ 432 w 741"/>
                  <a:gd name="T11" fmla="*/ 134 h 351"/>
                  <a:gd name="T12" fmla="*/ 430 w 741"/>
                  <a:gd name="T13" fmla="*/ 0 h 351"/>
                  <a:gd name="T14" fmla="*/ 0 60000 65536"/>
                  <a:gd name="T15" fmla="*/ 0 60000 65536"/>
                  <a:gd name="T16" fmla="*/ 0 60000 65536"/>
                  <a:gd name="T17" fmla="*/ 0 60000 65536"/>
                  <a:gd name="T18" fmla="*/ 0 60000 65536"/>
                  <a:gd name="T19" fmla="*/ 0 60000 65536"/>
                  <a:gd name="T20" fmla="*/ 0 60000 65536"/>
                  <a:gd name="T21" fmla="*/ 0 w 741"/>
                  <a:gd name="T22" fmla="*/ 0 h 351"/>
                  <a:gd name="T23" fmla="*/ 741 w 741"/>
                  <a:gd name="T24" fmla="*/ 351 h 3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1" h="351">
                    <a:moveTo>
                      <a:pt x="471" y="0"/>
                    </a:moveTo>
                    <a:lnTo>
                      <a:pt x="741" y="135"/>
                    </a:lnTo>
                    <a:lnTo>
                      <a:pt x="741" y="273"/>
                    </a:lnTo>
                    <a:lnTo>
                      <a:pt x="606" y="345"/>
                    </a:lnTo>
                    <a:lnTo>
                      <a:pt x="0" y="351"/>
                    </a:lnTo>
                    <a:lnTo>
                      <a:pt x="474" y="138"/>
                    </a:lnTo>
                    <a:lnTo>
                      <a:pt x="471" y="0"/>
                    </a:lnTo>
                    <a:close/>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7"/>
              <p:cNvGrpSpPr>
                <a:grpSpLocks/>
              </p:cNvGrpSpPr>
              <p:nvPr/>
            </p:nvGrpSpPr>
            <p:grpSpPr bwMode="auto">
              <a:xfrm>
                <a:off x="1479" y="995"/>
                <a:ext cx="423" cy="1017"/>
                <a:chOff x="1851" y="2409"/>
                <a:chExt cx="464" cy="1046"/>
              </a:xfrm>
            </p:grpSpPr>
            <p:sp>
              <p:nvSpPr>
                <p:cNvPr id="217" name="Line 8"/>
                <p:cNvSpPr>
                  <a:spLocks noChangeShapeType="1"/>
                </p:cNvSpPr>
                <p:nvPr/>
              </p:nvSpPr>
              <p:spPr bwMode="auto">
                <a:xfrm flipV="1">
                  <a:off x="1851" y="240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Line 9"/>
                <p:cNvSpPr>
                  <a:spLocks noChangeShapeType="1"/>
                </p:cNvSpPr>
                <p:nvPr/>
              </p:nvSpPr>
              <p:spPr bwMode="auto">
                <a:xfrm flipV="1">
                  <a:off x="1851" y="3246"/>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Line 10"/>
                <p:cNvSpPr>
                  <a:spLocks noChangeShapeType="1"/>
                </p:cNvSpPr>
                <p:nvPr/>
              </p:nvSpPr>
              <p:spPr bwMode="auto">
                <a:xfrm flipV="1">
                  <a:off x="1851" y="244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Line 11"/>
                <p:cNvSpPr>
                  <a:spLocks noChangeShapeType="1"/>
                </p:cNvSpPr>
                <p:nvPr/>
              </p:nvSpPr>
              <p:spPr bwMode="auto">
                <a:xfrm flipV="1">
                  <a:off x="1851" y="247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12"/>
                <p:cNvSpPr>
                  <a:spLocks noChangeShapeType="1"/>
                </p:cNvSpPr>
                <p:nvPr/>
              </p:nvSpPr>
              <p:spPr bwMode="auto">
                <a:xfrm flipV="1">
                  <a:off x="1851" y="251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Line 13"/>
                <p:cNvSpPr>
                  <a:spLocks noChangeShapeType="1"/>
                </p:cNvSpPr>
                <p:nvPr/>
              </p:nvSpPr>
              <p:spPr bwMode="auto">
                <a:xfrm flipV="1">
                  <a:off x="1851" y="254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Line 14"/>
                <p:cNvSpPr>
                  <a:spLocks noChangeShapeType="1"/>
                </p:cNvSpPr>
                <p:nvPr/>
              </p:nvSpPr>
              <p:spPr bwMode="auto">
                <a:xfrm flipV="1">
                  <a:off x="1851" y="258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Line 15"/>
                <p:cNvSpPr>
                  <a:spLocks noChangeShapeType="1"/>
                </p:cNvSpPr>
                <p:nvPr/>
              </p:nvSpPr>
              <p:spPr bwMode="auto">
                <a:xfrm flipV="1">
                  <a:off x="1851" y="261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Line 16"/>
                <p:cNvSpPr>
                  <a:spLocks noChangeShapeType="1"/>
                </p:cNvSpPr>
                <p:nvPr/>
              </p:nvSpPr>
              <p:spPr bwMode="auto">
                <a:xfrm flipV="1">
                  <a:off x="1851" y="265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Line 17"/>
                <p:cNvSpPr>
                  <a:spLocks noChangeShapeType="1"/>
                </p:cNvSpPr>
                <p:nvPr/>
              </p:nvSpPr>
              <p:spPr bwMode="auto">
                <a:xfrm flipV="1">
                  <a:off x="1851" y="268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Line 18"/>
                <p:cNvSpPr>
                  <a:spLocks noChangeShapeType="1"/>
                </p:cNvSpPr>
                <p:nvPr/>
              </p:nvSpPr>
              <p:spPr bwMode="auto">
                <a:xfrm flipV="1">
                  <a:off x="1851" y="272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Line 19"/>
                <p:cNvSpPr>
                  <a:spLocks noChangeShapeType="1"/>
                </p:cNvSpPr>
                <p:nvPr/>
              </p:nvSpPr>
              <p:spPr bwMode="auto">
                <a:xfrm flipV="1">
                  <a:off x="1851" y="275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Line 20"/>
                <p:cNvSpPr>
                  <a:spLocks noChangeShapeType="1"/>
                </p:cNvSpPr>
                <p:nvPr/>
              </p:nvSpPr>
              <p:spPr bwMode="auto">
                <a:xfrm flipV="1">
                  <a:off x="1851" y="279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Line 21"/>
                <p:cNvSpPr>
                  <a:spLocks noChangeShapeType="1"/>
                </p:cNvSpPr>
                <p:nvPr/>
              </p:nvSpPr>
              <p:spPr bwMode="auto">
                <a:xfrm flipV="1">
                  <a:off x="1851" y="282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Line 22"/>
                <p:cNvSpPr>
                  <a:spLocks noChangeShapeType="1"/>
                </p:cNvSpPr>
                <p:nvPr/>
              </p:nvSpPr>
              <p:spPr bwMode="auto">
                <a:xfrm flipV="1">
                  <a:off x="1851" y="286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Line 23"/>
                <p:cNvSpPr>
                  <a:spLocks noChangeShapeType="1"/>
                </p:cNvSpPr>
                <p:nvPr/>
              </p:nvSpPr>
              <p:spPr bwMode="auto">
                <a:xfrm flipV="1">
                  <a:off x="1851" y="289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Line 24"/>
                <p:cNvSpPr>
                  <a:spLocks noChangeShapeType="1"/>
                </p:cNvSpPr>
                <p:nvPr/>
              </p:nvSpPr>
              <p:spPr bwMode="auto">
                <a:xfrm flipV="1">
                  <a:off x="1851" y="293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Line 25"/>
                <p:cNvSpPr>
                  <a:spLocks noChangeShapeType="1"/>
                </p:cNvSpPr>
                <p:nvPr/>
              </p:nvSpPr>
              <p:spPr bwMode="auto">
                <a:xfrm flipV="1">
                  <a:off x="1851" y="296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Line 26"/>
                <p:cNvSpPr>
                  <a:spLocks noChangeShapeType="1"/>
                </p:cNvSpPr>
                <p:nvPr/>
              </p:nvSpPr>
              <p:spPr bwMode="auto">
                <a:xfrm flipV="1">
                  <a:off x="1851" y="300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Line 27"/>
                <p:cNvSpPr>
                  <a:spLocks noChangeShapeType="1"/>
                </p:cNvSpPr>
                <p:nvPr/>
              </p:nvSpPr>
              <p:spPr bwMode="auto">
                <a:xfrm flipV="1">
                  <a:off x="1851" y="303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Line 28"/>
                <p:cNvSpPr>
                  <a:spLocks noChangeShapeType="1"/>
                </p:cNvSpPr>
                <p:nvPr/>
              </p:nvSpPr>
              <p:spPr bwMode="auto">
                <a:xfrm flipV="1">
                  <a:off x="1851" y="307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Line 29"/>
                <p:cNvSpPr>
                  <a:spLocks noChangeShapeType="1"/>
                </p:cNvSpPr>
                <p:nvPr/>
              </p:nvSpPr>
              <p:spPr bwMode="auto">
                <a:xfrm flipV="1">
                  <a:off x="1851" y="314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Line 30"/>
                <p:cNvSpPr>
                  <a:spLocks noChangeShapeType="1"/>
                </p:cNvSpPr>
                <p:nvPr/>
              </p:nvSpPr>
              <p:spPr bwMode="auto">
                <a:xfrm flipV="1">
                  <a:off x="1851" y="310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Line 31"/>
                <p:cNvSpPr>
                  <a:spLocks noChangeShapeType="1"/>
                </p:cNvSpPr>
                <p:nvPr/>
              </p:nvSpPr>
              <p:spPr bwMode="auto">
                <a:xfrm flipV="1">
                  <a:off x="1851" y="317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Line 32"/>
                <p:cNvSpPr>
                  <a:spLocks noChangeShapeType="1"/>
                </p:cNvSpPr>
                <p:nvPr/>
              </p:nvSpPr>
              <p:spPr bwMode="auto">
                <a:xfrm flipV="1">
                  <a:off x="1851" y="321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Line 33"/>
              <p:cNvSpPr>
                <a:spLocks noChangeShapeType="1"/>
              </p:cNvSpPr>
              <p:nvPr/>
            </p:nvSpPr>
            <p:spPr bwMode="auto">
              <a:xfrm>
                <a:off x="1479" y="1198"/>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Line 34"/>
              <p:cNvSpPr>
                <a:spLocks noChangeShapeType="1"/>
              </p:cNvSpPr>
              <p:nvPr/>
            </p:nvSpPr>
            <p:spPr bwMode="auto">
              <a:xfrm>
                <a:off x="1527" y="1174"/>
                <a:ext cx="0" cy="8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Line 35"/>
              <p:cNvSpPr>
                <a:spLocks noChangeShapeType="1"/>
              </p:cNvSpPr>
              <p:nvPr/>
            </p:nvSpPr>
            <p:spPr bwMode="auto">
              <a:xfrm>
                <a:off x="1549" y="1163"/>
                <a:ext cx="0" cy="8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36"/>
              <p:cNvSpPr>
                <a:spLocks noChangeShapeType="1"/>
              </p:cNvSpPr>
              <p:nvPr/>
            </p:nvSpPr>
            <p:spPr bwMode="auto">
              <a:xfrm>
                <a:off x="1574" y="1152"/>
                <a:ext cx="0" cy="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ine 37"/>
              <p:cNvSpPr>
                <a:spLocks noChangeShapeType="1"/>
              </p:cNvSpPr>
              <p:nvPr/>
            </p:nvSpPr>
            <p:spPr bwMode="auto">
              <a:xfrm>
                <a:off x="1596" y="1143"/>
                <a:ext cx="0" cy="8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38"/>
              <p:cNvSpPr>
                <a:spLocks noChangeShapeType="1"/>
              </p:cNvSpPr>
              <p:nvPr/>
            </p:nvSpPr>
            <p:spPr bwMode="auto">
              <a:xfrm>
                <a:off x="1644" y="1120"/>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39"/>
              <p:cNvSpPr>
                <a:spLocks noChangeShapeType="1"/>
              </p:cNvSpPr>
              <p:nvPr/>
            </p:nvSpPr>
            <p:spPr bwMode="auto">
              <a:xfrm>
                <a:off x="1621" y="1129"/>
                <a:ext cx="0" cy="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40"/>
              <p:cNvSpPr>
                <a:spLocks noChangeShapeType="1"/>
              </p:cNvSpPr>
              <p:nvPr/>
            </p:nvSpPr>
            <p:spPr bwMode="auto">
              <a:xfrm>
                <a:off x="1691" y="1095"/>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41"/>
              <p:cNvSpPr>
                <a:spLocks noChangeShapeType="1"/>
              </p:cNvSpPr>
              <p:nvPr/>
            </p:nvSpPr>
            <p:spPr bwMode="auto">
              <a:xfrm>
                <a:off x="1668" y="1107"/>
                <a:ext cx="0" cy="8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ine 42"/>
              <p:cNvSpPr>
                <a:spLocks noChangeShapeType="1"/>
              </p:cNvSpPr>
              <p:nvPr/>
            </p:nvSpPr>
            <p:spPr bwMode="auto">
              <a:xfrm>
                <a:off x="1715" y="1084"/>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Line 43"/>
              <p:cNvSpPr>
                <a:spLocks noChangeShapeType="1"/>
              </p:cNvSpPr>
              <p:nvPr/>
            </p:nvSpPr>
            <p:spPr bwMode="auto">
              <a:xfrm>
                <a:off x="1762" y="1060"/>
                <a:ext cx="0" cy="8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Line 44"/>
              <p:cNvSpPr>
                <a:spLocks noChangeShapeType="1"/>
              </p:cNvSpPr>
              <p:nvPr/>
            </p:nvSpPr>
            <p:spPr bwMode="auto">
              <a:xfrm>
                <a:off x="1857" y="1017"/>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ine 45"/>
              <p:cNvSpPr>
                <a:spLocks noChangeShapeType="1"/>
              </p:cNvSpPr>
              <p:nvPr/>
            </p:nvSpPr>
            <p:spPr bwMode="auto">
              <a:xfrm>
                <a:off x="1785" y="1055"/>
                <a:ext cx="0" cy="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Line 46"/>
              <p:cNvSpPr>
                <a:spLocks noChangeShapeType="1"/>
              </p:cNvSpPr>
              <p:nvPr/>
            </p:nvSpPr>
            <p:spPr bwMode="auto">
              <a:xfrm>
                <a:off x="1904" y="995"/>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Line 47"/>
              <p:cNvSpPr>
                <a:spLocks noChangeShapeType="1"/>
              </p:cNvSpPr>
              <p:nvPr/>
            </p:nvSpPr>
            <p:spPr bwMode="auto">
              <a:xfrm>
                <a:off x="1738" y="1071"/>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Line 48"/>
              <p:cNvSpPr>
                <a:spLocks noChangeShapeType="1"/>
              </p:cNvSpPr>
              <p:nvPr/>
            </p:nvSpPr>
            <p:spPr bwMode="auto">
              <a:xfrm>
                <a:off x="1810" y="1042"/>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49"/>
              <p:cNvSpPr>
                <a:spLocks noChangeShapeType="1"/>
              </p:cNvSpPr>
              <p:nvPr/>
            </p:nvSpPr>
            <p:spPr bwMode="auto">
              <a:xfrm>
                <a:off x="1502" y="1187"/>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50"/>
              <p:cNvSpPr>
                <a:spLocks noChangeShapeType="1"/>
              </p:cNvSpPr>
              <p:nvPr/>
            </p:nvSpPr>
            <p:spPr bwMode="auto">
              <a:xfrm>
                <a:off x="1879" y="1006"/>
                <a:ext cx="0" cy="8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51"/>
              <p:cNvSpPr>
                <a:spLocks noChangeShapeType="1"/>
              </p:cNvSpPr>
              <p:nvPr/>
            </p:nvSpPr>
            <p:spPr bwMode="auto">
              <a:xfrm>
                <a:off x="1832" y="1028"/>
                <a:ext cx="0" cy="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52"/>
              <p:cNvSpPr>
                <a:spLocks noChangeShapeType="1"/>
              </p:cNvSpPr>
              <p:nvPr/>
            </p:nvSpPr>
            <p:spPr bwMode="auto">
              <a:xfrm>
                <a:off x="1179" y="1234"/>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53"/>
              <p:cNvSpPr>
                <a:spLocks noChangeShapeType="1"/>
              </p:cNvSpPr>
              <p:nvPr/>
            </p:nvSpPr>
            <p:spPr bwMode="auto">
              <a:xfrm>
                <a:off x="1179" y="1332"/>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54"/>
              <p:cNvSpPr>
                <a:spLocks noChangeShapeType="1"/>
              </p:cNvSpPr>
              <p:nvPr/>
            </p:nvSpPr>
            <p:spPr bwMode="auto">
              <a:xfrm>
                <a:off x="1179" y="1380"/>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55"/>
              <p:cNvSpPr>
                <a:spLocks noChangeShapeType="1"/>
              </p:cNvSpPr>
              <p:nvPr/>
            </p:nvSpPr>
            <p:spPr bwMode="auto">
              <a:xfrm>
                <a:off x="1179" y="1283"/>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56"/>
              <p:cNvSpPr>
                <a:spLocks noChangeShapeType="1"/>
              </p:cNvSpPr>
              <p:nvPr/>
            </p:nvSpPr>
            <p:spPr bwMode="auto">
              <a:xfrm>
                <a:off x="1179" y="1478"/>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57"/>
              <p:cNvSpPr>
                <a:spLocks noChangeShapeType="1"/>
              </p:cNvSpPr>
              <p:nvPr/>
            </p:nvSpPr>
            <p:spPr bwMode="auto">
              <a:xfrm>
                <a:off x="1179" y="1576"/>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58"/>
              <p:cNvSpPr>
                <a:spLocks noChangeShapeType="1"/>
              </p:cNvSpPr>
              <p:nvPr/>
            </p:nvSpPr>
            <p:spPr bwMode="auto">
              <a:xfrm>
                <a:off x="1179" y="1429"/>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59"/>
              <p:cNvSpPr>
                <a:spLocks noChangeShapeType="1"/>
              </p:cNvSpPr>
              <p:nvPr/>
            </p:nvSpPr>
            <p:spPr bwMode="auto">
              <a:xfrm>
                <a:off x="1179" y="1676"/>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60"/>
              <p:cNvSpPr>
                <a:spLocks noChangeShapeType="1"/>
              </p:cNvSpPr>
              <p:nvPr/>
            </p:nvSpPr>
            <p:spPr bwMode="auto">
              <a:xfrm>
                <a:off x="1179" y="1822"/>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61"/>
              <p:cNvSpPr>
                <a:spLocks noChangeShapeType="1"/>
              </p:cNvSpPr>
              <p:nvPr/>
            </p:nvSpPr>
            <p:spPr bwMode="auto">
              <a:xfrm>
                <a:off x="1179" y="1627"/>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Line 62"/>
              <p:cNvSpPr>
                <a:spLocks noChangeShapeType="1"/>
              </p:cNvSpPr>
              <p:nvPr/>
            </p:nvSpPr>
            <p:spPr bwMode="auto">
              <a:xfrm>
                <a:off x="1179" y="1922"/>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Line 63"/>
              <p:cNvSpPr>
                <a:spLocks noChangeShapeType="1"/>
              </p:cNvSpPr>
              <p:nvPr/>
            </p:nvSpPr>
            <p:spPr bwMode="auto">
              <a:xfrm>
                <a:off x="1179" y="1529"/>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Line 64"/>
              <p:cNvSpPr>
                <a:spLocks noChangeShapeType="1"/>
              </p:cNvSpPr>
              <p:nvPr/>
            </p:nvSpPr>
            <p:spPr bwMode="auto">
              <a:xfrm>
                <a:off x="1179" y="1773"/>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65"/>
              <p:cNvSpPr>
                <a:spLocks noChangeShapeType="1"/>
              </p:cNvSpPr>
              <p:nvPr/>
            </p:nvSpPr>
            <p:spPr bwMode="auto">
              <a:xfrm>
                <a:off x="1179" y="1871"/>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Line 66"/>
              <p:cNvSpPr>
                <a:spLocks noChangeShapeType="1"/>
              </p:cNvSpPr>
              <p:nvPr/>
            </p:nvSpPr>
            <p:spPr bwMode="auto">
              <a:xfrm>
                <a:off x="1179" y="1724"/>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ine 67"/>
              <p:cNvSpPr>
                <a:spLocks noChangeShapeType="1"/>
              </p:cNvSpPr>
              <p:nvPr/>
            </p:nvSpPr>
            <p:spPr bwMode="auto">
              <a:xfrm>
                <a:off x="1179" y="1971"/>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ine 68"/>
              <p:cNvSpPr>
                <a:spLocks noChangeShapeType="1"/>
              </p:cNvSpPr>
              <p:nvPr/>
            </p:nvSpPr>
            <p:spPr bwMode="auto">
              <a:xfrm rot="1155111" flipH="1">
                <a:off x="1179" y="1140"/>
                <a:ext cx="269" cy="2"/>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69"/>
              <p:cNvSpPr>
                <a:spLocks noChangeShapeType="1"/>
              </p:cNvSpPr>
              <p:nvPr/>
            </p:nvSpPr>
            <p:spPr bwMode="auto">
              <a:xfrm rot="-1155111" flipH="1" flipV="1">
                <a:off x="1179" y="2059"/>
                <a:ext cx="269" cy="2"/>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70"/>
              <p:cNvSpPr>
                <a:spLocks/>
              </p:cNvSpPr>
              <p:nvPr/>
            </p:nvSpPr>
            <p:spPr bwMode="auto">
              <a:xfrm>
                <a:off x="2239" y="1672"/>
                <a:ext cx="678" cy="342"/>
              </a:xfrm>
              <a:custGeom>
                <a:avLst/>
                <a:gdLst>
                  <a:gd name="T0" fmla="*/ 431 w 741"/>
                  <a:gd name="T1" fmla="*/ 0 h 351"/>
                  <a:gd name="T2" fmla="*/ 678 w 741"/>
                  <a:gd name="T3" fmla="*/ 132 h 351"/>
                  <a:gd name="T4" fmla="*/ 678 w 741"/>
                  <a:gd name="T5" fmla="*/ 266 h 351"/>
                  <a:gd name="T6" fmla="*/ 554 w 741"/>
                  <a:gd name="T7" fmla="*/ 336 h 351"/>
                  <a:gd name="T8" fmla="*/ 0 w 741"/>
                  <a:gd name="T9" fmla="*/ 342 h 351"/>
                  <a:gd name="T10" fmla="*/ 434 w 741"/>
                  <a:gd name="T11" fmla="*/ 134 h 351"/>
                  <a:gd name="T12" fmla="*/ 431 w 741"/>
                  <a:gd name="T13" fmla="*/ 0 h 351"/>
                  <a:gd name="T14" fmla="*/ 0 60000 65536"/>
                  <a:gd name="T15" fmla="*/ 0 60000 65536"/>
                  <a:gd name="T16" fmla="*/ 0 60000 65536"/>
                  <a:gd name="T17" fmla="*/ 0 60000 65536"/>
                  <a:gd name="T18" fmla="*/ 0 60000 65536"/>
                  <a:gd name="T19" fmla="*/ 0 60000 65536"/>
                  <a:gd name="T20" fmla="*/ 0 60000 65536"/>
                  <a:gd name="T21" fmla="*/ 0 w 741"/>
                  <a:gd name="T22" fmla="*/ 0 h 351"/>
                  <a:gd name="T23" fmla="*/ 741 w 741"/>
                  <a:gd name="T24" fmla="*/ 351 h 3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1" h="351">
                    <a:moveTo>
                      <a:pt x="471" y="0"/>
                    </a:moveTo>
                    <a:lnTo>
                      <a:pt x="741" y="135"/>
                    </a:lnTo>
                    <a:lnTo>
                      <a:pt x="741" y="273"/>
                    </a:lnTo>
                    <a:lnTo>
                      <a:pt x="606" y="345"/>
                    </a:lnTo>
                    <a:lnTo>
                      <a:pt x="0" y="351"/>
                    </a:lnTo>
                    <a:lnTo>
                      <a:pt x="474" y="138"/>
                    </a:lnTo>
                    <a:lnTo>
                      <a:pt x="471" y="0"/>
                    </a:lnTo>
                    <a:close/>
                  </a:path>
                </a:pathLst>
              </a:custGeom>
              <a:solidFill>
                <a:srgbClr val="FFC000"/>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5" name="Group 71"/>
              <p:cNvGrpSpPr>
                <a:grpSpLocks/>
              </p:cNvGrpSpPr>
              <p:nvPr/>
            </p:nvGrpSpPr>
            <p:grpSpPr bwMode="auto">
              <a:xfrm>
                <a:off x="2244" y="995"/>
                <a:ext cx="427" cy="1017"/>
                <a:chOff x="1851" y="2409"/>
                <a:chExt cx="465" cy="1046"/>
              </a:xfrm>
            </p:grpSpPr>
            <p:grpSp>
              <p:nvGrpSpPr>
                <p:cNvPr id="172" name="Group 72"/>
                <p:cNvGrpSpPr>
                  <a:grpSpLocks/>
                </p:cNvGrpSpPr>
                <p:nvPr/>
              </p:nvGrpSpPr>
              <p:grpSpPr bwMode="auto">
                <a:xfrm>
                  <a:off x="1851" y="2409"/>
                  <a:ext cx="464" cy="1046"/>
                  <a:chOff x="1851" y="2409"/>
                  <a:chExt cx="464" cy="1046"/>
                </a:xfrm>
              </p:grpSpPr>
              <p:sp>
                <p:nvSpPr>
                  <p:cNvPr id="192" name="Line 73"/>
                  <p:cNvSpPr>
                    <a:spLocks noChangeShapeType="1"/>
                  </p:cNvSpPr>
                  <p:nvPr/>
                </p:nvSpPr>
                <p:spPr bwMode="auto">
                  <a:xfrm flipV="1">
                    <a:off x="1851" y="240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Line 74"/>
                  <p:cNvSpPr>
                    <a:spLocks noChangeShapeType="1"/>
                  </p:cNvSpPr>
                  <p:nvPr/>
                </p:nvSpPr>
                <p:spPr bwMode="auto">
                  <a:xfrm flipV="1">
                    <a:off x="1851" y="3246"/>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Line 75"/>
                  <p:cNvSpPr>
                    <a:spLocks noChangeShapeType="1"/>
                  </p:cNvSpPr>
                  <p:nvPr/>
                </p:nvSpPr>
                <p:spPr bwMode="auto">
                  <a:xfrm flipV="1">
                    <a:off x="1851" y="244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Line 76"/>
                  <p:cNvSpPr>
                    <a:spLocks noChangeShapeType="1"/>
                  </p:cNvSpPr>
                  <p:nvPr/>
                </p:nvSpPr>
                <p:spPr bwMode="auto">
                  <a:xfrm flipV="1">
                    <a:off x="1851" y="247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Line 77"/>
                  <p:cNvSpPr>
                    <a:spLocks noChangeShapeType="1"/>
                  </p:cNvSpPr>
                  <p:nvPr/>
                </p:nvSpPr>
                <p:spPr bwMode="auto">
                  <a:xfrm flipV="1">
                    <a:off x="1851" y="251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Line 78"/>
                  <p:cNvSpPr>
                    <a:spLocks noChangeShapeType="1"/>
                  </p:cNvSpPr>
                  <p:nvPr/>
                </p:nvSpPr>
                <p:spPr bwMode="auto">
                  <a:xfrm flipV="1">
                    <a:off x="1851" y="254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Line 79"/>
                  <p:cNvSpPr>
                    <a:spLocks noChangeShapeType="1"/>
                  </p:cNvSpPr>
                  <p:nvPr/>
                </p:nvSpPr>
                <p:spPr bwMode="auto">
                  <a:xfrm flipV="1">
                    <a:off x="1851" y="258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Line 80"/>
                  <p:cNvSpPr>
                    <a:spLocks noChangeShapeType="1"/>
                  </p:cNvSpPr>
                  <p:nvPr/>
                </p:nvSpPr>
                <p:spPr bwMode="auto">
                  <a:xfrm flipV="1">
                    <a:off x="1851" y="261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Line 81"/>
                  <p:cNvSpPr>
                    <a:spLocks noChangeShapeType="1"/>
                  </p:cNvSpPr>
                  <p:nvPr/>
                </p:nvSpPr>
                <p:spPr bwMode="auto">
                  <a:xfrm flipV="1">
                    <a:off x="1851" y="265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Line 82"/>
                  <p:cNvSpPr>
                    <a:spLocks noChangeShapeType="1"/>
                  </p:cNvSpPr>
                  <p:nvPr/>
                </p:nvSpPr>
                <p:spPr bwMode="auto">
                  <a:xfrm flipV="1">
                    <a:off x="1851" y="268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Line 83"/>
                  <p:cNvSpPr>
                    <a:spLocks noChangeShapeType="1"/>
                  </p:cNvSpPr>
                  <p:nvPr/>
                </p:nvSpPr>
                <p:spPr bwMode="auto">
                  <a:xfrm flipV="1">
                    <a:off x="1851" y="272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Line 84"/>
                  <p:cNvSpPr>
                    <a:spLocks noChangeShapeType="1"/>
                  </p:cNvSpPr>
                  <p:nvPr/>
                </p:nvSpPr>
                <p:spPr bwMode="auto">
                  <a:xfrm flipV="1">
                    <a:off x="1851" y="275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Line 85"/>
                  <p:cNvSpPr>
                    <a:spLocks noChangeShapeType="1"/>
                  </p:cNvSpPr>
                  <p:nvPr/>
                </p:nvSpPr>
                <p:spPr bwMode="auto">
                  <a:xfrm flipV="1">
                    <a:off x="1851" y="279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Line 86"/>
                  <p:cNvSpPr>
                    <a:spLocks noChangeShapeType="1"/>
                  </p:cNvSpPr>
                  <p:nvPr/>
                </p:nvSpPr>
                <p:spPr bwMode="auto">
                  <a:xfrm flipV="1">
                    <a:off x="1851" y="282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Line 87"/>
                  <p:cNvSpPr>
                    <a:spLocks noChangeShapeType="1"/>
                  </p:cNvSpPr>
                  <p:nvPr/>
                </p:nvSpPr>
                <p:spPr bwMode="auto">
                  <a:xfrm flipV="1">
                    <a:off x="1851" y="286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Line 88"/>
                  <p:cNvSpPr>
                    <a:spLocks noChangeShapeType="1"/>
                  </p:cNvSpPr>
                  <p:nvPr/>
                </p:nvSpPr>
                <p:spPr bwMode="auto">
                  <a:xfrm flipV="1">
                    <a:off x="1851" y="289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Line 89"/>
                  <p:cNvSpPr>
                    <a:spLocks noChangeShapeType="1"/>
                  </p:cNvSpPr>
                  <p:nvPr/>
                </p:nvSpPr>
                <p:spPr bwMode="auto">
                  <a:xfrm flipV="1">
                    <a:off x="1851" y="293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Line 90"/>
                  <p:cNvSpPr>
                    <a:spLocks noChangeShapeType="1"/>
                  </p:cNvSpPr>
                  <p:nvPr/>
                </p:nvSpPr>
                <p:spPr bwMode="auto">
                  <a:xfrm flipV="1">
                    <a:off x="1851" y="296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Line 91"/>
                  <p:cNvSpPr>
                    <a:spLocks noChangeShapeType="1"/>
                  </p:cNvSpPr>
                  <p:nvPr/>
                </p:nvSpPr>
                <p:spPr bwMode="auto">
                  <a:xfrm flipV="1">
                    <a:off x="1851" y="300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Line 92"/>
                  <p:cNvSpPr>
                    <a:spLocks noChangeShapeType="1"/>
                  </p:cNvSpPr>
                  <p:nvPr/>
                </p:nvSpPr>
                <p:spPr bwMode="auto">
                  <a:xfrm flipV="1">
                    <a:off x="1851" y="303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Line 93"/>
                  <p:cNvSpPr>
                    <a:spLocks noChangeShapeType="1"/>
                  </p:cNvSpPr>
                  <p:nvPr/>
                </p:nvSpPr>
                <p:spPr bwMode="auto">
                  <a:xfrm flipV="1">
                    <a:off x="1851" y="307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Line 94"/>
                  <p:cNvSpPr>
                    <a:spLocks noChangeShapeType="1"/>
                  </p:cNvSpPr>
                  <p:nvPr/>
                </p:nvSpPr>
                <p:spPr bwMode="auto">
                  <a:xfrm flipV="1">
                    <a:off x="1851" y="314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95"/>
                  <p:cNvSpPr>
                    <a:spLocks noChangeShapeType="1"/>
                  </p:cNvSpPr>
                  <p:nvPr/>
                </p:nvSpPr>
                <p:spPr bwMode="auto">
                  <a:xfrm flipV="1">
                    <a:off x="1851" y="310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Line 96"/>
                  <p:cNvSpPr>
                    <a:spLocks noChangeShapeType="1"/>
                  </p:cNvSpPr>
                  <p:nvPr/>
                </p:nvSpPr>
                <p:spPr bwMode="auto">
                  <a:xfrm flipV="1">
                    <a:off x="1851" y="317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Line 97"/>
                  <p:cNvSpPr>
                    <a:spLocks noChangeShapeType="1"/>
                  </p:cNvSpPr>
                  <p:nvPr/>
                </p:nvSpPr>
                <p:spPr bwMode="auto">
                  <a:xfrm flipV="1">
                    <a:off x="1851" y="321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3" name="Line 98"/>
                <p:cNvSpPr>
                  <a:spLocks noChangeShapeType="1"/>
                </p:cNvSpPr>
                <p:nvPr/>
              </p:nvSpPr>
              <p:spPr bwMode="auto">
                <a:xfrm>
                  <a:off x="1851" y="261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Line 99"/>
                <p:cNvSpPr>
                  <a:spLocks noChangeShapeType="1"/>
                </p:cNvSpPr>
                <p:nvPr/>
              </p:nvSpPr>
              <p:spPr bwMode="auto">
                <a:xfrm>
                  <a:off x="1902" y="2594"/>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Line 100"/>
                <p:cNvSpPr>
                  <a:spLocks noChangeShapeType="1"/>
                </p:cNvSpPr>
                <p:nvPr/>
              </p:nvSpPr>
              <p:spPr bwMode="auto">
                <a:xfrm>
                  <a:off x="1928" y="258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Line 101"/>
                <p:cNvSpPr>
                  <a:spLocks noChangeShapeType="1"/>
                </p:cNvSpPr>
                <p:nvPr/>
              </p:nvSpPr>
              <p:spPr bwMode="auto">
                <a:xfrm>
                  <a:off x="1954" y="257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Line 102"/>
                <p:cNvSpPr>
                  <a:spLocks noChangeShapeType="1"/>
                </p:cNvSpPr>
                <p:nvPr/>
              </p:nvSpPr>
              <p:spPr bwMode="auto">
                <a:xfrm>
                  <a:off x="1980" y="256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Line 103"/>
                <p:cNvSpPr>
                  <a:spLocks noChangeShapeType="1"/>
                </p:cNvSpPr>
                <p:nvPr/>
              </p:nvSpPr>
              <p:spPr bwMode="auto">
                <a:xfrm>
                  <a:off x="2031" y="253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Line 104"/>
                <p:cNvSpPr>
                  <a:spLocks noChangeShapeType="1"/>
                </p:cNvSpPr>
                <p:nvPr/>
              </p:nvSpPr>
              <p:spPr bwMode="auto">
                <a:xfrm>
                  <a:off x="2006" y="2546"/>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Line 105"/>
                <p:cNvSpPr>
                  <a:spLocks noChangeShapeType="1"/>
                </p:cNvSpPr>
                <p:nvPr/>
              </p:nvSpPr>
              <p:spPr bwMode="auto">
                <a:xfrm>
                  <a:off x="2083" y="251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Line 106"/>
                <p:cNvSpPr>
                  <a:spLocks noChangeShapeType="1"/>
                </p:cNvSpPr>
                <p:nvPr/>
              </p:nvSpPr>
              <p:spPr bwMode="auto">
                <a:xfrm>
                  <a:off x="2057" y="2524"/>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107"/>
                <p:cNvSpPr>
                  <a:spLocks noChangeShapeType="1"/>
                </p:cNvSpPr>
                <p:nvPr/>
              </p:nvSpPr>
              <p:spPr bwMode="auto">
                <a:xfrm>
                  <a:off x="2109" y="250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108"/>
                <p:cNvSpPr>
                  <a:spLocks noChangeShapeType="1"/>
                </p:cNvSpPr>
                <p:nvPr/>
              </p:nvSpPr>
              <p:spPr bwMode="auto">
                <a:xfrm>
                  <a:off x="2161" y="2476"/>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109"/>
                <p:cNvSpPr>
                  <a:spLocks noChangeShapeType="1"/>
                </p:cNvSpPr>
                <p:nvPr/>
              </p:nvSpPr>
              <p:spPr bwMode="auto">
                <a:xfrm>
                  <a:off x="2264" y="243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110"/>
                <p:cNvSpPr>
                  <a:spLocks noChangeShapeType="1"/>
                </p:cNvSpPr>
                <p:nvPr/>
              </p:nvSpPr>
              <p:spPr bwMode="auto">
                <a:xfrm>
                  <a:off x="2186" y="247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111"/>
                <p:cNvSpPr>
                  <a:spLocks noChangeShapeType="1"/>
                </p:cNvSpPr>
                <p:nvPr/>
              </p:nvSpPr>
              <p:spPr bwMode="auto">
                <a:xfrm>
                  <a:off x="2316" y="2409"/>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112"/>
                <p:cNvSpPr>
                  <a:spLocks noChangeShapeType="1"/>
                </p:cNvSpPr>
                <p:nvPr/>
              </p:nvSpPr>
              <p:spPr bwMode="auto">
                <a:xfrm>
                  <a:off x="2135" y="248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Line 113"/>
                <p:cNvSpPr>
                  <a:spLocks noChangeShapeType="1"/>
                </p:cNvSpPr>
                <p:nvPr/>
              </p:nvSpPr>
              <p:spPr bwMode="auto">
                <a:xfrm>
                  <a:off x="2212" y="245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Line 114"/>
                <p:cNvSpPr>
                  <a:spLocks noChangeShapeType="1"/>
                </p:cNvSpPr>
                <p:nvPr/>
              </p:nvSpPr>
              <p:spPr bwMode="auto">
                <a:xfrm>
                  <a:off x="1876" y="2606"/>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Line 115"/>
                <p:cNvSpPr>
                  <a:spLocks noChangeShapeType="1"/>
                </p:cNvSpPr>
                <p:nvPr/>
              </p:nvSpPr>
              <p:spPr bwMode="auto">
                <a:xfrm>
                  <a:off x="2290" y="242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Line 116"/>
                <p:cNvSpPr>
                  <a:spLocks noChangeShapeType="1"/>
                </p:cNvSpPr>
                <p:nvPr/>
              </p:nvSpPr>
              <p:spPr bwMode="auto">
                <a:xfrm>
                  <a:off x="2238" y="244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6" name="Line 117"/>
              <p:cNvSpPr>
                <a:spLocks noChangeShapeType="1"/>
              </p:cNvSpPr>
              <p:nvPr/>
            </p:nvSpPr>
            <p:spPr bwMode="auto">
              <a:xfrm>
                <a:off x="1944" y="1332"/>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118"/>
              <p:cNvSpPr>
                <a:spLocks noChangeShapeType="1"/>
              </p:cNvSpPr>
              <p:nvPr/>
            </p:nvSpPr>
            <p:spPr bwMode="auto">
              <a:xfrm>
                <a:off x="1944" y="1380"/>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ine 119"/>
              <p:cNvSpPr>
                <a:spLocks noChangeShapeType="1"/>
              </p:cNvSpPr>
              <p:nvPr/>
            </p:nvSpPr>
            <p:spPr bwMode="auto">
              <a:xfrm>
                <a:off x="1944" y="1478"/>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Line 120"/>
              <p:cNvSpPr>
                <a:spLocks noChangeShapeType="1"/>
              </p:cNvSpPr>
              <p:nvPr/>
            </p:nvSpPr>
            <p:spPr bwMode="auto">
              <a:xfrm>
                <a:off x="1944" y="1578"/>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Line 121"/>
              <p:cNvSpPr>
                <a:spLocks noChangeShapeType="1"/>
              </p:cNvSpPr>
              <p:nvPr/>
            </p:nvSpPr>
            <p:spPr bwMode="auto">
              <a:xfrm>
                <a:off x="1944" y="1429"/>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Line 122"/>
              <p:cNvSpPr>
                <a:spLocks noChangeShapeType="1"/>
              </p:cNvSpPr>
              <p:nvPr/>
            </p:nvSpPr>
            <p:spPr bwMode="auto">
              <a:xfrm>
                <a:off x="1944" y="1676"/>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Line 123"/>
              <p:cNvSpPr>
                <a:spLocks noChangeShapeType="1"/>
              </p:cNvSpPr>
              <p:nvPr/>
            </p:nvSpPr>
            <p:spPr bwMode="auto">
              <a:xfrm>
                <a:off x="1944" y="1824"/>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124"/>
              <p:cNvSpPr>
                <a:spLocks noChangeShapeType="1"/>
              </p:cNvSpPr>
              <p:nvPr/>
            </p:nvSpPr>
            <p:spPr bwMode="auto">
              <a:xfrm>
                <a:off x="1944" y="1627"/>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Line 125"/>
              <p:cNvSpPr>
                <a:spLocks noChangeShapeType="1"/>
              </p:cNvSpPr>
              <p:nvPr/>
            </p:nvSpPr>
            <p:spPr bwMode="auto">
              <a:xfrm>
                <a:off x="1944" y="1529"/>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126"/>
              <p:cNvSpPr>
                <a:spLocks noChangeShapeType="1"/>
              </p:cNvSpPr>
              <p:nvPr/>
            </p:nvSpPr>
            <p:spPr bwMode="auto">
              <a:xfrm>
                <a:off x="1944" y="1773"/>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127"/>
              <p:cNvSpPr>
                <a:spLocks noChangeShapeType="1"/>
              </p:cNvSpPr>
              <p:nvPr/>
            </p:nvSpPr>
            <p:spPr bwMode="auto">
              <a:xfrm>
                <a:off x="1944" y="1871"/>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128"/>
              <p:cNvSpPr>
                <a:spLocks noChangeShapeType="1"/>
              </p:cNvSpPr>
              <p:nvPr/>
            </p:nvSpPr>
            <p:spPr bwMode="auto">
              <a:xfrm>
                <a:off x="1944" y="1724"/>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129"/>
              <p:cNvSpPr>
                <a:spLocks noChangeShapeType="1"/>
              </p:cNvSpPr>
              <p:nvPr/>
            </p:nvSpPr>
            <p:spPr bwMode="auto">
              <a:xfrm rot="1155111" flipH="1">
                <a:off x="1944" y="1236"/>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130"/>
              <p:cNvSpPr>
                <a:spLocks noChangeShapeType="1"/>
              </p:cNvSpPr>
              <p:nvPr/>
            </p:nvSpPr>
            <p:spPr bwMode="auto">
              <a:xfrm rot="-1155111" flipH="1" flipV="1">
                <a:off x="1944" y="1983"/>
                <a:ext cx="269" cy="2"/>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31"/>
              <p:cNvSpPr>
                <a:spLocks/>
              </p:cNvSpPr>
              <p:nvPr/>
            </p:nvSpPr>
            <p:spPr bwMode="auto">
              <a:xfrm>
                <a:off x="3006" y="1672"/>
                <a:ext cx="678" cy="342"/>
              </a:xfrm>
              <a:custGeom>
                <a:avLst/>
                <a:gdLst>
                  <a:gd name="T0" fmla="*/ 431 w 741"/>
                  <a:gd name="T1" fmla="*/ 0 h 351"/>
                  <a:gd name="T2" fmla="*/ 678 w 741"/>
                  <a:gd name="T3" fmla="*/ 132 h 351"/>
                  <a:gd name="T4" fmla="*/ 678 w 741"/>
                  <a:gd name="T5" fmla="*/ 266 h 351"/>
                  <a:gd name="T6" fmla="*/ 554 w 741"/>
                  <a:gd name="T7" fmla="*/ 336 h 351"/>
                  <a:gd name="T8" fmla="*/ 0 w 741"/>
                  <a:gd name="T9" fmla="*/ 342 h 351"/>
                  <a:gd name="T10" fmla="*/ 434 w 741"/>
                  <a:gd name="T11" fmla="*/ 134 h 351"/>
                  <a:gd name="T12" fmla="*/ 431 w 741"/>
                  <a:gd name="T13" fmla="*/ 0 h 351"/>
                  <a:gd name="T14" fmla="*/ 0 60000 65536"/>
                  <a:gd name="T15" fmla="*/ 0 60000 65536"/>
                  <a:gd name="T16" fmla="*/ 0 60000 65536"/>
                  <a:gd name="T17" fmla="*/ 0 60000 65536"/>
                  <a:gd name="T18" fmla="*/ 0 60000 65536"/>
                  <a:gd name="T19" fmla="*/ 0 60000 65536"/>
                  <a:gd name="T20" fmla="*/ 0 60000 65536"/>
                  <a:gd name="T21" fmla="*/ 0 w 741"/>
                  <a:gd name="T22" fmla="*/ 0 h 351"/>
                  <a:gd name="T23" fmla="*/ 741 w 741"/>
                  <a:gd name="T24" fmla="*/ 351 h 3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1" h="351">
                    <a:moveTo>
                      <a:pt x="471" y="0"/>
                    </a:moveTo>
                    <a:lnTo>
                      <a:pt x="741" y="135"/>
                    </a:lnTo>
                    <a:lnTo>
                      <a:pt x="741" y="273"/>
                    </a:lnTo>
                    <a:lnTo>
                      <a:pt x="606" y="345"/>
                    </a:lnTo>
                    <a:lnTo>
                      <a:pt x="0" y="351"/>
                    </a:lnTo>
                    <a:lnTo>
                      <a:pt x="474" y="138"/>
                    </a:lnTo>
                    <a:lnTo>
                      <a:pt x="471" y="0"/>
                    </a:lnTo>
                    <a:close/>
                  </a:path>
                </a:pathLst>
              </a:custGeom>
              <a:solidFill>
                <a:schemeClr val="accent2">
                  <a:lumMod val="75000"/>
                </a:schemeClr>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1" name="Group 132"/>
              <p:cNvGrpSpPr>
                <a:grpSpLocks/>
              </p:cNvGrpSpPr>
              <p:nvPr/>
            </p:nvGrpSpPr>
            <p:grpSpPr bwMode="auto">
              <a:xfrm>
                <a:off x="3011" y="995"/>
                <a:ext cx="426" cy="1017"/>
                <a:chOff x="1851" y="2409"/>
                <a:chExt cx="465" cy="1046"/>
              </a:xfrm>
            </p:grpSpPr>
            <p:grpSp>
              <p:nvGrpSpPr>
                <p:cNvPr id="127" name="Group 133"/>
                <p:cNvGrpSpPr>
                  <a:grpSpLocks/>
                </p:cNvGrpSpPr>
                <p:nvPr/>
              </p:nvGrpSpPr>
              <p:grpSpPr bwMode="auto">
                <a:xfrm>
                  <a:off x="1851" y="2409"/>
                  <a:ext cx="464" cy="1046"/>
                  <a:chOff x="1851" y="2409"/>
                  <a:chExt cx="464" cy="1046"/>
                </a:xfrm>
              </p:grpSpPr>
              <p:sp>
                <p:nvSpPr>
                  <p:cNvPr id="147" name="Line 134"/>
                  <p:cNvSpPr>
                    <a:spLocks noChangeShapeType="1"/>
                  </p:cNvSpPr>
                  <p:nvPr/>
                </p:nvSpPr>
                <p:spPr bwMode="auto">
                  <a:xfrm flipV="1">
                    <a:off x="1851" y="240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135"/>
                  <p:cNvSpPr>
                    <a:spLocks noChangeShapeType="1"/>
                  </p:cNvSpPr>
                  <p:nvPr/>
                </p:nvSpPr>
                <p:spPr bwMode="auto">
                  <a:xfrm flipV="1">
                    <a:off x="1851" y="3246"/>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136"/>
                  <p:cNvSpPr>
                    <a:spLocks noChangeShapeType="1"/>
                  </p:cNvSpPr>
                  <p:nvPr/>
                </p:nvSpPr>
                <p:spPr bwMode="auto">
                  <a:xfrm flipV="1">
                    <a:off x="1851" y="244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137"/>
                  <p:cNvSpPr>
                    <a:spLocks noChangeShapeType="1"/>
                  </p:cNvSpPr>
                  <p:nvPr/>
                </p:nvSpPr>
                <p:spPr bwMode="auto">
                  <a:xfrm flipV="1">
                    <a:off x="1851" y="247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138"/>
                  <p:cNvSpPr>
                    <a:spLocks noChangeShapeType="1"/>
                  </p:cNvSpPr>
                  <p:nvPr/>
                </p:nvSpPr>
                <p:spPr bwMode="auto">
                  <a:xfrm flipV="1">
                    <a:off x="1851" y="251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ine 139"/>
                  <p:cNvSpPr>
                    <a:spLocks noChangeShapeType="1"/>
                  </p:cNvSpPr>
                  <p:nvPr/>
                </p:nvSpPr>
                <p:spPr bwMode="auto">
                  <a:xfrm flipV="1">
                    <a:off x="1851" y="254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Line 140"/>
                  <p:cNvSpPr>
                    <a:spLocks noChangeShapeType="1"/>
                  </p:cNvSpPr>
                  <p:nvPr/>
                </p:nvSpPr>
                <p:spPr bwMode="auto">
                  <a:xfrm flipV="1">
                    <a:off x="1851" y="258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ine 141"/>
                  <p:cNvSpPr>
                    <a:spLocks noChangeShapeType="1"/>
                  </p:cNvSpPr>
                  <p:nvPr/>
                </p:nvSpPr>
                <p:spPr bwMode="auto">
                  <a:xfrm flipV="1">
                    <a:off x="1851" y="261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Line 142"/>
                  <p:cNvSpPr>
                    <a:spLocks noChangeShapeType="1"/>
                  </p:cNvSpPr>
                  <p:nvPr/>
                </p:nvSpPr>
                <p:spPr bwMode="auto">
                  <a:xfrm flipV="1">
                    <a:off x="1851" y="265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Line 143"/>
                  <p:cNvSpPr>
                    <a:spLocks noChangeShapeType="1"/>
                  </p:cNvSpPr>
                  <p:nvPr/>
                </p:nvSpPr>
                <p:spPr bwMode="auto">
                  <a:xfrm flipV="1">
                    <a:off x="1851" y="268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ine 144"/>
                  <p:cNvSpPr>
                    <a:spLocks noChangeShapeType="1"/>
                  </p:cNvSpPr>
                  <p:nvPr/>
                </p:nvSpPr>
                <p:spPr bwMode="auto">
                  <a:xfrm flipV="1">
                    <a:off x="1851" y="272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145"/>
                  <p:cNvSpPr>
                    <a:spLocks noChangeShapeType="1"/>
                  </p:cNvSpPr>
                  <p:nvPr/>
                </p:nvSpPr>
                <p:spPr bwMode="auto">
                  <a:xfrm flipV="1">
                    <a:off x="1851" y="275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146"/>
                  <p:cNvSpPr>
                    <a:spLocks noChangeShapeType="1"/>
                  </p:cNvSpPr>
                  <p:nvPr/>
                </p:nvSpPr>
                <p:spPr bwMode="auto">
                  <a:xfrm flipV="1">
                    <a:off x="1851" y="279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147"/>
                  <p:cNvSpPr>
                    <a:spLocks noChangeShapeType="1"/>
                  </p:cNvSpPr>
                  <p:nvPr/>
                </p:nvSpPr>
                <p:spPr bwMode="auto">
                  <a:xfrm flipV="1">
                    <a:off x="1851" y="282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Line 148"/>
                  <p:cNvSpPr>
                    <a:spLocks noChangeShapeType="1"/>
                  </p:cNvSpPr>
                  <p:nvPr/>
                </p:nvSpPr>
                <p:spPr bwMode="auto">
                  <a:xfrm flipV="1">
                    <a:off x="1851" y="286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Line 149"/>
                  <p:cNvSpPr>
                    <a:spLocks noChangeShapeType="1"/>
                  </p:cNvSpPr>
                  <p:nvPr/>
                </p:nvSpPr>
                <p:spPr bwMode="auto">
                  <a:xfrm flipV="1">
                    <a:off x="1851" y="289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Line 150"/>
                  <p:cNvSpPr>
                    <a:spLocks noChangeShapeType="1"/>
                  </p:cNvSpPr>
                  <p:nvPr/>
                </p:nvSpPr>
                <p:spPr bwMode="auto">
                  <a:xfrm flipV="1">
                    <a:off x="1851" y="293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Line 151"/>
                  <p:cNvSpPr>
                    <a:spLocks noChangeShapeType="1"/>
                  </p:cNvSpPr>
                  <p:nvPr/>
                </p:nvSpPr>
                <p:spPr bwMode="auto">
                  <a:xfrm flipV="1">
                    <a:off x="1851" y="296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Line 152"/>
                  <p:cNvSpPr>
                    <a:spLocks noChangeShapeType="1"/>
                  </p:cNvSpPr>
                  <p:nvPr/>
                </p:nvSpPr>
                <p:spPr bwMode="auto">
                  <a:xfrm flipV="1">
                    <a:off x="1851" y="300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Line 153"/>
                  <p:cNvSpPr>
                    <a:spLocks noChangeShapeType="1"/>
                  </p:cNvSpPr>
                  <p:nvPr/>
                </p:nvSpPr>
                <p:spPr bwMode="auto">
                  <a:xfrm flipV="1">
                    <a:off x="1851" y="303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Line 154"/>
                  <p:cNvSpPr>
                    <a:spLocks noChangeShapeType="1"/>
                  </p:cNvSpPr>
                  <p:nvPr/>
                </p:nvSpPr>
                <p:spPr bwMode="auto">
                  <a:xfrm flipV="1">
                    <a:off x="1851" y="307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Line 155"/>
                  <p:cNvSpPr>
                    <a:spLocks noChangeShapeType="1"/>
                  </p:cNvSpPr>
                  <p:nvPr/>
                </p:nvSpPr>
                <p:spPr bwMode="auto">
                  <a:xfrm flipV="1">
                    <a:off x="1851" y="314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Line 156"/>
                  <p:cNvSpPr>
                    <a:spLocks noChangeShapeType="1"/>
                  </p:cNvSpPr>
                  <p:nvPr/>
                </p:nvSpPr>
                <p:spPr bwMode="auto">
                  <a:xfrm flipV="1">
                    <a:off x="1851" y="310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157"/>
                  <p:cNvSpPr>
                    <a:spLocks noChangeShapeType="1"/>
                  </p:cNvSpPr>
                  <p:nvPr/>
                </p:nvSpPr>
                <p:spPr bwMode="auto">
                  <a:xfrm flipV="1">
                    <a:off x="1851" y="317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Line 158"/>
                  <p:cNvSpPr>
                    <a:spLocks noChangeShapeType="1"/>
                  </p:cNvSpPr>
                  <p:nvPr/>
                </p:nvSpPr>
                <p:spPr bwMode="auto">
                  <a:xfrm flipV="1">
                    <a:off x="1851" y="321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8" name="Line 159"/>
                <p:cNvSpPr>
                  <a:spLocks noChangeShapeType="1"/>
                </p:cNvSpPr>
                <p:nvPr/>
              </p:nvSpPr>
              <p:spPr bwMode="auto">
                <a:xfrm>
                  <a:off x="1851" y="261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160"/>
                <p:cNvSpPr>
                  <a:spLocks noChangeShapeType="1"/>
                </p:cNvSpPr>
                <p:nvPr/>
              </p:nvSpPr>
              <p:spPr bwMode="auto">
                <a:xfrm>
                  <a:off x="1902" y="2594"/>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ine 161"/>
                <p:cNvSpPr>
                  <a:spLocks noChangeShapeType="1"/>
                </p:cNvSpPr>
                <p:nvPr/>
              </p:nvSpPr>
              <p:spPr bwMode="auto">
                <a:xfrm>
                  <a:off x="1928" y="258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Line 162"/>
                <p:cNvSpPr>
                  <a:spLocks noChangeShapeType="1"/>
                </p:cNvSpPr>
                <p:nvPr/>
              </p:nvSpPr>
              <p:spPr bwMode="auto">
                <a:xfrm>
                  <a:off x="1954" y="257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Line 163"/>
                <p:cNvSpPr>
                  <a:spLocks noChangeShapeType="1"/>
                </p:cNvSpPr>
                <p:nvPr/>
              </p:nvSpPr>
              <p:spPr bwMode="auto">
                <a:xfrm>
                  <a:off x="1980" y="256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Line 164"/>
                <p:cNvSpPr>
                  <a:spLocks noChangeShapeType="1"/>
                </p:cNvSpPr>
                <p:nvPr/>
              </p:nvSpPr>
              <p:spPr bwMode="auto">
                <a:xfrm>
                  <a:off x="2031" y="253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Line 165"/>
                <p:cNvSpPr>
                  <a:spLocks noChangeShapeType="1"/>
                </p:cNvSpPr>
                <p:nvPr/>
              </p:nvSpPr>
              <p:spPr bwMode="auto">
                <a:xfrm>
                  <a:off x="2006" y="2546"/>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Line 166"/>
                <p:cNvSpPr>
                  <a:spLocks noChangeShapeType="1"/>
                </p:cNvSpPr>
                <p:nvPr/>
              </p:nvSpPr>
              <p:spPr bwMode="auto">
                <a:xfrm>
                  <a:off x="2083" y="251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Line 167"/>
                <p:cNvSpPr>
                  <a:spLocks noChangeShapeType="1"/>
                </p:cNvSpPr>
                <p:nvPr/>
              </p:nvSpPr>
              <p:spPr bwMode="auto">
                <a:xfrm>
                  <a:off x="2057" y="2524"/>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Line 168"/>
                <p:cNvSpPr>
                  <a:spLocks noChangeShapeType="1"/>
                </p:cNvSpPr>
                <p:nvPr/>
              </p:nvSpPr>
              <p:spPr bwMode="auto">
                <a:xfrm>
                  <a:off x="2109" y="250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169"/>
                <p:cNvSpPr>
                  <a:spLocks noChangeShapeType="1"/>
                </p:cNvSpPr>
                <p:nvPr/>
              </p:nvSpPr>
              <p:spPr bwMode="auto">
                <a:xfrm>
                  <a:off x="2161" y="2476"/>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170"/>
                <p:cNvSpPr>
                  <a:spLocks noChangeShapeType="1"/>
                </p:cNvSpPr>
                <p:nvPr/>
              </p:nvSpPr>
              <p:spPr bwMode="auto">
                <a:xfrm>
                  <a:off x="2264" y="243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171"/>
                <p:cNvSpPr>
                  <a:spLocks noChangeShapeType="1"/>
                </p:cNvSpPr>
                <p:nvPr/>
              </p:nvSpPr>
              <p:spPr bwMode="auto">
                <a:xfrm>
                  <a:off x="2186" y="247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Line 172"/>
                <p:cNvSpPr>
                  <a:spLocks noChangeShapeType="1"/>
                </p:cNvSpPr>
                <p:nvPr/>
              </p:nvSpPr>
              <p:spPr bwMode="auto">
                <a:xfrm>
                  <a:off x="2316" y="2409"/>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173"/>
                <p:cNvSpPr>
                  <a:spLocks noChangeShapeType="1"/>
                </p:cNvSpPr>
                <p:nvPr/>
              </p:nvSpPr>
              <p:spPr bwMode="auto">
                <a:xfrm>
                  <a:off x="2135" y="248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Line 174"/>
                <p:cNvSpPr>
                  <a:spLocks noChangeShapeType="1"/>
                </p:cNvSpPr>
                <p:nvPr/>
              </p:nvSpPr>
              <p:spPr bwMode="auto">
                <a:xfrm>
                  <a:off x="2212" y="245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175"/>
                <p:cNvSpPr>
                  <a:spLocks noChangeShapeType="1"/>
                </p:cNvSpPr>
                <p:nvPr/>
              </p:nvSpPr>
              <p:spPr bwMode="auto">
                <a:xfrm>
                  <a:off x="1876" y="2606"/>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176"/>
                <p:cNvSpPr>
                  <a:spLocks noChangeShapeType="1"/>
                </p:cNvSpPr>
                <p:nvPr/>
              </p:nvSpPr>
              <p:spPr bwMode="auto">
                <a:xfrm>
                  <a:off x="2290" y="242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Line 177"/>
                <p:cNvSpPr>
                  <a:spLocks noChangeShapeType="1"/>
                </p:cNvSpPr>
                <p:nvPr/>
              </p:nvSpPr>
              <p:spPr bwMode="auto">
                <a:xfrm>
                  <a:off x="2238" y="244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2" name="Line 178"/>
              <p:cNvSpPr>
                <a:spLocks noChangeShapeType="1"/>
              </p:cNvSpPr>
              <p:nvPr/>
            </p:nvSpPr>
            <p:spPr bwMode="auto">
              <a:xfrm>
                <a:off x="2711" y="1478"/>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179"/>
              <p:cNvSpPr>
                <a:spLocks noChangeShapeType="1"/>
              </p:cNvSpPr>
              <p:nvPr/>
            </p:nvSpPr>
            <p:spPr bwMode="auto">
              <a:xfrm>
                <a:off x="2711" y="1578"/>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180"/>
              <p:cNvSpPr>
                <a:spLocks noChangeShapeType="1"/>
              </p:cNvSpPr>
              <p:nvPr/>
            </p:nvSpPr>
            <p:spPr bwMode="auto">
              <a:xfrm>
                <a:off x="2711" y="1429"/>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181"/>
              <p:cNvSpPr>
                <a:spLocks noChangeShapeType="1"/>
              </p:cNvSpPr>
              <p:nvPr/>
            </p:nvSpPr>
            <p:spPr bwMode="auto">
              <a:xfrm>
                <a:off x="2711" y="1676"/>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182"/>
              <p:cNvSpPr>
                <a:spLocks noChangeShapeType="1"/>
              </p:cNvSpPr>
              <p:nvPr/>
            </p:nvSpPr>
            <p:spPr bwMode="auto">
              <a:xfrm>
                <a:off x="2711" y="1627"/>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183"/>
              <p:cNvSpPr>
                <a:spLocks noChangeShapeType="1"/>
              </p:cNvSpPr>
              <p:nvPr/>
            </p:nvSpPr>
            <p:spPr bwMode="auto">
              <a:xfrm>
                <a:off x="2711" y="1529"/>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Line 184"/>
              <p:cNvSpPr>
                <a:spLocks noChangeShapeType="1"/>
              </p:cNvSpPr>
              <p:nvPr/>
            </p:nvSpPr>
            <p:spPr bwMode="auto">
              <a:xfrm>
                <a:off x="2711" y="1773"/>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185"/>
              <p:cNvSpPr>
                <a:spLocks noChangeShapeType="1"/>
              </p:cNvSpPr>
              <p:nvPr/>
            </p:nvSpPr>
            <p:spPr bwMode="auto">
              <a:xfrm>
                <a:off x="2711" y="1724"/>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186"/>
              <p:cNvSpPr>
                <a:spLocks noChangeShapeType="1"/>
              </p:cNvSpPr>
              <p:nvPr/>
            </p:nvSpPr>
            <p:spPr bwMode="auto">
              <a:xfrm rot="1155111" flipH="1">
                <a:off x="2711" y="1328"/>
                <a:ext cx="269" cy="2"/>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187"/>
              <p:cNvSpPr>
                <a:spLocks noChangeShapeType="1"/>
              </p:cNvSpPr>
              <p:nvPr/>
            </p:nvSpPr>
            <p:spPr bwMode="auto">
              <a:xfrm rot="-1155111" flipH="1" flipV="1">
                <a:off x="2711" y="1891"/>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88"/>
              <p:cNvSpPr>
                <a:spLocks/>
              </p:cNvSpPr>
              <p:nvPr/>
            </p:nvSpPr>
            <p:spPr bwMode="auto">
              <a:xfrm>
                <a:off x="3771" y="1672"/>
                <a:ext cx="678" cy="342"/>
              </a:xfrm>
              <a:custGeom>
                <a:avLst/>
                <a:gdLst>
                  <a:gd name="T0" fmla="*/ 431 w 741"/>
                  <a:gd name="T1" fmla="*/ 0 h 351"/>
                  <a:gd name="T2" fmla="*/ 678 w 741"/>
                  <a:gd name="T3" fmla="*/ 132 h 351"/>
                  <a:gd name="T4" fmla="*/ 678 w 741"/>
                  <a:gd name="T5" fmla="*/ 266 h 351"/>
                  <a:gd name="T6" fmla="*/ 554 w 741"/>
                  <a:gd name="T7" fmla="*/ 336 h 351"/>
                  <a:gd name="T8" fmla="*/ 0 w 741"/>
                  <a:gd name="T9" fmla="*/ 342 h 351"/>
                  <a:gd name="T10" fmla="*/ 434 w 741"/>
                  <a:gd name="T11" fmla="*/ 134 h 351"/>
                  <a:gd name="T12" fmla="*/ 431 w 741"/>
                  <a:gd name="T13" fmla="*/ 0 h 351"/>
                  <a:gd name="T14" fmla="*/ 0 60000 65536"/>
                  <a:gd name="T15" fmla="*/ 0 60000 65536"/>
                  <a:gd name="T16" fmla="*/ 0 60000 65536"/>
                  <a:gd name="T17" fmla="*/ 0 60000 65536"/>
                  <a:gd name="T18" fmla="*/ 0 60000 65536"/>
                  <a:gd name="T19" fmla="*/ 0 60000 65536"/>
                  <a:gd name="T20" fmla="*/ 0 60000 65536"/>
                  <a:gd name="T21" fmla="*/ 0 w 741"/>
                  <a:gd name="T22" fmla="*/ 0 h 351"/>
                  <a:gd name="T23" fmla="*/ 741 w 741"/>
                  <a:gd name="T24" fmla="*/ 351 h 3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1" h="351">
                    <a:moveTo>
                      <a:pt x="471" y="0"/>
                    </a:moveTo>
                    <a:lnTo>
                      <a:pt x="741" y="135"/>
                    </a:lnTo>
                    <a:lnTo>
                      <a:pt x="741" y="273"/>
                    </a:lnTo>
                    <a:lnTo>
                      <a:pt x="606" y="345"/>
                    </a:lnTo>
                    <a:lnTo>
                      <a:pt x="0" y="351"/>
                    </a:lnTo>
                    <a:lnTo>
                      <a:pt x="474" y="138"/>
                    </a:lnTo>
                    <a:lnTo>
                      <a:pt x="471" y="0"/>
                    </a:lnTo>
                    <a:close/>
                  </a:path>
                </a:pathLst>
              </a:custGeom>
              <a:solidFill>
                <a:srgbClr val="FF0000"/>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3" name="Group 189"/>
              <p:cNvGrpSpPr>
                <a:grpSpLocks/>
              </p:cNvGrpSpPr>
              <p:nvPr/>
            </p:nvGrpSpPr>
            <p:grpSpPr bwMode="auto">
              <a:xfrm>
                <a:off x="3776" y="995"/>
                <a:ext cx="427" cy="1017"/>
                <a:chOff x="1851" y="2409"/>
                <a:chExt cx="465" cy="1046"/>
              </a:xfrm>
            </p:grpSpPr>
            <p:grpSp>
              <p:nvGrpSpPr>
                <p:cNvPr id="82" name="Group 190"/>
                <p:cNvGrpSpPr>
                  <a:grpSpLocks/>
                </p:cNvGrpSpPr>
                <p:nvPr/>
              </p:nvGrpSpPr>
              <p:grpSpPr bwMode="auto">
                <a:xfrm>
                  <a:off x="1851" y="2409"/>
                  <a:ext cx="464" cy="1046"/>
                  <a:chOff x="1851" y="2409"/>
                  <a:chExt cx="464" cy="1046"/>
                </a:xfrm>
              </p:grpSpPr>
              <p:sp>
                <p:nvSpPr>
                  <p:cNvPr id="102" name="Line 191"/>
                  <p:cNvSpPr>
                    <a:spLocks noChangeShapeType="1"/>
                  </p:cNvSpPr>
                  <p:nvPr/>
                </p:nvSpPr>
                <p:spPr bwMode="auto">
                  <a:xfrm flipV="1">
                    <a:off x="1851" y="240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Line 192"/>
                  <p:cNvSpPr>
                    <a:spLocks noChangeShapeType="1"/>
                  </p:cNvSpPr>
                  <p:nvPr/>
                </p:nvSpPr>
                <p:spPr bwMode="auto">
                  <a:xfrm flipV="1">
                    <a:off x="1851" y="3246"/>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193"/>
                  <p:cNvSpPr>
                    <a:spLocks noChangeShapeType="1"/>
                  </p:cNvSpPr>
                  <p:nvPr/>
                </p:nvSpPr>
                <p:spPr bwMode="auto">
                  <a:xfrm flipV="1">
                    <a:off x="1851" y="244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Line 194"/>
                  <p:cNvSpPr>
                    <a:spLocks noChangeShapeType="1"/>
                  </p:cNvSpPr>
                  <p:nvPr/>
                </p:nvSpPr>
                <p:spPr bwMode="auto">
                  <a:xfrm flipV="1">
                    <a:off x="1851" y="247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Line 195"/>
                  <p:cNvSpPr>
                    <a:spLocks noChangeShapeType="1"/>
                  </p:cNvSpPr>
                  <p:nvPr/>
                </p:nvSpPr>
                <p:spPr bwMode="auto">
                  <a:xfrm flipV="1">
                    <a:off x="1851" y="251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Line 196"/>
                  <p:cNvSpPr>
                    <a:spLocks noChangeShapeType="1"/>
                  </p:cNvSpPr>
                  <p:nvPr/>
                </p:nvSpPr>
                <p:spPr bwMode="auto">
                  <a:xfrm flipV="1">
                    <a:off x="1851" y="254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Line 197"/>
                  <p:cNvSpPr>
                    <a:spLocks noChangeShapeType="1"/>
                  </p:cNvSpPr>
                  <p:nvPr/>
                </p:nvSpPr>
                <p:spPr bwMode="auto">
                  <a:xfrm flipV="1">
                    <a:off x="1851" y="258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Line 198"/>
                  <p:cNvSpPr>
                    <a:spLocks noChangeShapeType="1"/>
                  </p:cNvSpPr>
                  <p:nvPr/>
                </p:nvSpPr>
                <p:spPr bwMode="auto">
                  <a:xfrm flipV="1">
                    <a:off x="1851" y="2619"/>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Line 199"/>
                  <p:cNvSpPr>
                    <a:spLocks noChangeShapeType="1"/>
                  </p:cNvSpPr>
                  <p:nvPr/>
                </p:nvSpPr>
                <p:spPr bwMode="auto">
                  <a:xfrm flipV="1">
                    <a:off x="1851" y="2654"/>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200"/>
                  <p:cNvSpPr>
                    <a:spLocks noChangeShapeType="1"/>
                  </p:cNvSpPr>
                  <p:nvPr/>
                </p:nvSpPr>
                <p:spPr bwMode="auto">
                  <a:xfrm flipV="1">
                    <a:off x="1851" y="268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Line 201"/>
                  <p:cNvSpPr>
                    <a:spLocks noChangeShapeType="1"/>
                  </p:cNvSpPr>
                  <p:nvPr/>
                </p:nvSpPr>
                <p:spPr bwMode="auto">
                  <a:xfrm flipV="1">
                    <a:off x="1851" y="272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202"/>
                  <p:cNvSpPr>
                    <a:spLocks noChangeShapeType="1"/>
                  </p:cNvSpPr>
                  <p:nvPr/>
                </p:nvSpPr>
                <p:spPr bwMode="auto">
                  <a:xfrm flipV="1">
                    <a:off x="1851" y="275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Line 203"/>
                  <p:cNvSpPr>
                    <a:spLocks noChangeShapeType="1"/>
                  </p:cNvSpPr>
                  <p:nvPr/>
                </p:nvSpPr>
                <p:spPr bwMode="auto">
                  <a:xfrm flipV="1">
                    <a:off x="1851" y="279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Line 204"/>
                  <p:cNvSpPr>
                    <a:spLocks noChangeShapeType="1"/>
                  </p:cNvSpPr>
                  <p:nvPr/>
                </p:nvSpPr>
                <p:spPr bwMode="auto">
                  <a:xfrm flipV="1">
                    <a:off x="1851" y="282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Line 205"/>
                  <p:cNvSpPr>
                    <a:spLocks noChangeShapeType="1"/>
                  </p:cNvSpPr>
                  <p:nvPr/>
                </p:nvSpPr>
                <p:spPr bwMode="auto">
                  <a:xfrm flipV="1">
                    <a:off x="1851" y="286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Line 206"/>
                  <p:cNvSpPr>
                    <a:spLocks noChangeShapeType="1"/>
                  </p:cNvSpPr>
                  <p:nvPr/>
                </p:nvSpPr>
                <p:spPr bwMode="auto">
                  <a:xfrm flipV="1">
                    <a:off x="1851" y="2898"/>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Line 207"/>
                  <p:cNvSpPr>
                    <a:spLocks noChangeShapeType="1"/>
                  </p:cNvSpPr>
                  <p:nvPr/>
                </p:nvSpPr>
                <p:spPr bwMode="auto">
                  <a:xfrm flipV="1">
                    <a:off x="1851" y="2933"/>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Line 208"/>
                  <p:cNvSpPr>
                    <a:spLocks noChangeShapeType="1"/>
                  </p:cNvSpPr>
                  <p:nvPr/>
                </p:nvSpPr>
                <p:spPr bwMode="auto">
                  <a:xfrm flipV="1">
                    <a:off x="1851" y="296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209"/>
                  <p:cNvSpPr>
                    <a:spLocks noChangeShapeType="1"/>
                  </p:cNvSpPr>
                  <p:nvPr/>
                </p:nvSpPr>
                <p:spPr bwMode="auto">
                  <a:xfrm flipV="1">
                    <a:off x="1851" y="300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210"/>
                  <p:cNvSpPr>
                    <a:spLocks noChangeShapeType="1"/>
                  </p:cNvSpPr>
                  <p:nvPr/>
                </p:nvSpPr>
                <p:spPr bwMode="auto">
                  <a:xfrm flipV="1">
                    <a:off x="1851" y="303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211"/>
                  <p:cNvSpPr>
                    <a:spLocks noChangeShapeType="1"/>
                  </p:cNvSpPr>
                  <p:nvPr/>
                </p:nvSpPr>
                <p:spPr bwMode="auto">
                  <a:xfrm flipV="1">
                    <a:off x="1851" y="307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212"/>
                  <p:cNvSpPr>
                    <a:spLocks noChangeShapeType="1"/>
                  </p:cNvSpPr>
                  <p:nvPr/>
                </p:nvSpPr>
                <p:spPr bwMode="auto">
                  <a:xfrm flipV="1">
                    <a:off x="1851" y="314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213"/>
                  <p:cNvSpPr>
                    <a:spLocks noChangeShapeType="1"/>
                  </p:cNvSpPr>
                  <p:nvPr/>
                </p:nvSpPr>
                <p:spPr bwMode="auto">
                  <a:xfrm flipV="1">
                    <a:off x="1851" y="310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214"/>
                  <p:cNvSpPr>
                    <a:spLocks noChangeShapeType="1"/>
                  </p:cNvSpPr>
                  <p:nvPr/>
                </p:nvSpPr>
                <p:spPr bwMode="auto">
                  <a:xfrm flipV="1">
                    <a:off x="1851" y="3177"/>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215"/>
                  <p:cNvSpPr>
                    <a:spLocks noChangeShapeType="1"/>
                  </p:cNvSpPr>
                  <p:nvPr/>
                </p:nvSpPr>
                <p:spPr bwMode="auto">
                  <a:xfrm flipV="1">
                    <a:off x="1851" y="3212"/>
                    <a:ext cx="464" cy="2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3" name="Line 216"/>
                <p:cNvSpPr>
                  <a:spLocks noChangeShapeType="1"/>
                </p:cNvSpPr>
                <p:nvPr/>
              </p:nvSpPr>
              <p:spPr bwMode="auto">
                <a:xfrm>
                  <a:off x="1851" y="261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217"/>
                <p:cNvSpPr>
                  <a:spLocks noChangeShapeType="1"/>
                </p:cNvSpPr>
                <p:nvPr/>
              </p:nvSpPr>
              <p:spPr bwMode="auto">
                <a:xfrm>
                  <a:off x="1902" y="2594"/>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218"/>
                <p:cNvSpPr>
                  <a:spLocks noChangeShapeType="1"/>
                </p:cNvSpPr>
                <p:nvPr/>
              </p:nvSpPr>
              <p:spPr bwMode="auto">
                <a:xfrm>
                  <a:off x="1928" y="258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219"/>
                <p:cNvSpPr>
                  <a:spLocks noChangeShapeType="1"/>
                </p:cNvSpPr>
                <p:nvPr/>
              </p:nvSpPr>
              <p:spPr bwMode="auto">
                <a:xfrm>
                  <a:off x="1954" y="257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220"/>
                <p:cNvSpPr>
                  <a:spLocks noChangeShapeType="1"/>
                </p:cNvSpPr>
                <p:nvPr/>
              </p:nvSpPr>
              <p:spPr bwMode="auto">
                <a:xfrm>
                  <a:off x="1980" y="256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221"/>
                <p:cNvSpPr>
                  <a:spLocks noChangeShapeType="1"/>
                </p:cNvSpPr>
                <p:nvPr/>
              </p:nvSpPr>
              <p:spPr bwMode="auto">
                <a:xfrm>
                  <a:off x="2031" y="253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22"/>
                <p:cNvSpPr>
                  <a:spLocks noChangeShapeType="1"/>
                </p:cNvSpPr>
                <p:nvPr/>
              </p:nvSpPr>
              <p:spPr bwMode="auto">
                <a:xfrm>
                  <a:off x="2006" y="2546"/>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23"/>
                <p:cNvSpPr>
                  <a:spLocks noChangeShapeType="1"/>
                </p:cNvSpPr>
                <p:nvPr/>
              </p:nvSpPr>
              <p:spPr bwMode="auto">
                <a:xfrm>
                  <a:off x="2083" y="251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24"/>
                <p:cNvSpPr>
                  <a:spLocks noChangeShapeType="1"/>
                </p:cNvSpPr>
                <p:nvPr/>
              </p:nvSpPr>
              <p:spPr bwMode="auto">
                <a:xfrm>
                  <a:off x="2057" y="2524"/>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25"/>
                <p:cNvSpPr>
                  <a:spLocks noChangeShapeType="1"/>
                </p:cNvSpPr>
                <p:nvPr/>
              </p:nvSpPr>
              <p:spPr bwMode="auto">
                <a:xfrm>
                  <a:off x="2109" y="250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26"/>
                <p:cNvSpPr>
                  <a:spLocks noChangeShapeType="1"/>
                </p:cNvSpPr>
                <p:nvPr/>
              </p:nvSpPr>
              <p:spPr bwMode="auto">
                <a:xfrm>
                  <a:off x="2161" y="2476"/>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27"/>
                <p:cNvSpPr>
                  <a:spLocks noChangeShapeType="1"/>
                </p:cNvSpPr>
                <p:nvPr/>
              </p:nvSpPr>
              <p:spPr bwMode="auto">
                <a:xfrm>
                  <a:off x="2264" y="243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28"/>
                <p:cNvSpPr>
                  <a:spLocks noChangeShapeType="1"/>
                </p:cNvSpPr>
                <p:nvPr/>
              </p:nvSpPr>
              <p:spPr bwMode="auto">
                <a:xfrm>
                  <a:off x="2186" y="247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29"/>
                <p:cNvSpPr>
                  <a:spLocks noChangeShapeType="1"/>
                </p:cNvSpPr>
                <p:nvPr/>
              </p:nvSpPr>
              <p:spPr bwMode="auto">
                <a:xfrm>
                  <a:off x="2316" y="2409"/>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30"/>
                <p:cNvSpPr>
                  <a:spLocks noChangeShapeType="1"/>
                </p:cNvSpPr>
                <p:nvPr/>
              </p:nvSpPr>
              <p:spPr bwMode="auto">
                <a:xfrm>
                  <a:off x="2135" y="248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31"/>
                <p:cNvSpPr>
                  <a:spLocks noChangeShapeType="1"/>
                </p:cNvSpPr>
                <p:nvPr/>
              </p:nvSpPr>
              <p:spPr bwMode="auto">
                <a:xfrm>
                  <a:off x="2212" y="2458"/>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32"/>
                <p:cNvSpPr>
                  <a:spLocks noChangeShapeType="1"/>
                </p:cNvSpPr>
                <p:nvPr/>
              </p:nvSpPr>
              <p:spPr bwMode="auto">
                <a:xfrm>
                  <a:off x="1876" y="2606"/>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33"/>
                <p:cNvSpPr>
                  <a:spLocks noChangeShapeType="1"/>
                </p:cNvSpPr>
                <p:nvPr/>
              </p:nvSpPr>
              <p:spPr bwMode="auto">
                <a:xfrm>
                  <a:off x="2290" y="2420"/>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34"/>
                <p:cNvSpPr>
                  <a:spLocks noChangeShapeType="1"/>
                </p:cNvSpPr>
                <p:nvPr/>
              </p:nvSpPr>
              <p:spPr bwMode="auto">
                <a:xfrm>
                  <a:off x="2238" y="2442"/>
                  <a:ext cx="0" cy="8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4" name="Line 235"/>
              <p:cNvSpPr>
                <a:spLocks noChangeShapeType="1"/>
              </p:cNvSpPr>
              <p:nvPr/>
            </p:nvSpPr>
            <p:spPr bwMode="auto">
              <a:xfrm>
                <a:off x="3476" y="1578"/>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236"/>
              <p:cNvSpPr>
                <a:spLocks noChangeShapeType="1"/>
              </p:cNvSpPr>
              <p:nvPr/>
            </p:nvSpPr>
            <p:spPr bwMode="auto">
              <a:xfrm>
                <a:off x="3476" y="1676"/>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237"/>
              <p:cNvSpPr>
                <a:spLocks noChangeShapeType="1"/>
              </p:cNvSpPr>
              <p:nvPr/>
            </p:nvSpPr>
            <p:spPr bwMode="auto">
              <a:xfrm>
                <a:off x="3476" y="1627"/>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238"/>
              <p:cNvSpPr>
                <a:spLocks noChangeShapeType="1"/>
              </p:cNvSpPr>
              <p:nvPr/>
            </p:nvSpPr>
            <p:spPr bwMode="auto">
              <a:xfrm>
                <a:off x="3476" y="1529"/>
                <a:ext cx="269"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239"/>
              <p:cNvSpPr>
                <a:spLocks noChangeShapeType="1"/>
              </p:cNvSpPr>
              <p:nvPr/>
            </p:nvSpPr>
            <p:spPr bwMode="auto">
              <a:xfrm rot="1155111" flipH="1">
                <a:off x="3476" y="1422"/>
                <a:ext cx="269" cy="2"/>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Line 240"/>
              <p:cNvSpPr>
                <a:spLocks noChangeShapeType="1"/>
              </p:cNvSpPr>
              <p:nvPr/>
            </p:nvSpPr>
            <p:spPr bwMode="auto">
              <a:xfrm rot="-1155111" flipH="1" flipV="1">
                <a:off x="3476" y="1797"/>
                <a:ext cx="269" cy="2"/>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Line 241"/>
              <p:cNvSpPr>
                <a:spLocks noChangeShapeType="1"/>
              </p:cNvSpPr>
              <p:nvPr/>
            </p:nvSpPr>
            <p:spPr bwMode="auto">
              <a:xfrm>
                <a:off x="4244" y="1576"/>
                <a:ext cx="271"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242"/>
              <p:cNvSpPr>
                <a:spLocks noChangeShapeType="1"/>
              </p:cNvSpPr>
              <p:nvPr/>
            </p:nvSpPr>
            <p:spPr bwMode="auto">
              <a:xfrm>
                <a:off x="4244" y="1627"/>
                <a:ext cx="271"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259" name="9Slide.vn 24"/>
            <p:cNvCxnSpPr/>
            <p:nvPr/>
          </p:nvCxnSpPr>
          <p:spPr>
            <a:xfrm flipV="1">
              <a:off x="2884720" y="2853794"/>
              <a:ext cx="0" cy="592361"/>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260" name="9Slide.vn 31"/>
            <p:cNvSpPr txBox="1"/>
            <p:nvPr/>
          </p:nvSpPr>
          <p:spPr>
            <a:xfrm>
              <a:off x="2231395" y="3659710"/>
              <a:ext cx="1190145" cy="714468"/>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Đánh</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giá</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sơ</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bộ</a:t>
              </a:r>
              <a:endPar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endParaRPr>
            </a:p>
          </p:txBody>
        </p:sp>
        <p:cxnSp>
          <p:nvCxnSpPr>
            <p:cNvPr id="262" name="9Slide.vn 24"/>
            <p:cNvCxnSpPr/>
            <p:nvPr/>
          </p:nvCxnSpPr>
          <p:spPr>
            <a:xfrm flipV="1">
              <a:off x="4955359" y="2866004"/>
              <a:ext cx="0" cy="592361"/>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263" name="9Slide.vn 31"/>
            <p:cNvSpPr txBox="1"/>
            <p:nvPr/>
          </p:nvSpPr>
          <p:spPr>
            <a:xfrm>
              <a:off x="4027931" y="3671920"/>
              <a:ext cx="1825183" cy="714468"/>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Sàng</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lọc</a:t>
              </a:r>
              <a:endPar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Khách</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hàng</a:t>
              </a:r>
              <a:endPar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endParaRPr>
            </a:p>
          </p:txBody>
        </p:sp>
        <p:pic>
          <p:nvPicPr>
            <p:cNvPr id="282" name="Picture 281"/>
            <p:cNvPicPr>
              <a:picLocks noChangeAspect="1"/>
            </p:cNvPicPr>
            <p:nvPr/>
          </p:nvPicPr>
          <p:blipFill>
            <a:blip r:embed="rId3"/>
            <a:stretch>
              <a:fillRect/>
            </a:stretch>
          </p:blipFill>
          <p:spPr>
            <a:xfrm>
              <a:off x="10556096" y="1104405"/>
              <a:ext cx="1454924" cy="1419160"/>
            </a:xfrm>
            <a:prstGeom prst="rect">
              <a:avLst/>
            </a:prstGeom>
          </p:spPr>
        </p:pic>
      </p:grpSp>
    </p:spTree>
    <p:extLst>
      <p:ext uri="{BB962C8B-B14F-4D97-AF65-F5344CB8AC3E}">
        <p14:creationId xmlns:p14="http://schemas.microsoft.com/office/powerpoint/2010/main" val="8638982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8" y="-369277"/>
            <a:ext cx="10515600" cy="1325909"/>
          </a:xfrm>
        </p:spPr>
        <p:txBody>
          <a:bodyPr>
            <a:normAutofit/>
          </a:bodyPr>
          <a:lstStyle/>
          <a:p>
            <a:r>
              <a:rPr lang="en-US" sz="2701" b="1" dirty="0">
                <a:solidFill>
                  <a:schemeClr val="bg1"/>
                </a:solidFill>
                <a:latin typeface="Arial" panose="020B0604020202020204" pitchFamily="34" charset="0"/>
                <a:cs typeface="Arial" panose="020B0604020202020204" pitchFamily="34" charset="0"/>
              </a:rPr>
              <a:t>Bank </a:t>
            </a:r>
            <a:r>
              <a:rPr lang="en-US" sz="2701" b="1" dirty="0" err="1">
                <a:solidFill>
                  <a:schemeClr val="bg1"/>
                </a:solidFill>
                <a:latin typeface="Arial" panose="020B0604020202020204" pitchFamily="34" charset="0"/>
                <a:cs typeface="Arial" panose="020B0604020202020204" pitchFamily="34" charset="0"/>
              </a:rPr>
              <a:t>đánh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giá</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từ</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các</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nguồn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nào</a:t>
            </a:r>
            <a:r>
              <a:rPr lang="en-US" sz="2701" b="1" dirty="0">
                <a:solidFill>
                  <a:schemeClr val="bg1"/>
                </a:solidFill>
                <a:latin typeface="Arial" panose="020B0604020202020204" pitchFamily="34" charset="0"/>
                <a:cs typeface="Arial" panose="020B0604020202020204" pitchFamily="34" charset="0"/>
              </a:rPr>
              <a:t>?</a:t>
            </a:r>
          </a:p>
        </p:txBody>
      </p:sp>
      <p:grpSp>
        <p:nvGrpSpPr>
          <p:cNvPr id="25" name="Group 24"/>
          <p:cNvGrpSpPr/>
          <p:nvPr/>
        </p:nvGrpSpPr>
        <p:grpSpPr>
          <a:xfrm>
            <a:off x="814758" y="1493269"/>
            <a:ext cx="10881375" cy="5030363"/>
            <a:chOff x="814756" y="1493268"/>
            <a:chExt cx="10881375" cy="4129611"/>
          </a:xfrm>
        </p:grpSpPr>
        <p:grpSp>
          <p:nvGrpSpPr>
            <p:cNvPr id="16" name="Group 15"/>
            <p:cNvGrpSpPr/>
            <p:nvPr/>
          </p:nvGrpSpPr>
          <p:grpSpPr>
            <a:xfrm>
              <a:off x="814756" y="1493268"/>
              <a:ext cx="10881375" cy="4129611"/>
              <a:chOff x="814756" y="1493268"/>
              <a:chExt cx="10881375" cy="4129611"/>
            </a:xfrm>
          </p:grpSpPr>
          <p:sp>
            <p:nvSpPr>
              <p:cNvPr id="5" name="Oval 11"/>
              <p:cNvSpPr>
                <a:spLocks noChangeArrowheads="1"/>
              </p:cNvSpPr>
              <p:nvPr/>
            </p:nvSpPr>
            <p:spPr bwMode="blackWhite">
              <a:xfrm>
                <a:off x="3025673" y="3097759"/>
                <a:ext cx="1115975" cy="584235"/>
              </a:xfrm>
              <a:prstGeom prst="ellipse">
                <a:avLst/>
              </a:prstGeom>
              <a:solidFill>
                <a:srgbClr val="FB5105"/>
              </a:solidFill>
              <a:ln w="9525">
                <a:round/>
                <a:headEnd/>
                <a:tailEnd/>
              </a:ln>
              <a:scene3d>
                <a:camera prst="legacyObliqueBottom"/>
                <a:lightRig rig="legacyFlat3" dir="b"/>
              </a:scene3d>
              <a:sp3d extrusionH="74600" prstMaterial="legacyMatte">
                <a:bevelT w="13500" h="13500" prst="angle"/>
                <a:bevelB w="13500" h="13500" prst="angle"/>
                <a:extrusionClr>
                  <a:srgbClr val="B2B2B2"/>
                </a:extrusionClr>
                <a:contourClr>
                  <a:srgbClr val="B2B2B2"/>
                </a:contourClr>
              </a:sp3d>
            </p:spPr>
            <p:txBody>
              <a:bodyPr wrap="none" anchor="ctr">
                <a:flatTx/>
              </a:bodyP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sp>
            <p:nvSpPr>
              <p:cNvPr id="6" name="Oval 12"/>
              <p:cNvSpPr>
                <a:spLocks noChangeArrowheads="1"/>
              </p:cNvSpPr>
              <p:nvPr/>
            </p:nvSpPr>
            <p:spPr bwMode="blackWhite">
              <a:xfrm>
                <a:off x="8350680" y="3097759"/>
                <a:ext cx="1118449" cy="584235"/>
              </a:xfrm>
              <a:prstGeom prst="ellipse">
                <a:avLst/>
              </a:prstGeom>
              <a:solidFill>
                <a:srgbClr val="FB5105"/>
              </a:solidFill>
              <a:ln w="9525">
                <a:round/>
                <a:headEnd/>
                <a:tailEnd/>
              </a:ln>
              <a:scene3d>
                <a:camera prst="legacyObliqueBottom"/>
                <a:lightRig rig="legacyFlat3" dir="b"/>
              </a:scene3d>
              <a:sp3d extrusionH="74600" prstMaterial="legacyMatte">
                <a:bevelT w="13500" h="13500" prst="angle"/>
                <a:bevelB w="13500" h="13500" prst="angle"/>
                <a:extrusionClr>
                  <a:srgbClr val="B2B2B2"/>
                </a:extrusionClr>
                <a:contourClr>
                  <a:srgbClr val="B2B2B2"/>
                </a:contourClr>
              </a:sp3d>
            </p:spPr>
            <p:txBody>
              <a:bodyPr wrap="none" anchor="ctr">
                <a:flatTx/>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윤고딕130" pitchFamily="18" charset="-127"/>
                  <a:cs typeface="+mn-cs"/>
                </a:endParaRPr>
              </a:p>
            </p:txBody>
          </p:sp>
          <p:sp>
            <p:nvSpPr>
              <p:cNvPr id="7" name="Freeform 13"/>
              <p:cNvSpPr>
                <a:spLocks/>
              </p:cNvSpPr>
              <p:nvPr/>
            </p:nvSpPr>
            <p:spPr bwMode="blackWhite">
              <a:xfrm rot="528064">
                <a:off x="5908403" y="2959886"/>
                <a:ext cx="2288862" cy="1583810"/>
              </a:xfrm>
              <a:custGeom>
                <a:avLst/>
                <a:gdLst>
                  <a:gd name="T0" fmla="*/ 580 w 1180"/>
                  <a:gd name="T1" fmla="*/ 0 h 1170"/>
                  <a:gd name="T2" fmla="*/ 0 w 1180"/>
                  <a:gd name="T3" fmla="*/ 266 h 1170"/>
                  <a:gd name="T4" fmla="*/ 246 w 1180"/>
                  <a:gd name="T5" fmla="*/ 289 h 1170"/>
                  <a:gd name="T6" fmla="*/ 262 w 1180"/>
                  <a:gd name="T7" fmla="*/ 374 h 1170"/>
                  <a:gd name="T8" fmla="*/ 284 w 1180"/>
                  <a:gd name="T9" fmla="*/ 456 h 1170"/>
                  <a:gd name="T10" fmla="*/ 311 w 1180"/>
                  <a:gd name="T11" fmla="*/ 538 h 1170"/>
                  <a:gd name="T12" fmla="*/ 345 w 1180"/>
                  <a:gd name="T13" fmla="*/ 617 h 1170"/>
                  <a:gd name="T14" fmla="*/ 386 w 1180"/>
                  <a:gd name="T15" fmla="*/ 695 h 1170"/>
                  <a:gd name="T16" fmla="*/ 430 w 1180"/>
                  <a:gd name="T17" fmla="*/ 768 h 1170"/>
                  <a:gd name="T18" fmla="*/ 479 w 1180"/>
                  <a:gd name="T19" fmla="*/ 841 h 1170"/>
                  <a:gd name="T20" fmla="*/ 535 w 1180"/>
                  <a:gd name="T21" fmla="*/ 908 h 1170"/>
                  <a:gd name="T22" fmla="*/ 593 w 1180"/>
                  <a:gd name="T23" fmla="*/ 972 h 1170"/>
                  <a:gd name="T24" fmla="*/ 657 w 1180"/>
                  <a:gd name="T25" fmla="*/ 1033 h 1170"/>
                  <a:gd name="T26" fmla="*/ 724 w 1180"/>
                  <a:gd name="T27" fmla="*/ 1088 h 1170"/>
                  <a:gd name="T28" fmla="*/ 798 w 1180"/>
                  <a:gd name="T29" fmla="*/ 1140 h 1170"/>
                  <a:gd name="T30" fmla="*/ 861 w 1180"/>
                  <a:gd name="T31" fmla="*/ 1170 h 1170"/>
                  <a:gd name="T32" fmla="*/ 893 w 1180"/>
                  <a:gd name="T33" fmla="*/ 810 h 1170"/>
                  <a:gd name="T34" fmla="*/ 1180 w 1180"/>
                  <a:gd name="T35" fmla="*/ 679 h 1170"/>
                  <a:gd name="T36" fmla="*/ 1082 w 1180"/>
                  <a:gd name="T37" fmla="*/ 602 h 1170"/>
                  <a:gd name="T38" fmla="*/ 1036 w 1180"/>
                  <a:gd name="T39" fmla="*/ 560 h 1170"/>
                  <a:gd name="T40" fmla="*/ 994 w 1180"/>
                  <a:gd name="T41" fmla="*/ 512 h 1170"/>
                  <a:gd name="T42" fmla="*/ 956 w 1180"/>
                  <a:gd name="T43" fmla="*/ 460 h 1170"/>
                  <a:gd name="T44" fmla="*/ 925 w 1180"/>
                  <a:gd name="T45" fmla="*/ 406 h 1170"/>
                  <a:gd name="T46" fmla="*/ 897 w 1180"/>
                  <a:gd name="T47" fmla="*/ 350 h 1170"/>
                  <a:gd name="T48" fmla="*/ 1109 w 1180"/>
                  <a:gd name="T49" fmla="*/ 368 h 1170"/>
                  <a:gd name="T50" fmla="*/ 580 w 1180"/>
                  <a:gd name="T51" fmla="*/ 0 h 11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80" h="1170">
                    <a:moveTo>
                      <a:pt x="580" y="0"/>
                    </a:moveTo>
                    <a:lnTo>
                      <a:pt x="0" y="266"/>
                    </a:lnTo>
                    <a:lnTo>
                      <a:pt x="246" y="289"/>
                    </a:lnTo>
                    <a:lnTo>
                      <a:pt x="262" y="374"/>
                    </a:lnTo>
                    <a:lnTo>
                      <a:pt x="284" y="456"/>
                    </a:lnTo>
                    <a:lnTo>
                      <a:pt x="311" y="538"/>
                    </a:lnTo>
                    <a:lnTo>
                      <a:pt x="345" y="617"/>
                    </a:lnTo>
                    <a:lnTo>
                      <a:pt x="386" y="695"/>
                    </a:lnTo>
                    <a:lnTo>
                      <a:pt x="430" y="768"/>
                    </a:lnTo>
                    <a:lnTo>
                      <a:pt x="479" y="841"/>
                    </a:lnTo>
                    <a:lnTo>
                      <a:pt x="535" y="908"/>
                    </a:lnTo>
                    <a:lnTo>
                      <a:pt x="593" y="972"/>
                    </a:lnTo>
                    <a:lnTo>
                      <a:pt x="657" y="1033"/>
                    </a:lnTo>
                    <a:lnTo>
                      <a:pt x="724" y="1088"/>
                    </a:lnTo>
                    <a:lnTo>
                      <a:pt x="798" y="1140"/>
                    </a:lnTo>
                    <a:lnTo>
                      <a:pt x="861" y="1170"/>
                    </a:lnTo>
                    <a:lnTo>
                      <a:pt x="893" y="810"/>
                    </a:lnTo>
                    <a:lnTo>
                      <a:pt x="1180" y="679"/>
                    </a:lnTo>
                    <a:lnTo>
                      <a:pt x="1082" y="602"/>
                    </a:lnTo>
                    <a:lnTo>
                      <a:pt x="1036" y="560"/>
                    </a:lnTo>
                    <a:lnTo>
                      <a:pt x="994" y="512"/>
                    </a:lnTo>
                    <a:lnTo>
                      <a:pt x="956" y="460"/>
                    </a:lnTo>
                    <a:lnTo>
                      <a:pt x="925" y="406"/>
                    </a:lnTo>
                    <a:lnTo>
                      <a:pt x="897" y="350"/>
                    </a:lnTo>
                    <a:lnTo>
                      <a:pt x="1109" y="368"/>
                    </a:lnTo>
                    <a:lnTo>
                      <a:pt x="580" y="0"/>
                    </a:lnTo>
                  </a:path>
                </a:pathLst>
              </a:custGeom>
              <a:solidFill>
                <a:srgbClr val="FB5105"/>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14"/>
              <p:cNvSpPr>
                <a:spLocks/>
              </p:cNvSpPr>
              <p:nvPr/>
            </p:nvSpPr>
            <p:spPr bwMode="blackWhite">
              <a:xfrm>
                <a:off x="7593500" y="1700077"/>
                <a:ext cx="2694671" cy="1223618"/>
              </a:xfrm>
              <a:custGeom>
                <a:avLst/>
                <a:gdLst>
                  <a:gd name="T0" fmla="*/ 689 w 1387"/>
                  <a:gd name="T1" fmla="*/ 905 h 905"/>
                  <a:gd name="T2" fmla="*/ 1289 w 1387"/>
                  <a:gd name="T3" fmla="*/ 695 h 905"/>
                  <a:gd name="T4" fmla="*/ 1327 w 1387"/>
                  <a:gd name="T5" fmla="*/ 500 h 905"/>
                  <a:gd name="T6" fmla="*/ 1359 w 1387"/>
                  <a:gd name="T7" fmla="*/ 303 h 905"/>
                  <a:gd name="T8" fmla="*/ 1387 w 1387"/>
                  <a:gd name="T9" fmla="*/ 105 h 905"/>
                  <a:gd name="T10" fmla="*/ 1243 w 1387"/>
                  <a:gd name="T11" fmla="*/ 271 h 905"/>
                  <a:gd name="T12" fmla="*/ 1176 w 1387"/>
                  <a:gd name="T13" fmla="*/ 223 h 905"/>
                  <a:gd name="T14" fmla="*/ 1104 w 1387"/>
                  <a:gd name="T15" fmla="*/ 180 h 905"/>
                  <a:gd name="T16" fmla="*/ 1030 w 1387"/>
                  <a:gd name="T17" fmla="*/ 143 h 905"/>
                  <a:gd name="T18" fmla="*/ 951 w 1387"/>
                  <a:gd name="T19" fmla="*/ 110 h 905"/>
                  <a:gd name="T20" fmla="*/ 873 w 1387"/>
                  <a:gd name="T21" fmla="*/ 79 h 905"/>
                  <a:gd name="T22" fmla="*/ 801 w 1387"/>
                  <a:gd name="T23" fmla="*/ 61 h 905"/>
                  <a:gd name="T24" fmla="*/ 723 w 1387"/>
                  <a:gd name="T25" fmla="*/ 43 h 905"/>
                  <a:gd name="T26" fmla="*/ 642 w 1387"/>
                  <a:gd name="T27" fmla="*/ 28 h 905"/>
                  <a:gd name="T28" fmla="*/ 562 w 1387"/>
                  <a:gd name="T29" fmla="*/ 16 h 905"/>
                  <a:gd name="T30" fmla="*/ 464 w 1387"/>
                  <a:gd name="T31" fmla="*/ 8 h 905"/>
                  <a:gd name="T32" fmla="*/ 376 w 1387"/>
                  <a:gd name="T33" fmla="*/ 5 h 905"/>
                  <a:gd name="T34" fmla="*/ 272 w 1387"/>
                  <a:gd name="T35" fmla="*/ 0 h 905"/>
                  <a:gd name="T36" fmla="*/ 152 w 1387"/>
                  <a:gd name="T37" fmla="*/ 0 h 905"/>
                  <a:gd name="T38" fmla="*/ 0 w 1387"/>
                  <a:gd name="T39" fmla="*/ 0 h 905"/>
                  <a:gd name="T40" fmla="*/ 294 w 1387"/>
                  <a:gd name="T41" fmla="*/ 307 h 905"/>
                  <a:gd name="T42" fmla="*/ 47 w 1387"/>
                  <a:gd name="T43" fmla="*/ 631 h 905"/>
                  <a:gd name="T44" fmla="*/ 235 w 1387"/>
                  <a:gd name="T45" fmla="*/ 626 h 905"/>
                  <a:gd name="T46" fmla="*/ 392 w 1387"/>
                  <a:gd name="T47" fmla="*/ 631 h 905"/>
                  <a:gd name="T48" fmla="*/ 510 w 1387"/>
                  <a:gd name="T49" fmla="*/ 634 h 905"/>
                  <a:gd name="T50" fmla="*/ 615 w 1387"/>
                  <a:gd name="T51" fmla="*/ 640 h 905"/>
                  <a:gd name="T52" fmla="*/ 696 w 1387"/>
                  <a:gd name="T53" fmla="*/ 652 h 905"/>
                  <a:gd name="T54" fmla="*/ 747 w 1387"/>
                  <a:gd name="T55" fmla="*/ 668 h 905"/>
                  <a:gd name="T56" fmla="*/ 799 w 1387"/>
                  <a:gd name="T57" fmla="*/ 692 h 905"/>
                  <a:gd name="T58" fmla="*/ 850 w 1387"/>
                  <a:gd name="T59" fmla="*/ 721 h 905"/>
                  <a:gd name="T60" fmla="*/ 689 w 1387"/>
                  <a:gd name="T61" fmla="*/ 905 h 90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87" h="905">
                    <a:moveTo>
                      <a:pt x="689" y="905"/>
                    </a:moveTo>
                    <a:lnTo>
                      <a:pt x="1289" y="695"/>
                    </a:lnTo>
                    <a:lnTo>
                      <a:pt x="1327" y="500"/>
                    </a:lnTo>
                    <a:lnTo>
                      <a:pt x="1359" y="303"/>
                    </a:lnTo>
                    <a:lnTo>
                      <a:pt x="1387" y="105"/>
                    </a:lnTo>
                    <a:lnTo>
                      <a:pt x="1243" y="271"/>
                    </a:lnTo>
                    <a:lnTo>
                      <a:pt x="1176" y="223"/>
                    </a:lnTo>
                    <a:lnTo>
                      <a:pt x="1104" y="180"/>
                    </a:lnTo>
                    <a:lnTo>
                      <a:pt x="1030" y="143"/>
                    </a:lnTo>
                    <a:lnTo>
                      <a:pt x="951" y="110"/>
                    </a:lnTo>
                    <a:lnTo>
                      <a:pt x="873" y="79"/>
                    </a:lnTo>
                    <a:lnTo>
                      <a:pt x="801" y="61"/>
                    </a:lnTo>
                    <a:lnTo>
                      <a:pt x="723" y="43"/>
                    </a:lnTo>
                    <a:lnTo>
                      <a:pt x="642" y="28"/>
                    </a:lnTo>
                    <a:lnTo>
                      <a:pt x="562" y="16"/>
                    </a:lnTo>
                    <a:lnTo>
                      <a:pt x="464" y="8"/>
                    </a:lnTo>
                    <a:lnTo>
                      <a:pt x="376" y="5"/>
                    </a:lnTo>
                    <a:lnTo>
                      <a:pt x="272" y="0"/>
                    </a:lnTo>
                    <a:lnTo>
                      <a:pt x="152" y="0"/>
                    </a:lnTo>
                    <a:lnTo>
                      <a:pt x="0" y="0"/>
                    </a:lnTo>
                    <a:lnTo>
                      <a:pt x="294" y="307"/>
                    </a:lnTo>
                    <a:lnTo>
                      <a:pt x="47" y="631"/>
                    </a:lnTo>
                    <a:lnTo>
                      <a:pt x="235" y="626"/>
                    </a:lnTo>
                    <a:lnTo>
                      <a:pt x="392" y="631"/>
                    </a:lnTo>
                    <a:lnTo>
                      <a:pt x="510" y="634"/>
                    </a:lnTo>
                    <a:lnTo>
                      <a:pt x="615" y="640"/>
                    </a:lnTo>
                    <a:lnTo>
                      <a:pt x="696" y="652"/>
                    </a:lnTo>
                    <a:lnTo>
                      <a:pt x="747" y="668"/>
                    </a:lnTo>
                    <a:lnTo>
                      <a:pt x="799" y="692"/>
                    </a:lnTo>
                    <a:lnTo>
                      <a:pt x="850" y="721"/>
                    </a:lnTo>
                    <a:lnTo>
                      <a:pt x="689" y="905"/>
                    </a:lnTo>
                  </a:path>
                </a:pathLst>
              </a:custGeom>
              <a:solidFill>
                <a:srgbClr val="FB5105"/>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15"/>
              <p:cNvSpPr>
                <a:spLocks/>
              </p:cNvSpPr>
              <p:nvPr/>
            </p:nvSpPr>
            <p:spPr bwMode="blackWhite">
              <a:xfrm rot="4885842">
                <a:off x="1136713" y="2868004"/>
                <a:ext cx="1971576" cy="2615489"/>
              </a:xfrm>
              <a:custGeom>
                <a:avLst/>
                <a:gdLst>
                  <a:gd name="T0" fmla="*/ 585 w 1033"/>
                  <a:gd name="T1" fmla="*/ 1 h 904"/>
                  <a:gd name="T2" fmla="*/ 573 w 1033"/>
                  <a:gd name="T3" fmla="*/ 41 h 904"/>
                  <a:gd name="T4" fmla="*/ 556 w 1033"/>
                  <a:gd name="T5" fmla="*/ 78 h 904"/>
                  <a:gd name="T6" fmla="*/ 537 w 1033"/>
                  <a:gd name="T7" fmla="*/ 116 h 904"/>
                  <a:gd name="T8" fmla="*/ 514 w 1033"/>
                  <a:gd name="T9" fmla="*/ 150 h 904"/>
                  <a:gd name="T10" fmla="*/ 488 w 1033"/>
                  <a:gd name="T11" fmla="*/ 182 h 904"/>
                  <a:gd name="T12" fmla="*/ 459 w 1033"/>
                  <a:gd name="T13" fmla="*/ 212 h 904"/>
                  <a:gd name="T14" fmla="*/ 427 w 1033"/>
                  <a:gd name="T15" fmla="*/ 239 h 904"/>
                  <a:gd name="T16" fmla="*/ 393 w 1033"/>
                  <a:gd name="T17" fmla="*/ 262 h 904"/>
                  <a:gd name="T18" fmla="*/ 356 w 1033"/>
                  <a:gd name="T19" fmla="*/ 283 h 904"/>
                  <a:gd name="T20" fmla="*/ 317 w 1033"/>
                  <a:gd name="T21" fmla="*/ 301 h 904"/>
                  <a:gd name="T22" fmla="*/ 277 w 1033"/>
                  <a:gd name="T23" fmla="*/ 314 h 904"/>
                  <a:gd name="T24" fmla="*/ 236 w 1033"/>
                  <a:gd name="T25" fmla="*/ 323 h 904"/>
                  <a:gd name="T26" fmla="*/ 235 w 1033"/>
                  <a:gd name="T27" fmla="*/ 187 h 904"/>
                  <a:gd name="T28" fmla="*/ 159 w 1033"/>
                  <a:gd name="T29" fmla="*/ 298 h 904"/>
                  <a:gd name="T30" fmla="*/ 80 w 1033"/>
                  <a:gd name="T31" fmla="*/ 409 h 904"/>
                  <a:gd name="T32" fmla="*/ 0 w 1033"/>
                  <a:gd name="T33" fmla="*/ 517 h 904"/>
                  <a:gd name="T34" fmla="*/ 236 w 1033"/>
                  <a:gd name="T35" fmla="*/ 903 h 904"/>
                  <a:gd name="T36" fmla="*/ 236 w 1033"/>
                  <a:gd name="T37" fmla="*/ 766 h 904"/>
                  <a:gd name="T38" fmla="*/ 295 w 1033"/>
                  <a:gd name="T39" fmla="*/ 759 h 904"/>
                  <a:gd name="T40" fmla="*/ 353 w 1033"/>
                  <a:gd name="T41" fmla="*/ 747 h 904"/>
                  <a:gd name="T42" fmla="*/ 411 w 1033"/>
                  <a:gd name="T43" fmla="*/ 733 h 904"/>
                  <a:gd name="T44" fmla="*/ 467 w 1033"/>
                  <a:gd name="T45" fmla="*/ 713 h 904"/>
                  <a:gd name="T46" fmla="*/ 522 w 1033"/>
                  <a:gd name="T47" fmla="*/ 691 h 904"/>
                  <a:gd name="T48" fmla="*/ 575 w 1033"/>
                  <a:gd name="T49" fmla="*/ 665 h 904"/>
                  <a:gd name="T50" fmla="*/ 626 w 1033"/>
                  <a:gd name="T51" fmla="*/ 635 h 904"/>
                  <a:gd name="T52" fmla="*/ 676 w 1033"/>
                  <a:gd name="T53" fmla="*/ 601 h 904"/>
                  <a:gd name="T54" fmla="*/ 724 w 1033"/>
                  <a:gd name="T55" fmla="*/ 564 h 904"/>
                  <a:gd name="T56" fmla="*/ 768 w 1033"/>
                  <a:gd name="T57" fmla="*/ 525 h 904"/>
                  <a:gd name="T58" fmla="*/ 811 w 1033"/>
                  <a:gd name="T59" fmla="*/ 481 h 904"/>
                  <a:gd name="T60" fmla="*/ 849 w 1033"/>
                  <a:gd name="T61" fmla="*/ 435 h 904"/>
                  <a:gd name="T62" fmla="*/ 884 w 1033"/>
                  <a:gd name="T63" fmla="*/ 387 h 904"/>
                  <a:gd name="T64" fmla="*/ 916 w 1033"/>
                  <a:gd name="T65" fmla="*/ 337 h 904"/>
                  <a:gd name="T66" fmla="*/ 945 w 1033"/>
                  <a:gd name="T67" fmla="*/ 284 h 904"/>
                  <a:gd name="T68" fmla="*/ 970 w 1033"/>
                  <a:gd name="T69" fmla="*/ 231 h 904"/>
                  <a:gd name="T70" fmla="*/ 991 w 1033"/>
                  <a:gd name="T71" fmla="*/ 174 h 904"/>
                  <a:gd name="T72" fmla="*/ 1009 w 1033"/>
                  <a:gd name="T73" fmla="*/ 117 h 904"/>
                  <a:gd name="T74" fmla="*/ 1023 w 1033"/>
                  <a:gd name="T75" fmla="*/ 58 h 904"/>
                  <a:gd name="T76" fmla="*/ 1032 w 1033"/>
                  <a:gd name="T77" fmla="*/ 0 h 904"/>
                  <a:gd name="T78" fmla="*/ 812 w 1033"/>
                  <a:gd name="T79" fmla="*/ 132 h 904"/>
                  <a:gd name="T80" fmla="*/ 585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rgbClr val="FB5105"/>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16"/>
              <p:cNvSpPr>
                <a:spLocks/>
              </p:cNvSpPr>
              <p:nvPr/>
            </p:nvSpPr>
            <p:spPr bwMode="blackWhite">
              <a:xfrm rot="4982769">
                <a:off x="1630858" y="859239"/>
                <a:ext cx="1775108" cy="3110378"/>
              </a:xfrm>
              <a:custGeom>
                <a:avLst/>
                <a:gdLst>
                  <a:gd name="T0" fmla="*/ 929 w 930"/>
                  <a:gd name="T1" fmla="*/ 645 h 1075"/>
                  <a:gd name="T2" fmla="*/ 887 w 930"/>
                  <a:gd name="T3" fmla="*/ 634 h 1075"/>
                  <a:gd name="T4" fmla="*/ 847 w 930"/>
                  <a:gd name="T5" fmla="*/ 620 h 1075"/>
                  <a:gd name="T6" fmla="*/ 807 w 930"/>
                  <a:gd name="T7" fmla="*/ 603 h 1075"/>
                  <a:gd name="T8" fmla="*/ 771 w 930"/>
                  <a:gd name="T9" fmla="*/ 582 h 1075"/>
                  <a:gd name="T10" fmla="*/ 735 w 930"/>
                  <a:gd name="T11" fmla="*/ 557 h 1075"/>
                  <a:gd name="T12" fmla="*/ 703 w 930"/>
                  <a:gd name="T13" fmla="*/ 529 h 1075"/>
                  <a:gd name="T14" fmla="*/ 673 w 930"/>
                  <a:gd name="T15" fmla="*/ 497 h 1075"/>
                  <a:gd name="T16" fmla="*/ 648 w 930"/>
                  <a:gd name="T17" fmla="*/ 465 h 1075"/>
                  <a:gd name="T18" fmla="*/ 624 w 930"/>
                  <a:gd name="T19" fmla="*/ 428 h 1075"/>
                  <a:gd name="T20" fmla="*/ 607 w 930"/>
                  <a:gd name="T21" fmla="*/ 398 h 1075"/>
                  <a:gd name="T22" fmla="*/ 594 w 930"/>
                  <a:gd name="T23" fmla="*/ 366 h 1075"/>
                  <a:gd name="T24" fmla="*/ 583 w 930"/>
                  <a:gd name="T25" fmla="*/ 332 h 1075"/>
                  <a:gd name="T26" fmla="*/ 577 w 930"/>
                  <a:gd name="T27" fmla="*/ 298 h 1075"/>
                  <a:gd name="T28" fmla="*/ 575 w 930"/>
                  <a:gd name="T29" fmla="*/ 264 h 1075"/>
                  <a:gd name="T30" fmla="*/ 576 w 930"/>
                  <a:gd name="T31" fmla="*/ 229 h 1075"/>
                  <a:gd name="T32" fmla="*/ 748 w 930"/>
                  <a:gd name="T33" fmla="*/ 229 h 1075"/>
                  <a:gd name="T34" fmla="*/ 360 w 930"/>
                  <a:gd name="T35" fmla="*/ 0 h 1075"/>
                  <a:gd name="T36" fmla="*/ 0 w 930"/>
                  <a:gd name="T37" fmla="*/ 236 h 1075"/>
                  <a:gd name="T38" fmla="*/ 136 w 930"/>
                  <a:gd name="T39" fmla="*/ 237 h 1075"/>
                  <a:gd name="T40" fmla="*/ 141 w 930"/>
                  <a:gd name="T41" fmla="*/ 299 h 1075"/>
                  <a:gd name="T42" fmla="*/ 150 w 930"/>
                  <a:gd name="T43" fmla="*/ 362 h 1075"/>
                  <a:gd name="T44" fmla="*/ 165 w 930"/>
                  <a:gd name="T45" fmla="*/ 422 h 1075"/>
                  <a:gd name="T46" fmla="*/ 182 w 930"/>
                  <a:gd name="T47" fmla="*/ 483 h 1075"/>
                  <a:gd name="T48" fmla="*/ 204 w 930"/>
                  <a:gd name="T49" fmla="*/ 541 h 1075"/>
                  <a:gd name="T50" fmla="*/ 231 w 930"/>
                  <a:gd name="T51" fmla="*/ 598 h 1075"/>
                  <a:gd name="T52" fmla="*/ 262 w 930"/>
                  <a:gd name="T53" fmla="*/ 653 h 1075"/>
                  <a:gd name="T54" fmla="*/ 296 w 930"/>
                  <a:gd name="T55" fmla="*/ 704 h 1075"/>
                  <a:gd name="T56" fmla="*/ 333 w 930"/>
                  <a:gd name="T57" fmla="*/ 752 h 1075"/>
                  <a:gd name="T58" fmla="*/ 374 w 930"/>
                  <a:gd name="T59" fmla="*/ 797 h 1075"/>
                  <a:gd name="T60" fmla="*/ 419 w 930"/>
                  <a:gd name="T61" fmla="*/ 841 h 1075"/>
                  <a:gd name="T62" fmla="*/ 465 w 930"/>
                  <a:gd name="T63" fmla="*/ 880 h 1075"/>
                  <a:gd name="T64" fmla="*/ 514 w 930"/>
                  <a:gd name="T65" fmla="*/ 917 h 1075"/>
                  <a:gd name="T66" fmla="*/ 566 w 930"/>
                  <a:gd name="T67" fmla="*/ 951 h 1075"/>
                  <a:gd name="T68" fmla="*/ 620 w 930"/>
                  <a:gd name="T69" fmla="*/ 980 h 1075"/>
                  <a:gd name="T70" fmla="*/ 675 w 930"/>
                  <a:gd name="T71" fmla="*/ 1007 h 1075"/>
                  <a:gd name="T72" fmla="*/ 732 w 930"/>
                  <a:gd name="T73" fmla="*/ 1029 h 1075"/>
                  <a:gd name="T74" fmla="*/ 790 w 930"/>
                  <a:gd name="T75" fmla="*/ 1048 h 1075"/>
                  <a:gd name="T76" fmla="*/ 849 w 930"/>
                  <a:gd name="T77" fmla="*/ 1062 h 1075"/>
                  <a:gd name="T78" fmla="*/ 910 w 930"/>
                  <a:gd name="T79" fmla="*/ 1074 h 1075"/>
                  <a:gd name="T80" fmla="*/ 772 w 930"/>
                  <a:gd name="T81" fmla="*/ 845 h 1075"/>
                  <a:gd name="T82" fmla="*/ 929 w 930"/>
                  <a:gd name="T83" fmla="*/ 645 h 10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solidFill>
                <a:srgbClr val="FFC000"/>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7"/>
              <p:cNvSpPr>
                <a:spLocks/>
              </p:cNvSpPr>
              <p:nvPr/>
            </p:nvSpPr>
            <p:spPr bwMode="blackWhite">
              <a:xfrm>
                <a:off x="3315184" y="3447610"/>
                <a:ext cx="2449701" cy="1830257"/>
              </a:xfrm>
              <a:custGeom>
                <a:avLst/>
                <a:gdLst>
                  <a:gd name="T0" fmla="*/ 0 w 1146"/>
                  <a:gd name="T1" fmla="*/ 799 h 1232"/>
                  <a:gd name="T2" fmla="*/ 334 w 1146"/>
                  <a:gd name="T3" fmla="*/ 1232 h 1232"/>
                  <a:gd name="T4" fmla="*/ 304 w 1146"/>
                  <a:gd name="T5" fmla="*/ 1036 h 1232"/>
                  <a:gd name="T6" fmla="*/ 375 w 1146"/>
                  <a:gd name="T7" fmla="*/ 1019 h 1232"/>
                  <a:gd name="T8" fmla="*/ 447 w 1146"/>
                  <a:gd name="T9" fmla="*/ 997 h 1232"/>
                  <a:gd name="T10" fmla="*/ 516 w 1146"/>
                  <a:gd name="T11" fmla="*/ 970 h 1232"/>
                  <a:gd name="T12" fmla="*/ 583 w 1146"/>
                  <a:gd name="T13" fmla="*/ 939 h 1232"/>
                  <a:gd name="T14" fmla="*/ 648 w 1146"/>
                  <a:gd name="T15" fmla="*/ 901 h 1232"/>
                  <a:gd name="T16" fmla="*/ 708 w 1146"/>
                  <a:gd name="T17" fmla="*/ 859 h 1232"/>
                  <a:gd name="T18" fmla="*/ 767 w 1146"/>
                  <a:gd name="T19" fmla="*/ 813 h 1232"/>
                  <a:gd name="T20" fmla="*/ 823 w 1146"/>
                  <a:gd name="T21" fmla="*/ 762 h 1232"/>
                  <a:gd name="T22" fmla="*/ 874 w 1146"/>
                  <a:gd name="T23" fmla="*/ 707 h 1232"/>
                  <a:gd name="T24" fmla="*/ 923 w 1146"/>
                  <a:gd name="T25" fmla="*/ 651 h 1232"/>
                  <a:gd name="T26" fmla="*/ 965 w 1146"/>
                  <a:gd name="T27" fmla="*/ 589 h 1232"/>
                  <a:gd name="T28" fmla="*/ 1005 w 1146"/>
                  <a:gd name="T29" fmla="*/ 524 h 1232"/>
                  <a:gd name="T30" fmla="*/ 1040 w 1146"/>
                  <a:gd name="T31" fmla="*/ 457 h 1232"/>
                  <a:gd name="T32" fmla="*/ 1069 w 1146"/>
                  <a:gd name="T33" fmla="*/ 386 h 1232"/>
                  <a:gd name="T34" fmla="*/ 1096 w 1146"/>
                  <a:gd name="T35" fmla="*/ 316 h 1232"/>
                  <a:gd name="T36" fmla="*/ 1115 w 1146"/>
                  <a:gd name="T37" fmla="*/ 242 h 1232"/>
                  <a:gd name="T38" fmla="*/ 1130 w 1146"/>
                  <a:gd name="T39" fmla="*/ 166 h 1232"/>
                  <a:gd name="T40" fmla="*/ 1141 w 1146"/>
                  <a:gd name="T41" fmla="*/ 115 h 1232"/>
                  <a:gd name="T42" fmla="*/ 1146 w 1146"/>
                  <a:gd name="T43" fmla="*/ 63 h 1232"/>
                  <a:gd name="T44" fmla="*/ 1141 w 1146"/>
                  <a:gd name="T45" fmla="*/ 0 h 1232"/>
                  <a:gd name="T46" fmla="*/ 905 w 1146"/>
                  <a:gd name="T47" fmla="*/ 144 h 1232"/>
                  <a:gd name="T48" fmla="*/ 618 w 1146"/>
                  <a:gd name="T49" fmla="*/ 22 h 1232"/>
                  <a:gd name="T50" fmla="*/ 609 w 1146"/>
                  <a:gd name="T51" fmla="*/ 77 h 1232"/>
                  <a:gd name="T52" fmla="*/ 596 w 1146"/>
                  <a:gd name="T53" fmla="*/ 132 h 1232"/>
                  <a:gd name="T54" fmla="*/ 577 w 1146"/>
                  <a:gd name="T55" fmla="*/ 184 h 1232"/>
                  <a:gd name="T56" fmla="*/ 554 w 1146"/>
                  <a:gd name="T57" fmla="*/ 235 h 1232"/>
                  <a:gd name="T58" fmla="*/ 524 w 1146"/>
                  <a:gd name="T59" fmla="*/ 282 h 1232"/>
                  <a:gd name="T60" fmla="*/ 492 w 1146"/>
                  <a:gd name="T61" fmla="*/ 326 h 1232"/>
                  <a:gd name="T62" fmla="*/ 456 w 1146"/>
                  <a:gd name="T63" fmla="*/ 367 h 1232"/>
                  <a:gd name="T64" fmla="*/ 414 w 1146"/>
                  <a:gd name="T65" fmla="*/ 402 h 1232"/>
                  <a:gd name="T66" fmla="*/ 370 w 1146"/>
                  <a:gd name="T67" fmla="*/ 434 h 1232"/>
                  <a:gd name="T68" fmla="*/ 324 w 1146"/>
                  <a:gd name="T69" fmla="*/ 460 h 1232"/>
                  <a:gd name="T70" fmla="*/ 274 w 1146"/>
                  <a:gd name="T71" fmla="*/ 483 h 1232"/>
                  <a:gd name="T72" fmla="*/ 223 w 1146"/>
                  <a:gd name="T73" fmla="*/ 500 h 1232"/>
                  <a:gd name="T74" fmla="*/ 193 w 1146"/>
                  <a:gd name="T75" fmla="*/ 314 h 1232"/>
                  <a:gd name="T76" fmla="*/ 0 w 1146"/>
                  <a:gd name="T77" fmla="*/ 799 h 12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146" h="1232">
                    <a:moveTo>
                      <a:pt x="0" y="799"/>
                    </a:moveTo>
                    <a:lnTo>
                      <a:pt x="334" y="1232"/>
                    </a:lnTo>
                    <a:lnTo>
                      <a:pt x="304" y="1036"/>
                    </a:lnTo>
                    <a:lnTo>
                      <a:pt x="375" y="1019"/>
                    </a:lnTo>
                    <a:lnTo>
                      <a:pt x="447" y="997"/>
                    </a:lnTo>
                    <a:lnTo>
                      <a:pt x="516" y="970"/>
                    </a:lnTo>
                    <a:lnTo>
                      <a:pt x="583" y="939"/>
                    </a:lnTo>
                    <a:lnTo>
                      <a:pt x="648" y="901"/>
                    </a:lnTo>
                    <a:lnTo>
                      <a:pt x="708" y="859"/>
                    </a:lnTo>
                    <a:lnTo>
                      <a:pt x="767" y="813"/>
                    </a:lnTo>
                    <a:lnTo>
                      <a:pt x="823" y="762"/>
                    </a:lnTo>
                    <a:lnTo>
                      <a:pt x="874" y="707"/>
                    </a:lnTo>
                    <a:lnTo>
                      <a:pt x="923" y="651"/>
                    </a:lnTo>
                    <a:lnTo>
                      <a:pt x="965" y="589"/>
                    </a:lnTo>
                    <a:lnTo>
                      <a:pt x="1005" y="524"/>
                    </a:lnTo>
                    <a:lnTo>
                      <a:pt x="1040" y="457"/>
                    </a:lnTo>
                    <a:lnTo>
                      <a:pt x="1069" y="386"/>
                    </a:lnTo>
                    <a:lnTo>
                      <a:pt x="1096" y="316"/>
                    </a:lnTo>
                    <a:lnTo>
                      <a:pt x="1115" y="242"/>
                    </a:lnTo>
                    <a:lnTo>
                      <a:pt x="1130" y="166"/>
                    </a:lnTo>
                    <a:lnTo>
                      <a:pt x="1141" y="115"/>
                    </a:lnTo>
                    <a:lnTo>
                      <a:pt x="1146" y="63"/>
                    </a:lnTo>
                    <a:lnTo>
                      <a:pt x="1141" y="0"/>
                    </a:lnTo>
                    <a:lnTo>
                      <a:pt x="905" y="144"/>
                    </a:lnTo>
                    <a:lnTo>
                      <a:pt x="618" y="22"/>
                    </a:lnTo>
                    <a:lnTo>
                      <a:pt x="609" y="77"/>
                    </a:lnTo>
                    <a:lnTo>
                      <a:pt x="596" y="132"/>
                    </a:lnTo>
                    <a:lnTo>
                      <a:pt x="577" y="184"/>
                    </a:lnTo>
                    <a:lnTo>
                      <a:pt x="554" y="235"/>
                    </a:lnTo>
                    <a:lnTo>
                      <a:pt x="524" y="282"/>
                    </a:lnTo>
                    <a:lnTo>
                      <a:pt x="492" y="326"/>
                    </a:lnTo>
                    <a:lnTo>
                      <a:pt x="456" y="367"/>
                    </a:lnTo>
                    <a:lnTo>
                      <a:pt x="414" y="402"/>
                    </a:lnTo>
                    <a:lnTo>
                      <a:pt x="370" y="434"/>
                    </a:lnTo>
                    <a:lnTo>
                      <a:pt x="324" y="460"/>
                    </a:lnTo>
                    <a:lnTo>
                      <a:pt x="274" y="483"/>
                    </a:lnTo>
                    <a:lnTo>
                      <a:pt x="223" y="500"/>
                    </a:lnTo>
                    <a:lnTo>
                      <a:pt x="193" y="314"/>
                    </a:lnTo>
                    <a:lnTo>
                      <a:pt x="0" y="799"/>
                    </a:lnTo>
                  </a:path>
                </a:pathLst>
              </a:custGeom>
              <a:solidFill>
                <a:schemeClr val="accent1"/>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8"/>
              <p:cNvSpPr>
                <a:spLocks/>
              </p:cNvSpPr>
              <p:nvPr/>
            </p:nvSpPr>
            <p:spPr bwMode="blackWhite">
              <a:xfrm rot="1883757">
                <a:off x="7658221" y="3968410"/>
                <a:ext cx="2570949" cy="1654469"/>
              </a:xfrm>
              <a:custGeom>
                <a:avLst/>
                <a:gdLst>
                  <a:gd name="T0" fmla="*/ 585 w 1033"/>
                  <a:gd name="T1" fmla="*/ 1 h 904"/>
                  <a:gd name="T2" fmla="*/ 573 w 1033"/>
                  <a:gd name="T3" fmla="*/ 41 h 904"/>
                  <a:gd name="T4" fmla="*/ 556 w 1033"/>
                  <a:gd name="T5" fmla="*/ 78 h 904"/>
                  <a:gd name="T6" fmla="*/ 537 w 1033"/>
                  <a:gd name="T7" fmla="*/ 116 h 904"/>
                  <a:gd name="T8" fmla="*/ 514 w 1033"/>
                  <a:gd name="T9" fmla="*/ 150 h 904"/>
                  <a:gd name="T10" fmla="*/ 488 w 1033"/>
                  <a:gd name="T11" fmla="*/ 182 h 904"/>
                  <a:gd name="T12" fmla="*/ 459 w 1033"/>
                  <a:gd name="T13" fmla="*/ 212 h 904"/>
                  <a:gd name="T14" fmla="*/ 427 w 1033"/>
                  <a:gd name="T15" fmla="*/ 239 h 904"/>
                  <a:gd name="T16" fmla="*/ 393 w 1033"/>
                  <a:gd name="T17" fmla="*/ 262 h 904"/>
                  <a:gd name="T18" fmla="*/ 356 w 1033"/>
                  <a:gd name="T19" fmla="*/ 283 h 904"/>
                  <a:gd name="T20" fmla="*/ 317 w 1033"/>
                  <a:gd name="T21" fmla="*/ 301 h 904"/>
                  <a:gd name="T22" fmla="*/ 277 w 1033"/>
                  <a:gd name="T23" fmla="*/ 314 h 904"/>
                  <a:gd name="T24" fmla="*/ 236 w 1033"/>
                  <a:gd name="T25" fmla="*/ 323 h 904"/>
                  <a:gd name="T26" fmla="*/ 235 w 1033"/>
                  <a:gd name="T27" fmla="*/ 187 h 904"/>
                  <a:gd name="T28" fmla="*/ 159 w 1033"/>
                  <a:gd name="T29" fmla="*/ 298 h 904"/>
                  <a:gd name="T30" fmla="*/ 80 w 1033"/>
                  <a:gd name="T31" fmla="*/ 409 h 904"/>
                  <a:gd name="T32" fmla="*/ 0 w 1033"/>
                  <a:gd name="T33" fmla="*/ 517 h 904"/>
                  <a:gd name="T34" fmla="*/ 236 w 1033"/>
                  <a:gd name="T35" fmla="*/ 903 h 904"/>
                  <a:gd name="T36" fmla="*/ 236 w 1033"/>
                  <a:gd name="T37" fmla="*/ 766 h 904"/>
                  <a:gd name="T38" fmla="*/ 295 w 1033"/>
                  <a:gd name="T39" fmla="*/ 759 h 904"/>
                  <a:gd name="T40" fmla="*/ 353 w 1033"/>
                  <a:gd name="T41" fmla="*/ 747 h 904"/>
                  <a:gd name="T42" fmla="*/ 411 w 1033"/>
                  <a:gd name="T43" fmla="*/ 733 h 904"/>
                  <a:gd name="T44" fmla="*/ 467 w 1033"/>
                  <a:gd name="T45" fmla="*/ 713 h 904"/>
                  <a:gd name="T46" fmla="*/ 522 w 1033"/>
                  <a:gd name="T47" fmla="*/ 691 h 904"/>
                  <a:gd name="T48" fmla="*/ 575 w 1033"/>
                  <a:gd name="T49" fmla="*/ 665 h 904"/>
                  <a:gd name="T50" fmla="*/ 626 w 1033"/>
                  <a:gd name="T51" fmla="*/ 635 h 904"/>
                  <a:gd name="T52" fmla="*/ 676 w 1033"/>
                  <a:gd name="T53" fmla="*/ 601 h 904"/>
                  <a:gd name="T54" fmla="*/ 724 w 1033"/>
                  <a:gd name="T55" fmla="*/ 564 h 904"/>
                  <a:gd name="T56" fmla="*/ 768 w 1033"/>
                  <a:gd name="T57" fmla="*/ 525 h 904"/>
                  <a:gd name="T58" fmla="*/ 811 w 1033"/>
                  <a:gd name="T59" fmla="*/ 481 h 904"/>
                  <a:gd name="T60" fmla="*/ 849 w 1033"/>
                  <a:gd name="T61" fmla="*/ 435 h 904"/>
                  <a:gd name="T62" fmla="*/ 884 w 1033"/>
                  <a:gd name="T63" fmla="*/ 387 h 904"/>
                  <a:gd name="T64" fmla="*/ 916 w 1033"/>
                  <a:gd name="T65" fmla="*/ 337 h 904"/>
                  <a:gd name="T66" fmla="*/ 945 w 1033"/>
                  <a:gd name="T67" fmla="*/ 284 h 904"/>
                  <a:gd name="T68" fmla="*/ 970 w 1033"/>
                  <a:gd name="T69" fmla="*/ 231 h 904"/>
                  <a:gd name="T70" fmla="*/ 991 w 1033"/>
                  <a:gd name="T71" fmla="*/ 174 h 904"/>
                  <a:gd name="T72" fmla="*/ 1009 w 1033"/>
                  <a:gd name="T73" fmla="*/ 117 h 904"/>
                  <a:gd name="T74" fmla="*/ 1023 w 1033"/>
                  <a:gd name="T75" fmla="*/ 58 h 904"/>
                  <a:gd name="T76" fmla="*/ 1032 w 1033"/>
                  <a:gd name="T77" fmla="*/ 0 h 904"/>
                  <a:gd name="T78" fmla="*/ 812 w 1033"/>
                  <a:gd name="T79" fmla="*/ 132 h 904"/>
                  <a:gd name="T80" fmla="*/ 585 w 1033"/>
                  <a:gd name="T81" fmla="*/ 1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solidFill>
                <a:schemeClr val="accent1"/>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19"/>
              <p:cNvSpPr>
                <a:spLocks/>
              </p:cNvSpPr>
              <p:nvPr/>
            </p:nvSpPr>
            <p:spPr bwMode="blackWhite">
              <a:xfrm rot="2004850">
                <a:off x="9347882" y="2523865"/>
                <a:ext cx="2348249" cy="1950895"/>
              </a:xfrm>
              <a:custGeom>
                <a:avLst/>
                <a:gdLst>
                  <a:gd name="T0" fmla="*/ 554 w 943"/>
                  <a:gd name="T1" fmla="*/ 1064 h 1065"/>
                  <a:gd name="T2" fmla="*/ 942 w 943"/>
                  <a:gd name="T3" fmla="*/ 840 h 1065"/>
                  <a:gd name="T4" fmla="*/ 781 w 943"/>
                  <a:gd name="T5" fmla="*/ 840 h 1065"/>
                  <a:gd name="T6" fmla="*/ 776 w 943"/>
                  <a:gd name="T7" fmla="*/ 778 h 1065"/>
                  <a:gd name="T8" fmla="*/ 767 w 943"/>
                  <a:gd name="T9" fmla="*/ 716 h 1065"/>
                  <a:gd name="T10" fmla="*/ 754 w 943"/>
                  <a:gd name="T11" fmla="*/ 655 h 1065"/>
                  <a:gd name="T12" fmla="*/ 737 w 943"/>
                  <a:gd name="T13" fmla="*/ 595 h 1065"/>
                  <a:gd name="T14" fmla="*/ 714 w 943"/>
                  <a:gd name="T15" fmla="*/ 536 h 1065"/>
                  <a:gd name="T16" fmla="*/ 688 w 943"/>
                  <a:gd name="T17" fmla="*/ 480 h 1065"/>
                  <a:gd name="T18" fmla="*/ 658 w 943"/>
                  <a:gd name="T19" fmla="*/ 425 h 1065"/>
                  <a:gd name="T20" fmla="*/ 624 w 943"/>
                  <a:gd name="T21" fmla="*/ 372 h 1065"/>
                  <a:gd name="T22" fmla="*/ 586 w 943"/>
                  <a:gd name="T23" fmla="*/ 323 h 1065"/>
                  <a:gd name="T24" fmla="*/ 547 w 943"/>
                  <a:gd name="T25" fmla="*/ 275 h 1065"/>
                  <a:gd name="T26" fmla="*/ 502 w 943"/>
                  <a:gd name="T27" fmla="*/ 232 h 1065"/>
                  <a:gd name="T28" fmla="*/ 455 w 943"/>
                  <a:gd name="T29" fmla="*/ 191 h 1065"/>
                  <a:gd name="T30" fmla="*/ 405 w 943"/>
                  <a:gd name="T31" fmla="*/ 153 h 1065"/>
                  <a:gd name="T32" fmla="*/ 352 w 943"/>
                  <a:gd name="T33" fmla="*/ 120 h 1065"/>
                  <a:gd name="T34" fmla="*/ 298 w 943"/>
                  <a:gd name="T35" fmla="*/ 89 h 1065"/>
                  <a:gd name="T36" fmla="*/ 241 w 943"/>
                  <a:gd name="T37" fmla="*/ 63 h 1065"/>
                  <a:gd name="T38" fmla="*/ 182 w 943"/>
                  <a:gd name="T39" fmla="*/ 41 h 1065"/>
                  <a:gd name="T40" fmla="*/ 122 w 943"/>
                  <a:gd name="T41" fmla="*/ 23 h 1065"/>
                  <a:gd name="T42" fmla="*/ 61 w 943"/>
                  <a:gd name="T43" fmla="*/ 9 h 1065"/>
                  <a:gd name="T44" fmla="*/ 0 w 943"/>
                  <a:gd name="T45" fmla="*/ 0 h 1065"/>
                  <a:gd name="T46" fmla="*/ 137 w 943"/>
                  <a:gd name="T47" fmla="*/ 226 h 1065"/>
                  <a:gd name="T48" fmla="*/ 5 w 943"/>
                  <a:gd name="T49" fmla="*/ 451 h 1065"/>
                  <a:gd name="T50" fmla="*/ 48 w 943"/>
                  <a:gd name="T51" fmla="*/ 465 h 1065"/>
                  <a:gd name="T52" fmla="*/ 90 w 943"/>
                  <a:gd name="T53" fmla="*/ 483 h 1065"/>
                  <a:gd name="T54" fmla="*/ 130 w 943"/>
                  <a:gd name="T55" fmla="*/ 505 h 1065"/>
                  <a:gd name="T56" fmla="*/ 168 w 943"/>
                  <a:gd name="T57" fmla="*/ 531 h 1065"/>
                  <a:gd name="T58" fmla="*/ 202 w 943"/>
                  <a:gd name="T59" fmla="*/ 561 h 1065"/>
                  <a:gd name="T60" fmla="*/ 233 w 943"/>
                  <a:gd name="T61" fmla="*/ 594 h 1065"/>
                  <a:gd name="T62" fmla="*/ 262 w 943"/>
                  <a:gd name="T63" fmla="*/ 629 h 1065"/>
                  <a:gd name="T64" fmla="*/ 285 w 943"/>
                  <a:gd name="T65" fmla="*/ 668 h 1065"/>
                  <a:gd name="T66" fmla="*/ 305 w 943"/>
                  <a:gd name="T67" fmla="*/ 709 h 1065"/>
                  <a:gd name="T68" fmla="*/ 321 w 943"/>
                  <a:gd name="T69" fmla="*/ 751 h 1065"/>
                  <a:gd name="T70" fmla="*/ 333 w 943"/>
                  <a:gd name="T71" fmla="*/ 795 h 1065"/>
                  <a:gd name="T72" fmla="*/ 340 w 943"/>
                  <a:gd name="T73" fmla="*/ 840 h 1065"/>
                  <a:gd name="T74" fmla="*/ 188 w 943"/>
                  <a:gd name="T75" fmla="*/ 841 h 1065"/>
                  <a:gd name="T76" fmla="*/ 554 w 943"/>
                  <a:gd name="T77" fmla="*/ 1064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solidFill>
                <a:srgbClr val="FFC000"/>
              </a:solidFill>
              <a:ln w="9525" cap="rnd" cmpd="sng">
                <a:solidFill>
                  <a:schemeClr val="tx1"/>
                </a:solidFill>
                <a:prstDash val="solid"/>
                <a:round/>
                <a:headEnd/>
                <a:tailEnd/>
              </a:ln>
              <a:effectLst>
                <a:outerShdw dist="35921" dir="2700000" algn="ctr" rotWithShape="0">
                  <a:schemeClr val="bg2"/>
                </a:outerShdw>
              </a:effec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20"/>
              <p:cNvSpPr>
                <a:spLocks/>
              </p:cNvSpPr>
              <p:nvPr/>
            </p:nvSpPr>
            <p:spPr bwMode="auto">
              <a:xfrm>
                <a:off x="3775430" y="1493268"/>
                <a:ext cx="4184288" cy="1228788"/>
              </a:xfrm>
              <a:custGeom>
                <a:avLst/>
                <a:gdLst>
                  <a:gd name="T0" fmla="*/ 0 w 1691"/>
                  <a:gd name="T1" fmla="*/ 125 h 713"/>
                  <a:gd name="T2" fmla="*/ 1394 w 1691"/>
                  <a:gd name="T3" fmla="*/ 125 h 713"/>
                  <a:gd name="T4" fmla="*/ 1395 w 1691"/>
                  <a:gd name="T5" fmla="*/ 0 h 713"/>
                  <a:gd name="T6" fmla="*/ 1691 w 1691"/>
                  <a:gd name="T7" fmla="*/ 374 h 713"/>
                  <a:gd name="T8" fmla="*/ 1400 w 1691"/>
                  <a:gd name="T9" fmla="*/ 713 h 713"/>
                  <a:gd name="T10" fmla="*/ 1400 w 1691"/>
                  <a:gd name="T11" fmla="*/ 592 h 713"/>
                  <a:gd name="T12" fmla="*/ 61 w 1691"/>
                  <a:gd name="T13" fmla="*/ 592 h 713"/>
                  <a:gd name="T14" fmla="*/ 195 w 1691"/>
                  <a:gd name="T15" fmla="*/ 336 h 713"/>
                  <a:gd name="T16" fmla="*/ 0 w 1691"/>
                  <a:gd name="T17" fmla="*/ 125 h 7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91" h="713">
                    <a:moveTo>
                      <a:pt x="0" y="125"/>
                    </a:moveTo>
                    <a:lnTo>
                      <a:pt x="1394" y="125"/>
                    </a:lnTo>
                    <a:lnTo>
                      <a:pt x="1395" y="0"/>
                    </a:lnTo>
                    <a:lnTo>
                      <a:pt x="1691" y="374"/>
                    </a:lnTo>
                    <a:lnTo>
                      <a:pt x="1400" y="713"/>
                    </a:lnTo>
                    <a:lnTo>
                      <a:pt x="1400" y="592"/>
                    </a:lnTo>
                    <a:lnTo>
                      <a:pt x="61" y="592"/>
                    </a:lnTo>
                    <a:lnTo>
                      <a:pt x="195" y="336"/>
                    </a:lnTo>
                    <a:lnTo>
                      <a:pt x="0" y="125"/>
                    </a:lnTo>
                    <a:close/>
                  </a:path>
                </a:pathLst>
              </a:custGeom>
              <a:solidFill>
                <a:schemeClr val="accent1"/>
              </a:solidFill>
              <a:ln w="9525" cap="flat" cmpd="sng">
                <a:solidFill>
                  <a:schemeClr val="tx1"/>
                </a:solidFill>
                <a:prstDash val="solid"/>
                <a:round/>
                <a:headEnd type="none" w="med" len="med"/>
                <a:tailEnd type="none" w="med" len="med"/>
              </a:ln>
              <a:effectLst>
                <a:outerShdw dist="35921" dir="2700000" algn="ctr" rotWithShape="0">
                  <a:schemeClr val="bg2"/>
                </a:outerShdw>
              </a:effec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 name="Rectangle 16"/>
            <p:cNvSpPr/>
            <p:nvPr/>
          </p:nvSpPr>
          <p:spPr>
            <a:xfrm rot="20235075">
              <a:off x="3545780" y="4222813"/>
              <a:ext cx="1812932" cy="303303"/>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Báo</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cáo</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tài</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chính</a:t>
              </a:r>
              <a:endPar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Rectangle 17"/>
            <p:cNvSpPr/>
            <p:nvPr/>
          </p:nvSpPr>
          <p:spPr>
            <a:xfrm>
              <a:off x="4409806" y="1922996"/>
              <a:ext cx="2907527" cy="303303"/>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Thông</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tin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Tín</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dụng</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tập</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trung</a:t>
              </a:r>
              <a:endPar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p:cNvSpPr/>
            <p:nvPr/>
          </p:nvSpPr>
          <p:spPr>
            <a:xfrm>
              <a:off x="1543097" y="3872519"/>
              <a:ext cx="1301959" cy="530807"/>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Phương</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án</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Vay</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vốn</a:t>
              </a:r>
              <a:endPar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p:cNvSpPr/>
            <p:nvPr/>
          </p:nvSpPr>
          <p:spPr>
            <a:xfrm rot="20230364">
              <a:off x="1362099" y="2297671"/>
              <a:ext cx="2412840" cy="303303"/>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Đánh</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giá</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Doanh</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nghiệp</a:t>
              </a:r>
              <a:endPar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p:cNvSpPr/>
            <p:nvPr/>
          </p:nvSpPr>
          <p:spPr>
            <a:xfrm>
              <a:off x="7837399" y="4514207"/>
              <a:ext cx="2100255" cy="303303"/>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Thẩm</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định</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trực</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tiếp</a:t>
              </a:r>
              <a:endPar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p:cNvSpPr/>
            <p:nvPr/>
          </p:nvSpPr>
          <p:spPr>
            <a:xfrm>
              <a:off x="6645670" y="3357106"/>
              <a:ext cx="1060996" cy="530807"/>
            </a:xfrm>
            <a:prstGeom prst="rect">
              <a:avLst/>
            </a:prstGeom>
          </p:spPr>
          <p:txBody>
            <a:bodyPr wrap="non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Khảo</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sát</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Độc</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lập</a:t>
              </a:r>
              <a:endPar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p:cNvSpPr/>
            <p:nvPr/>
          </p:nvSpPr>
          <p:spPr>
            <a:xfrm>
              <a:off x="10021817" y="2826061"/>
              <a:ext cx="871053" cy="985816"/>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Đối</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tác</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và</a:t>
              </a:r>
              <a:endPar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Khách</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hàng</a:t>
              </a:r>
              <a:endPar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p:cNvSpPr/>
            <p:nvPr/>
          </p:nvSpPr>
          <p:spPr>
            <a:xfrm>
              <a:off x="8199906" y="1813672"/>
              <a:ext cx="1220206" cy="530807"/>
            </a:xfrm>
            <a:prstGeom prst="rect">
              <a:avLst/>
            </a:prstGeom>
          </p:spPr>
          <p:txBody>
            <a:bodyPr wrap="non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Thông</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tin</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Thị</a:t>
              </a:r>
              <a:r>
                <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1" b="1" i="0" u="none" strike="noStrike" kern="1200" cap="none" spc="0" normalizeH="0" baseline="0" noProof="0" dirty="0" err="1">
                  <a:ln>
                    <a:noFill/>
                  </a:ln>
                  <a:solidFill>
                    <a:prstClr val="black"/>
                  </a:solidFill>
                  <a:effectLst/>
                  <a:uLnTx/>
                  <a:uFillTx/>
                  <a:latin typeface="Calibri" panose="020F0502020204030204"/>
                  <a:ea typeface="+mn-ea"/>
                  <a:cs typeface="+mn-cs"/>
                </a:rPr>
                <a:t>trường</a:t>
              </a:r>
              <a:endParaRPr kumimoji="0" lang="en-US" sz="1801"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Rounded Rectangle 2"/>
          <p:cNvSpPr/>
          <p:nvPr/>
        </p:nvSpPr>
        <p:spPr>
          <a:xfrm>
            <a:off x="9594376" y="2990079"/>
            <a:ext cx="2265648" cy="1454862"/>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2701"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p:cNvSpPr/>
          <p:nvPr/>
        </p:nvSpPr>
        <p:spPr>
          <a:xfrm>
            <a:off x="6075390" y="3157735"/>
            <a:ext cx="2265648" cy="1454862"/>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ounded Rectangle 26"/>
          <p:cNvSpPr/>
          <p:nvPr/>
        </p:nvSpPr>
        <p:spPr>
          <a:xfrm>
            <a:off x="1156404" y="1881688"/>
            <a:ext cx="3161900" cy="1454862"/>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7232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2451">
            <a:extLst>
              <a:ext uri="{FF2B5EF4-FFF2-40B4-BE49-F238E27FC236}">
                <a16:creationId xmlns:a16="http://schemas.microsoft.com/office/drawing/2014/main" id="{B72526B6-837F-1C42-8B1F-7BB88E52D68B}"/>
              </a:ext>
            </a:extLst>
          </p:cNvPr>
          <p:cNvSpPr/>
          <p:nvPr/>
        </p:nvSpPr>
        <p:spPr>
          <a:xfrm rot="10800000" flipH="1">
            <a:off x="5893010" y="2649052"/>
            <a:ext cx="455250" cy="192291"/>
          </a:xfrm>
          <a:custGeom>
            <a:avLst/>
            <a:gdLst/>
            <a:ahLst/>
            <a:cxnLst>
              <a:cxn ang="0">
                <a:pos x="wd2" y="hd2"/>
              </a:cxn>
              <a:cxn ang="5400000">
                <a:pos x="wd2" y="hd2"/>
              </a:cxn>
              <a:cxn ang="10800000">
                <a:pos x="wd2" y="hd2"/>
              </a:cxn>
              <a:cxn ang="16200000">
                <a:pos x="wd2" y="hd2"/>
              </a:cxn>
            </a:cxnLst>
            <a:rect l="0" t="0" r="r" b="b"/>
            <a:pathLst>
              <a:path w="21600" h="21377" extrusionOk="0">
                <a:moveTo>
                  <a:pt x="12025" y="21"/>
                </a:moveTo>
                <a:cubicBezTo>
                  <a:pt x="7938" y="-223"/>
                  <a:pt x="3907" y="1631"/>
                  <a:pt x="0" y="4865"/>
                </a:cubicBezTo>
                <a:lnTo>
                  <a:pt x="10451" y="21377"/>
                </a:lnTo>
                <a:lnTo>
                  <a:pt x="21600" y="4181"/>
                </a:lnTo>
                <a:cubicBezTo>
                  <a:pt x="18478" y="1782"/>
                  <a:pt x="15271" y="215"/>
                  <a:pt x="12025" y="21"/>
                </a:cubicBezTo>
                <a:close/>
              </a:path>
            </a:pathLst>
          </a:custGeom>
          <a:solidFill>
            <a:schemeClr val="accent4"/>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9" name="Shape 32427">
            <a:extLst>
              <a:ext uri="{FF2B5EF4-FFF2-40B4-BE49-F238E27FC236}">
                <a16:creationId xmlns:a16="http://schemas.microsoft.com/office/drawing/2014/main" id="{AB0553B9-74F5-1C44-AA66-FCE45659B50D}"/>
              </a:ext>
            </a:extLst>
          </p:cNvPr>
          <p:cNvSpPr/>
          <p:nvPr/>
        </p:nvSpPr>
        <p:spPr>
          <a:xfrm flipH="1">
            <a:off x="5608664" y="5180820"/>
            <a:ext cx="1015713" cy="1068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616" y="1447"/>
                  <a:pt x="6988" y="1451"/>
                  <a:pt x="0" y="13"/>
                </a:cubicBezTo>
                <a:lnTo>
                  <a:pt x="10793" y="21600"/>
                </a:lnTo>
                <a:lnTo>
                  <a:pt x="21600"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0" name="Shape 32428">
            <a:extLst>
              <a:ext uri="{FF2B5EF4-FFF2-40B4-BE49-F238E27FC236}">
                <a16:creationId xmlns:a16="http://schemas.microsoft.com/office/drawing/2014/main" id="{0F97FA8D-69A1-804B-BF47-FF31AC5F0B7D}"/>
              </a:ext>
            </a:extLst>
          </p:cNvPr>
          <p:cNvSpPr/>
          <p:nvPr/>
        </p:nvSpPr>
        <p:spPr>
          <a:xfrm flipH="1">
            <a:off x="6117092" y="4836758"/>
            <a:ext cx="1231997" cy="14041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12703" y="5302"/>
                </a:lnTo>
                <a:lnTo>
                  <a:pt x="12768" y="5274"/>
                </a:lnTo>
                <a:lnTo>
                  <a:pt x="12768" y="5293"/>
                </a:lnTo>
                <a:cubicBezTo>
                  <a:pt x="9301" y="4645"/>
                  <a:pt x="6013" y="3618"/>
                  <a:pt x="3223" y="2111"/>
                </a:cubicBezTo>
                <a:cubicBezTo>
                  <a:pt x="2080" y="1493"/>
                  <a:pt x="1010" y="777"/>
                  <a:pt x="0" y="0"/>
                </a:cubicBezTo>
                <a:close/>
              </a:path>
            </a:pathLst>
          </a:custGeom>
          <a:solidFill>
            <a:schemeClr val="bg1">
              <a:lumMod val="85000"/>
            </a:schemeClr>
          </a:solidFill>
          <a:ln w="12700" cap="flat">
            <a:noFill/>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1" name="Shape 32429">
            <a:extLst>
              <a:ext uri="{FF2B5EF4-FFF2-40B4-BE49-F238E27FC236}">
                <a16:creationId xmlns:a16="http://schemas.microsoft.com/office/drawing/2014/main" id="{649F7A8C-DAE4-D24E-85A6-694F9B31E913}"/>
              </a:ext>
            </a:extLst>
          </p:cNvPr>
          <p:cNvSpPr/>
          <p:nvPr/>
        </p:nvSpPr>
        <p:spPr>
          <a:xfrm>
            <a:off x="4883112" y="4822895"/>
            <a:ext cx="1230529" cy="1418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 y="141"/>
                  <a:pt x="130" y="277"/>
                  <a:pt x="211" y="409"/>
                </a:cubicBezTo>
                <a:cubicBezTo>
                  <a:pt x="320" y="587"/>
                  <a:pt x="448" y="756"/>
                  <a:pt x="593" y="913"/>
                </a:cubicBezTo>
                <a:lnTo>
                  <a:pt x="21600" y="21600"/>
                </a:lnTo>
                <a:lnTo>
                  <a:pt x="12756" y="5476"/>
                </a:lnTo>
                <a:lnTo>
                  <a:pt x="12821" y="5448"/>
                </a:lnTo>
                <a:lnTo>
                  <a:pt x="12821" y="5467"/>
                </a:lnTo>
                <a:cubicBezTo>
                  <a:pt x="11069" y="5156"/>
                  <a:pt x="9366" y="4744"/>
                  <a:pt x="7749" y="4222"/>
                </a:cubicBezTo>
                <a:cubicBezTo>
                  <a:pt x="6143" y="3704"/>
                  <a:pt x="4620" y="3078"/>
                  <a:pt x="3237" y="2307"/>
                </a:cubicBezTo>
                <a:cubicBezTo>
                  <a:pt x="1990" y="1613"/>
                  <a:pt x="985" y="863"/>
                  <a:pt x="0" y="0"/>
                </a:cubicBezTo>
                <a:close/>
              </a:path>
            </a:pathLst>
          </a:custGeom>
          <a:solidFill>
            <a:schemeClr val="bg1">
              <a:lumMod val="85000"/>
            </a:schemeClr>
          </a:solidFill>
          <a:ln w="12700" cap="flat">
            <a:noFill/>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2" name="Shape 32430">
            <a:extLst>
              <a:ext uri="{FF2B5EF4-FFF2-40B4-BE49-F238E27FC236}">
                <a16:creationId xmlns:a16="http://schemas.microsoft.com/office/drawing/2014/main" id="{6D23B9AC-7F5C-744C-89B8-F0842ADD2CB3}"/>
              </a:ext>
            </a:extLst>
          </p:cNvPr>
          <p:cNvSpPr/>
          <p:nvPr/>
        </p:nvSpPr>
        <p:spPr>
          <a:xfrm flipH="1">
            <a:off x="6108248" y="5929794"/>
            <a:ext cx="271767" cy="319341"/>
          </a:xfrm>
          <a:custGeom>
            <a:avLst/>
            <a:gdLst/>
            <a:ahLst/>
            <a:cxnLst>
              <a:cxn ang="0">
                <a:pos x="wd2" y="hd2"/>
              </a:cxn>
              <a:cxn ang="5400000">
                <a:pos x="wd2" y="hd2"/>
              </a:cxn>
              <a:cxn ang="10800000">
                <a:pos x="wd2" y="hd2"/>
              </a:cxn>
              <a:cxn ang="16200000">
                <a:pos x="wd2" y="hd2"/>
              </a:cxn>
            </a:cxnLst>
            <a:rect l="0" t="0" r="r" b="b"/>
            <a:pathLst>
              <a:path w="21600" h="21600" extrusionOk="0">
                <a:moveTo>
                  <a:pt x="8707" y="0"/>
                </a:moveTo>
                <a:cubicBezTo>
                  <a:pt x="7249" y="40"/>
                  <a:pt x="5793" y="133"/>
                  <a:pt x="4344" y="279"/>
                </a:cubicBezTo>
                <a:cubicBezTo>
                  <a:pt x="2887" y="426"/>
                  <a:pt x="1437" y="626"/>
                  <a:pt x="0" y="880"/>
                </a:cubicBezTo>
                <a:lnTo>
                  <a:pt x="21600" y="21600"/>
                </a:lnTo>
                <a:lnTo>
                  <a:pt x="8707" y="0"/>
                </a:lnTo>
                <a:close/>
                <a:moveTo>
                  <a:pt x="21387" y="20748"/>
                </a:moveTo>
                <a:lnTo>
                  <a:pt x="21142" y="21164"/>
                </a:lnTo>
                <a:lnTo>
                  <a:pt x="21387" y="21373"/>
                </a:lnTo>
                <a:lnTo>
                  <a:pt x="21387" y="20748"/>
                </a:lnTo>
                <a:close/>
              </a:path>
            </a:pathLst>
          </a:custGeom>
          <a:solidFill>
            <a:schemeClr val="accent5"/>
          </a:solidFill>
          <a:ln w="12700" cap="flat">
            <a:noFill/>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3" name="Shape 32431">
            <a:extLst>
              <a:ext uri="{FF2B5EF4-FFF2-40B4-BE49-F238E27FC236}">
                <a16:creationId xmlns:a16="http://schemas.microsoft.com/office/drawing/2014/main" id="{49D8B257-629C-DA4E-8169-CF68DD87A726}"/>
              </a:ext>
            </a:extLst>
          </p:cNvPr>
          <p:cNvSpPr/>
          <p:nvPr/>
        </p:nvSpPr>
        <p:spPr>
          <a:xfrm flipH="1">
            <a:off x="5963384" y="5921170"/>
            <a:ext cx="306739" cy="327965"/>
          </a:xfrm>
          <a:custGeom>
            <a:avLst/>
            <a:gdLst/>
            <a:ahLst/>
            <a:cxnLst>
              <a:cxn ang="0">
                <a:pos x="wd2" y="hd2"/>
              </a:cxn>
              <a:cxn ang="5400000">
                <a:pos x="wd2" y="hd2"/>
              </a:cxn>
              <a:cxn ang="10800000">
                <a:pos x="wd2" y="hd2"/>
              </a:cxn>
              <a:cxn ang="16200000">
                <a:pos x="wd2" y="hd2"/>
              </a:cxn>
            </a:cxnLst>
            <a:rect l="0" t="0" r="r" b="b"/>
            <a:pathLst>
              <a:path w="21600" h="21597" extrusionOk="0">
                <a:moveTo>
                  <a:pt x="10945" y="0"/>
                </a:moveTo>
                <a:cubicBezTo>
                  <a:pt x="7288" y="2"/>
                  <a:pt x="3637" y="211"/>
                  <a:pt x="0" y="563"/>
                </a:cubicBezTo>
                <a:lnTo>
                  <a:pt x="11086" y="21597"/>
                </a:lnTo>
                <a:lnTo>
                  <a:pt x="21600" y="518"/>
                </a:lnTo>
                <a:cubicBezTo>
                  <a:pt x="18051" y="183"/>
                  <a:pt x="14504" y="-3"/>
                  <a:pt x="10945" y="0"/>
                </a:cubicBezTo>
                <a:close/>
              </a:path>
            </a:pathLst>
          </a:custGeom>
          <a:solidFill>
            <a:schemeClr val="accent5">
              <a:lumMod val="7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4" name="Shape 32432">
            <a:extLst>
              <a:ext uri="{FF2B5EF4-FFF2-40B4-BE49-F238E27FC236}">
                <a16:creationId xmlns:a16="http://schemas.microsoft.com/office/drawing/2014/main" id="{121EC2A5-431D-1249-9A9E-8F44BBE8F36E}"/>
              </a:ext>
            </a:extLst>
          </p:cNvPr>
          <p:cNvSpPr/>
          <p:nvPr/>
        </p:nvSpPr>
        <p:spPr>
          <a:xfrm flipH="1">
            <a:off x="5851781" y="5930415"/>
            <a:ext cx="263380" cy="318720"/>
          </a:xfrm>
          <a:custGeom>
            <a:avLst/>
            <a:gdLst/>
            <a:ahLst/>
            <a:cxnLst>
              <a:cxn ang="0">
                <a:pos x="wd2" y="hd2"/>
              </a:cxn>
              <a:cxn ang="5400000">
                <a:pos x="wd2" y="hd2"/>
              </a:cxn>
              <a:cxn ang="10800000">
                <a:pos x="wd2" y="hd2"/>
              </a:cxn>
              <a:cxn ang="16200000">
                <a:pos x="wd2" y="hd2"/>
              </a:cxn>
            </a:cxnLst>
            <a:rect l="0" t="0" r="r" b="b"/>
            <a:pathLst>
              <a:path w="21600" h="21600" extrusionOk="0">
                <a:moveTo>
                  <a:pt x="12331" y="0"/>
                </a:moveTo>
                <a:lnTo>
                  <a:pt x="0" y="21600"/>
                </a:lnTo>
                <a:lnTo>
                  <a:pt x="21600" y="1117"/>
                </a:lnTo>
                <a:cubicBezTo>
                  <a:pt x="18524" y="659"/>
                  <a:pt x="15432" y="262"/>
                  <a:pt x="12331" y="0"/>
                </a:cubicBezTo>
                <a:close/>
              </a:path>
            </a:pathLst>
          </a:custGeom>
          <a:solidFill>
            <a:schemeClr val="accent5"/>
          </a:solidFill>
          <a:ln w="12700" cap="flat">
            <a:noFill/>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7" name="Shape 32434">
            <a:extLst>
              <a:ext uri="{FF2B5EF4-FFF2-40B4-BE49-F238E27FC236}">
                <a16:creationId xmlns:a16="http://schemas.microsoft.com/office/drawing/2014/main" id="{3DB0170F-8070-7645-96BD-217712F0B97C}"/>
              </a:ext>
            </a:extLst>
          </p:cNvPr>
          <p:cNvSpPr/>
          <p:nvPr/>
        </p:nvSpPr>
        <p:spPr>
          <a:xfrm flipH="1">
            <a:off x="4877940" y="3743337"/>
            <a:ext cx="731513" cy="578129"/>
          </a:xfrm>
          <a:custGeom>
            <a:avLst/>
            <a:gdLst/>
            <a:ahLst/>
            <a:cxnLst>
              <a:cxn ang="0">
                <a:pos x="wd2" y="hd2"/>
              </a:cxn>
              <a:cxn ang="5400000">
                <a:pos x="wd2" y="hd2"/>
              </a:cxn>
              <a:cxn ang="10800000">
                <a:pos x="wd2" y="hd2"/>
              </a:cxn>
              <a:cxn ang="16200000">
                <a:pos x="wd2" y="hd2"/>
              </a:cxn>
            </a:cxnLst>
            <a:rect l="0" t="0" r="r" b="b"/>
            <a:pathLst>
              <a:path w="21600" h="21600" extrusionOk="0">
                <a:moveTo>
                  <a:pt x="2410" y="272"/>
                </a:moveTo>
                <a:cubicBezTo>
                  <a:pt x="1607" y="148"/>
                  <a:pt x="804" y="85"/>
                  <a:pt x="0" y="0"/>
                </a:cubicBezTo>
                <a:lnTo>
                  <a:pt x="0" y="12543"/>
                </a:lnTo>
                <a:lnTo>
                  <a:pt x="0" y="21600"/>
                </a:lnTo>
                <a:lnTo>
                  <a:pt x="9" y="21600"/>
                </a:lnTo>
                <a:lnTo>
                  <a:pt x="18" y="21600"/>
                </a:lnTo>
                <a:lnTo>
                  <a:pt x="18" y="21118"/>
                </a:lnTo>
                <a:cubicBezTo>
                  <a:pt x="3354" y="21210"/>
                  <a:pt x="6651" y="20775"/>
                  <a:pt x="9840" y="19857"/>
                </a:cubicBezTo>
                <a:cubicBezTo>
                  <a:pt x="12794" y="19007"/>
                  <a:pt x="15726" y="17741"/>
                  <a:pt x="18267" y="15501"/>
                </a:cubicBezTo>
                <a:cubicBezTo>
                  <a:pt x="19514" y="14401"/>
                  <a:pt x="20628" y="13081"/>
                  <a:pt x="21600" y="11603"/>
                </a:cubicBezTo>
                <a:cubicBezTo>
                  <a:pt x="20938" y="8818"/>
                  <a:pt x="19067" y="6544"/>
                  <a:pt x="15947" y="4687"/>
                </a:cubicBezTo>
                <a:cubicBezTo>
                  <a:pt x="12111" y="2404"/>
                  <a:pt x="7259" y="1021"/>
                  <a:pt x="2410" y="272"/>
                </a:cubicBez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8" name="Shape 32435">
            <a:extLst>
              <a:ext uri="{FF2B5EF4-FFF2-40B4-BE49-F238E27FC236}">
                <a16:creationId xmlns:a16="http://schemas.microsoft.com/office/drawing/2014/main" id="{113D3F0A-50EE-CB41-8E0B-E30DCC4E3B7F}"/>
              </a:ext>
            </a:extLst>
          </p:cNvPr>
          <p:cNvSpPr/>
          <p:nvPr/>
        </p:nvSpPr>
        <p:spPr>
          <a:xfrm flipH="1">
            <a:off x="4879121" y="4048958"/>
            <a:ext cx="729718" cy="11335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65" y="796"/>
                  <a:pt x="19549" y="1496"/>
                  <a:pt x="18290" y="2078"/>
                </a:cubicBezTo>
                <a:cubicBezTo>
                  <a:pt x="15764" y="3245"/>
                  <a:pt x="12813" y="3880"/>
                  <a:pt x="9845" y="4304"/>
                </a:cubicBezTo>
                <a:cubicBezTo>
                  <a:pt x="6646" y="4761"/>
                  <a:pt x="3344" y="4982"/>
                  <a:pt x="0" y="4947"/>
                </a:cubicBezTo>
                <a:lnTo>
                  <a:pt x="0" y="14665"/>
                </a:lnTo>
                <a:lnTo>
                  <a:pt x="0" y="21600"/>
                </a:lnTo>
                <a:cubicBezTo>
                  <a:pt x="5879" y="20805"/>
                  <a:pt x="11429" y="19521"/>
                  <a:pt x="16114" y="17659"/>
                </a:cubicBezTo>
                <a:cubicBezTo>
                  <a:pt x="17939" y="16933"/>
                  <a:pt x="19554" y="16160"/>
                  <a:pt x="21016" y="15373"/>
                </a:cubicBezTo>
                <a:cubicBezTo>
                  <a:pt x="21140" y="15238"/>
                  <a:pt x="21246" y="15096"/>
                  <a:pt x="21332" y="14948"/>
                </a:cubicBezTo>
                <a:cubicBezTo>
                  <a:pt x="21504" y="14652"/>
                  <a:pt x="21595" y="14338"/>
                  <a:pt x="21600" y="14022"/>
                </a:cubicBezTo>
                <a:lnTo>
                  <a:pt x="21600" y="10595"/>
                </a:lnTo>
                <a:lnTo>
                  <a:pt x="21600" y="4736"/>
                </a:lnTo>
                <a:lnTo>
                  <a:pt x="21600" y="0"/>
                </a:lnTo>
                <a:close/>
              </a:path>
            </a:pathLst>
          </a:custGeom>
          <a:solidFill>
            <a:schemeClr val="accent1"/>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5" name="Shape 32437">
            <a:extLst>
              <a:ext uri="{FF2B5EF4-FFF2-40B4-BE49-F238E27FC236}">
                <a16:creationId xmlns:a16="http://schemas.microsoft.com/office/drawing/2014/main" id="{E7DCF233-B4BC-FE41-9253-980A58B7DE1C}"/>
              </a:ext>
            </a:extLst>
          </p:cNvPr>
          <p:cNvSpPr/>
          <p:nvPr/>
        </p:nvSpPr>
        <p:spPr>
          <a:xfrm flipH="1">
            <a:off x="6053419" y="2748048"/>
            <a:ext cx="1297133" cy="569657"/>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8038" y="0"/>
                  <a:pt x="5279" y="1089"/>
                  <a:pt x="3170" y="3284"/>
                </a:cubicBezTo>
                <a:cubicBezTo>
                  <a:pt x="1060" y="5479"/>
                  <a:pt x="0" y="8365"/>
                  <a:pt x="0" y="11241"/>
                </a:cubicBezTo>
                <a:cubicBezTo>
                  <a:pt x="367" y="11822"/>
                  <a:pt x="723" y="12415"/>
                  <a:pt x="1123" y="12968"/>
                </a:cubicBezTo>
                <a:cubicBezTo>
                  <a:pt x="4294" y="17348"/>
                  <a:pt x="8141" y="20135"/>
                  <a:pt x="12182" y="21600"/>
                </a:cubicBezTo>
                <a:lnTo>
                  <a:pt x="12182" y="17693"/>
                </a:lnTo>
                <a:lnTo>
                  <a:pt x="12188" y="17699"/>
                </a:lnTo>
                <a:lnTo>
                  <a:pt x="12194" y="17706"/>
                </a:lnTo>
                <a:lnTo>
                  <a:pt x="12194" y="8710"/>
                </a:lnTo>
                <a:cubicBezTo>
                  <a:pt x="12463" y="8907"/>
                  <a:pt x="12709" y="9100"/>
                  <a:pt x="13026" y="9281"/>
                </a:cubicBezTo>
                <a:cubicBezTo>
                  <a:pt x="15373" y="10624"/>
                  <a:pt x="18530" y="11198"/>
                  <a:pt x="21600" y="11047"/>
                </a:cubicBezTo>
                <a:cubicBezTo>
                  <a:pt x="21553" y="8230"/>
                  <a:pt x="20510" y="5429"/>
                  <a:pt x="18448" y="3284"/>
                </a:cubicBezTo>
                <a:cubicBezTo>
                  <a:pt x="16338" y="1089"/>
                  <a:pt x="13568" y="0"/>
                  <a:pt x="10803" y="0"/>
                </a:cubicBez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6" name="Shape 32438">
            <a:extLst>
              <a:ext uri="{FF2B5EF4-FFF2-40B4-BE49-F238E27FC236}">
                <a16:creationId xmlns:a16="http://schemas.microsoft.com/office/drawing/2014/main" id="{82FECAD1-B57F-174B-9786-C76157A4198C}"/>
              </a:ext>
            </a:extLst>
          </p:cNvPr>
          <p:cNvSpPr/>
          <p:nvPr/>
        </p:nvSpPr>
        <p:spPr>
          <a:xfrm flipH="1">
            <a:off x="6620868" y="3040234"/>
            <a:ext cx="730233" cy="2142273"/>
          </a:xfrm>
          <a:custGeom>
            <a:avLst/>
            <a:gdLst/>
            <a:ahLst/>
            <a:cxnLst>
              <a:cxn ang="0">
                <a:pos x="wd2" y="hd2"/>
              </a:cxn>
              <a:cxn ang="5400000">
                <a:pos x="wd2" y="hd2"/>
              </a:cxn>
              <a:cxn ang="10800000">
                <a:pos x="wd2" y="hd2"/>
              </a:cxn>
              <a:cxn ang="16200000">
                <a:pos x="wd2" y="hd2"/>
              </a:cxn>
            </a:cxnLst>
            <a:rect l="0" t="0" r="r" b="b"/>
            <a:pathLst>
              <a:path w="21575" h="21600" extrusionOk="0">
                <a:moveTo>
                  <a:pt x="16" y="0"/>
                </a:moveTo>
                <a:lnTo>
                  <a:pt x="16" y="7322"/>
                </a:lnTo>
                <a:lnTo>
                  <a:pt x="16" y="10276"/>
                </a:lnTo>
                <a:lnTo>
                  <a:pt x="16" y="15777"/>
                </a:lnTo>
                <a:lnTo>
                  <a:pt x="16" y="16684"/>
                </a:lnTo>
                <a:cubicBezTo>
                  <a:pt x="53" y="16986"/>
                  <a:pt x="53" y="17288"/>
                  <a:pt x="16" y="17590"/>
                </a:cubicBezTo>
                <a:cubicBezTo>
                  <a:pt x="-1" y="17726"/>
                  <a:pt x="-25" y="17864"/>
                  <a:pt x="75" y="17997"/>
                </a:cubicBezTo>
                <a:cubicBezTo>
                  <a:pt x="164" y="18115"/>
                  <a:pt x="349" y="18223"/>
                  <a:pt x="608" y="18308"/>
                </a:cubicBezTo>
                <a:cubicBezTo>
                  <a:pt x="2065" y="18723"/>
                  <a:pt x="3673" y="19131"/>
                  <a:pt x="5492" y="19515"/>
                </a:cubicBezTo>
                <a:cubicBezTo>
                  <a:pt x="10167" y="20500"/>
                  <a:pt x="15706" y="21180"/>
                  <a:pt x="21575" y="21600"/>
                </a:cubicBezTo>
                <a:lnTo>
                  <a:pt x="21575" y="17930"/>
                </a:lnTo>
                <a:lnTo>
                  <a:pt x="21575" y="7042"/>
                </a:lnTo>
                <a:lnTo>
                  <a:pt x="21575" y="2760"/>
                </a:lnTo>
                <a:cubicBezTo>
                  <a:pt x="14425" y="2363"/>
                  <a:pt x="7621" y="1620"/>
                  <a:pt x="2010" y="458"/>
                </a:cubicBezTo>
                <a:cubicBezTo>
                  <a:pt x="1300" y="311"/>
                  <a:pt x="667" y="154"/>
                  <a:pt x="16" y="0"/>
                </a:cubicBezTo>
                <a:close/>
              </a:path>
            </a:pathLst>
          </a:custGeom>
          <a:solidFill>
            <a:schemeClr val="accent3"/>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2" name="Shape 32440">
            <a:extLst>
              <a:ext uri="{FF2B5EF4-FFF2-40B4-BE49-F238E27FC236}">
                <a16:creationId xmlns:a16="http://schemas.microsoft.com/office/drawing/2014/main" id="{8066AD80-503B-EA4C-AF9B-27C5BC74F74F}"/>
              </a:ext>
            </a:extLst>
          </p:cNvPr>
          <p:cNvSpPr/>
          <p:nvPr/>
        </p:nvSpPr>
        <p:spPr>
          <a:xfrm flipH="1">
            <a:off x="6115160" y="1756699"/>
            <a:ext cx="586722" cy="11646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13"/>
                </a:lnTo>
                <a:cubicBezTo>
                  <a:pt x="6114" y="18413"/>
                  <a:pt x="12236" y="18944"/>
                  <a:pt x="16900" y="20018"/>
                </a:cubicBezTo>
                <a:cubicBezTo>
                  <a:pt x="18943" y="20488"/>
                  <a:pt x="20452" y="21029"/>
                  <a:pt x="21600" y="21600"/>
                </a:cubicBezTo>
                <a:lnTo>
                  <a:pt x="21600" y="5999"/>
                </a:lnTo>
                <a:lnTo>
                  <a:pt x="21577" y="6010"/>
                </a:lnTo>
                <a:lnTo>
                  <a:pt x="0" y="0"/>
                </a:ln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3" name="Shape 32441">
            <a:extLst>
              <a:ext uri="{FF2B5EF4-FFF2-40B4-BE49-F238E27FC236}">
                <a16:creationId xmlns:a16="http://schemas.microsoft.com/office/drawing/2014/main" id="{2BB3996F-C11D-9446-A286-38037F94611C}"/>
              </a:ext>
            </a:extLst>
          </p:cNvPr>
          <p:cNvSpPr/>
          <p:nvPr/>
        </p:nvSpPr>
        <p:spPr>
          <a:xfrm flipH="1">
            <a:off x="5603635" y="1695428"/>
            <a:ext cx="1099189" cy="385177"/>
          </a:xfrm>
          <a:custGeom>
            <a:avLst/>
            <a:gdLst/>
            <a:ahLst/>
            <a:cxnLst>
              <a:cxn ang="0">
                <a:pos x="wd2" y="hd2"/>
              </a:cxn>
              <a:cxn ang="5400000">
                <a:pos x="wd2" y="hd2"/>
              </a:cxn>
              <a:cxn ang="10800000">
                <a:pos x="wd2" y="hd2"/>
              </a:cxn>
              <a:cxn ang="16200000">
                <a:pos x="wd2" y="hd2"/>
              </a:cxn>
            </a:cxnLst>
            <a:rect l="0" t="0" r="r" b="b"/>
            <a:pathLst>
              <a:path w="21600" h="21454" extrusionOk="0">
                <a:moveTo>
                  <a:pt x="21600" y="3291"/>
                </a:moveTo>
                <a:cubicBezTo>
                  <a:pt x="18360" y="1250"/>
                  <a:pt x="15035" y="150"/>
                  <a:pt x="11693" y="14"/>
                </a:cubicBezTo>
                <a:cubicBezTo>
                  <a:pt x="7749" y="-146"/>
                  <a:pt x="3816" y="1038"/>
                  <a:pt x="0" y="3528"/>
                </a:cubicBezTo>
                <a:lnTo>
                  <a:pt x="11686" y="21454"/>
                </a:lnTo>
                <a:lnTo>
                  <a:pt x="21600" y="3291"/>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4" name="Shape 32442">
            <a:extLst>
              <a:ext uri="{FF2B5EF4-FFF2-40B4-BE49-F238E27FC236}">
                <a16:creationId xmlns:a16="http://schemas.microsoft.com/office/drawing/2014/main" id="{2016ED0C-F96A-1B49-8F3A-E598D2612E2E}"/>
              </a:ext>
            </a:extLst>
          </p:cNvPr>
          <p:cNvSpPr/>
          <p:nvPr/>
        </p:nvSpPr>
        <p:spPr>
          <a:xfrm flipH="1">
            <a:off x="5607690" y="1756627"/>
            <a:ext cx="507351" cy="12368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9" y="5662"/>
                </a:lnTo>
                <a:lnTo>
                  <a:pt x="0" y="5650"/>
                </a:lnTo>
                <a:lnTo>
                  <a:pt x="0" y="15711"/>
                </a:lnTo>
                <a:lnTo>
                  <a:pt x="15" y="15705"/>
                </a:lnTo>
                <a:lnTo>
                  <a:pt x="21600" y="21385"/>
                </a:lnTo>
                <a:lnTo>
                  <a:pt x="21600" y="0"/>
                </a:lnTo>
                <a:close/>
                <a:moveTo>
                  <a:pt x="21600" y="21403"/>
                </a:moveTo>
                <a:cubicBezTo>
                  <a:pt x="21408" y="21421"/>
                  <a:pt x="21210" y="21427"/>
                  <a:pt x="21017" y="21445"/>
                </a:cubicBezTo>
                <a:cubicBezTo>
                  <a:pt x="21210" y="21498"/>
                  <a:pt x="21411" y="21543"/>
                  <a:pt x="21600" y="21600"/>
                </a:cubicBezTo>
                <a:lnTo>
                  <a:pt x="21600" y="21403"/>
                </a:lnTo>
                <a:close/>
              </a:path>
            </a:pathLst>
          </a:custGeom>
          <a:solidFill>
            <a:schemeClr val="bg1">
              <a:lumMod val="7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9" name="Shape 32444">
            <a:extLst>
              <a:ext uri="{FF2B5EF4-FFF2-40B4-BE49-F238E27FC236}">
                <a16:creationId xmlns:a16="http://schemas.microsoft.com/office/drawing/2014/main" id="{EABDAEC7-BE2C-3D42-B6A7-2850882DC010}"/>
              </a:ext>
            </a:extLst>
          </p:cNvPr>
          <p:cNvSpPr/>
          <p:nvPr/>
        </p:nvSpPr>
        <p:spPr>
          <a:xfrm flipH="1">
            <a:off x="6115160" y="1952478"/>
            <a:ext cx="229534" cy="8506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8" y="21600"/>
                </a:lnTo>
                <a:lnTo>
                  <a:pt x="21600" y="17860"/>
                </a:lnTo>
                <a:lnTo>
                  <a:pt x="21600" y="3164"/>
                </a:lnTo>
                <a:lnTo>
                  <a:pt x="116" y="0"/>
                </a:lnTo>
                <a:lnTo>
                  <a:pt x="0"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0" name="Shape 32445">
            <a:extLst>
              <a:ext uri="{FF2B5EF4-FFF2-40B4-BE49-F238E27FC236}">
                <a16:creationId xmlns:a16="http://schemas.microsoft.com/office/drawing/2014/main" id="{40A2BBFB-0317-004B-AF76-2C41658A2611}"/>
              </a:ext>
            </a:extLst>
          </p:cNvPr>
          <p:cNvSpPr/>
          <p:nvPr/>
        </p:nvSpPr>
        <p:spPr>
          <a:xfrm flipH="1">
            <a:off x="5900356" y="1917846"/>
            <a:ext cx="444338" cy="162902"/>
          </a:xfrm>
          <a:custGeom>
            <a:avLst/>
            <a:gdLst/>
            <a:ahLst/>
            <a:cxnLst>
              <a:cxn ang="0">
                <a:pos x="wd2" y="hd2"/>
              </a:cxn>
              <a:cxn ang="5400000">
                <a:pos x="wd2" y="hd2"/>
              </a:cxn>
              <a:cxn ang="10800000">
                <a:pos x="wd2" y="hd2"/>
              </a:cxn>
              <a:cxn ang="16200000">
                <a:pos x="wd2" y="hd2"/>
              </a:cxn>
            </a:cxnLst>
            <a:rect l="0" t="0" r="r" b="b"/>
            <a:pathLst>
              <a:path w="21600" h="21327" extrusionOk="0">
                <a:moveTo>
                  <a:pt x="12322" y="34"/>
                </a:moveTo>
                <a:cubicBezTo>
                  <a:pt x="8173" y="-273"/>
                  <a:pt x="4067" y="1501"/>
                  <a:pt x="0" y="4454"/>
                </a:cubicBezTo>
                <a:lnTo>
                  <a:pt x="11486" y="21327"/>
                </a:lnTo>
                <a:lnTo>
                  <a:pt x="21600" y="3811"/>
                </a:lnTo>
                <a:cubicBezTo>
                  <a:pt x="18535" y="1738"/>
                  <a:pt x="15440" y="265"/>
                  <a:pt x="12322" y="34"/>
                </a:cubicBezTo>
                <a:close/>
              </a:path>
            </a:pathLst>
          </a:custGeom>
          <a:solidFill>
            <a:schemeClr val="accent4"/>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1" name="Shape 32446">
            <a:extLst>
              <a:ext uri="{FF2B5EF4-FFF2-40B4-BE49-F238E27FC236}">
                <a16:creationId xmlns:a16="http://schemas.microsoft.com/office/drawing/2014/main" id="{1FE06E99-2884-C741-B539-EFBEE3D63A46}"/>
              </a:ext>
            </a:extLst>
          </p:cNvPr>
          <p:cNvSpPr/>
          <p:nvPr/>
        </p:nvSpPr>
        <p:spPr>
          <a:xfrm>
            <a:off x="5897824" y="1947722"/>
            <a:ext cx="217337" cy="8480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0" y="21600"/>
                </a:lnTo>
                <a:lnTo>
                  <a:pt x="61" y="21600"/>
                </a:lnTo>
                <a:lnTo>
                  <a:pt x="21600" y="18034"/>
                </a:lnTo>
                <a:lnTo>
                  <a:pt x="21600" y="3294"/>
                </a:lnTo>
                <a:lnTo>
                  <a:pt x="122" y="0"/>
                </a:lnTo>
                <a:lnTo>
                  <a:pt x="0" y="0"/>
                </a:lnTo>
                <a:close/>
              </a:path>
            </a:pathLst>
          </a:custGeom>
          <a:solidFill>
            <a:schemeClr val="accent4">
              <a:lumMod val="50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1" name="Shape 32449">
            <a:extLst>
              <a:ext uri="{FF2B5EF4-FFF2-40B4-BE49-F238E27FC236}">
                <a16:creationId xmlns:a16="http://schemas.microsoft.com/office/drawing/2014/main" id="{C7F514FA-DE5B-EA4B-8581-C2AEA4BA967D}"/>
              </a:ext>
            </a:extLst>
          </p:cNvPr>
          <p:cNvSpPr/>
          <p:nvPr/>
        </p:nvSpPr>
        <p:spPr>
          <a:xfrm flipH="1">
            <a:off x="5607303" y="2973714"/>
            <a:ext cx="1014486" cy="2267555"/>
          </a:xfrm>
          <a:custGeom>
            <a:avLst/>
            <a:gdLst/>
            <a:ahLst/>
            <a:cxnLst>
              <a:cxn ang="0">
                <a:pos x="wd2" y="hd2"/>
              </a:cxn>
              <a:cxn ang="5400000">
                <a:pos x="wd2" y="hd2"/>
              </a:cxn>
              <a:cxn ang="10800000">
                <a:pos x="wd2" y="hd2"/>
              </a:cxn>
              <a:cxn ang="16200000">
                <a:pos x="wd2" y="hd2"/>
              </a:cxn>
            </a:cxnLst>
            <a:rect l="0" t="0" r="r" b="b"/>
            <a:pathLst>
              <a:path w="21600" h="21423" extrusionOk="0">
                <a:moveTo>
                  <a:pt x="0" y="0"/>
                </a:moveTo>
                <a:lnTo>
                  <a:pt x="0" y="10442"/>
                </a:lnTo>
                <a:lnTo>
                  <a:pt x="0" y="19111"/>
                </a:lnTo>
                <a:lnTo>
                  <a:pt x="0" y="20856"/>
                </a:lnTo>
                <a:cubicBezTo>
                  <a:pt x="105" y="20866"/>
                  <a:pt x="154" y="20879"/>
                  <a:pt x="261" y="20891"/>
                </a:cubicBezTo>
                <a:cubicBezTo>
                  <a:pt x="6656" y="21600"/>
                  <a:pt x="14944" y="21600"/>
                  <a:pt x="21339" y="20891"/>
                </a:cubicBezTo>
                <a:cubicBezTo>
                  <a:pt x="21447" y="20879"/>
                  <a:pt x="21495" y="20866"/>
                  <a:pt x="21600" y="20856"/>
                </a:cubicBezTo>
                <a:lnTo>
                  <a:pt x="21600" y="19111"/>
                </a:lnTo>
                <a:lnTo>
                  <a:pt x="21600" y="10442"/>
                </a:lnTo>
                <a:lnTo>
                  <a:pt x="21600" y="12"/>
                </a:lnTo>
                <a:cubicBezTo>
                  <a:pt x="21274" y="57"/>
                  <a:pt x="20986" y="103"/>
                  <a:pt x="20607" y="145"/>
                </a:cubicBezTo>
                <a:cubicBezTo>
                  <a:pt x="15212" y="747"/>
                  <a:pt x="6454" y="747"/>
                  <a:pt x="1058" y="145"/>
                </a:cubicBezTo>
                <a:cubicBezTo>
                  <a:pt x="653" y="100"/>
                  <a:pt x="344" y="49"/>
                  <a:pt x="0" y="0"/>
                </a:cubicBezTo>
                <a:close/>
              </a:path>
            </a:pathLst>
          </a:custGeom>
          <a:solidFill>
            <a:schemeClr val="accent2"/>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5" name="Shape 32450">
            <a:extLst>
              <a:ext uri="{FF2B5EF4-FFF2-40B4-BE49-F238E27FC236}">
                <a16:creationId xmlns:a16="http://schemas.microsoft.com/office/drawing/2014/main" id="{7659774F-1D57-3A4A-B750-A28A2F4DF8E5}"/>
              </a:ext>
            </a:extLst>
          </p:cNvPr>
          <p:cNvSpPr/>
          <p:nvPr/>
        </p:nvSpPr>
        <p:spPr>
          <a:xfrm rot="10800000">
            <a:off x="5606687" y="2655798"/>
            <a:ext cx="1015716" cy="384921"/>
          </a:xfrm>
          <a:custGeom>
            <a:avLst/>
            <a:gdLst/>
            <a:ahLst/>
            <a:cxnLst>
              <a:cxn ang="0">
                <a:pos x="wd2" y="hd2"/>
              </a:cxn>
              <a:cxn ang="5400000">
                <a:pos x="wd2" y="hd2"/>
              </a:cxn>
              <a:cxn ang="10800000">
                <a:pos x="wd2" y="hd2"/>
              </a:cxn>
              <a:cxn ang="16200000">
                <a:pos x="wd2" y="hd2"/>
              </a:cxn>
            </a:cxnLst>
            <a:rect l="0" t="0" r="r" b="b"/>
            <a:pathLst>
              <a:path w="21600" h="21573" extrusionOk="0">
                <a:moveTo>
                  <a:pt x="21600" y="3298"/>
                </a:moveTo>
                <a:cubicBezTo>
                  <a:pt x="18056" y="1165"/>
                  <a:pt x="14435" y="60"/>
                  <a:pt x="10800" y="2"/>
                </a:cubicBezTo>
                <a:cubicBezTo>
                  <a:pt x="8982" y="-27"/>
                  <a:pt x="7163" y="207"/>
                  <a:pt x="5359" y="794"/>
                </a:cubicBezTo>
                <a:cubicBezTo>
                  <a:pt x="3548" y="1383"/>
                  <a:pt x="1757" y="2327"/>
                  <a:pt x="0" y="3616"/>
                </a:cubicBezTo>
                <a:lnTo>
                  <a:pt x="10793" y="21573"/>
                </a:lnTo>
                <a:lnTo>
                  <a:pt x="21600" y="3298"/>
                </a:ln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1" name="Shape 32458">
            <a:extLst>
              <a:ext uri="{FF2B5EF4-FFF2-40B4-BE49-F238E27FC236}">
                <a16:creationId xmlns:a16="http://schemas.microsoft.com/office/drawing/2014/main" id="{BE8EBA5E-9E53-4E4C-878A-C9ABCB7C89C0}"/>
              </a:ext>
            </a:extLst>
          </p:cNvPr>
          <p:cNvSpPr/>
          <p:nvPr/>
        </p:nvSpPr>
        <p:spPr>
          <a:xfrm flipV="1">
            <a:off x="7412497" y="4308323"/>
            <a:ext cx="600475" cy="0"/>
          </a:xfrm>
          <a:prstGeom prst="line">
            <a:avLst/>
          </a:prstGeom>
          <a:noFill/>
          <a:ln w="38100" cap="flat">
            <a:solidFill>
              <a:srgbClr val="E5E5E5"/>
            </a:solidFill>
            <a:prstDash val="solid"/>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2" name="Shape 32459">
            <a:extLst>
              <a:ext uri="{FF2B5EF4-FFF2-40B4-BE49-F238E27FC236}">
                <a16:creationId xmlns:a16="http://schemas.microsoft.com/office/drawing/2014/main" id="{BB159437-3D3E-9844-86BE-07701D38B241}"/>
              </a:ext>
            </a:extLst>
          </p:cNvPr>
          <p:cNvSpPr/>
          <p:nvPr/>
        </p:nvSpPr>
        <p:spPr>
          <a:xfrm>
            <a:off x="6840979" y="2649052"/>
            <a:ext cx="1171992" cy="0"/>
          </a:xfrm>
          <a:prstGeom prst="line">
            <a:avLst/>
          </a:prstGeom>
          <a:noFill/>
          <a:ln w="38100" cap="flat">
            <a:solidFill>
              <a:srgbClr val="E5E5E5"/>
            </a:solidFill>
            <a:prstDash val="solid"/>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3" name="Shape 32460">
            <a:extLst>
              <a:ext uri="{FF2B5EF4-FFF2-40B4-BE49-F238E27FC236}">
                <a16:creationId xmlns:a16="http://schemas.microsoft.com/office/drawing/2014/main" id="{486E1774-36E1-314E-B98F-4D1664EFAC2C}"/>
              </a:ext>
            </a:extLst>
          </p:cNvPr>
          <p:cNvSpPr/>
          <p:nvPr/>
        </p:nvSpPr>
        <p:spPr>
          <a:xfrm>
            <a:off x="3170413" y="4364022"/>
            <a:ext cx="1803525" cy="13863"/>
          </a:xfrm>
          <a:prstGeom prst="line">
            <a:avLst/>
          </a:prstGeom>
          <a:noFill/>
          <a:ln w="38100" cap="flat">
            <a:solidFill>
              <a:srgbClr val="E5E5E5"/>
            </a:solidFill>
            <a:prstDash val="solid"/>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4" name="Shape 32461">
            <a:extLst>
              <a:ext uri="{FF2B5EF4-FFF2-40B4-BE49-F238E27FC236}">
                <a16:creationId xmlns:a16="http://schemas.microsoft.com/office/drawing/2014/main" id="{382C1090-F00A-F44D-8DB8-2B9395C5EFDF}"/>
              </a:ext>
            </a:extLst>
          </p:cNvPr>
          <p:cNvSpPr/>
          <p:nvPr/>
        </p:nvSpPr>
        <p:spPr>
          <a:xfrm flipV="1">
            <a:off x="3692332" y="1826450"/>
            <a:ext cx="1825413" cy="14247"/>
          </a:xfrm>
          <a:prstGeom prst="line">
            <a:avLst/>
          </a:prstGeom>
          <a:noFill/>
          <a:ln w="38100" cap="flat">
            <a:solidFill>
              <a:srgbClr val="E5E5E5"/>
            </a:solidFill>
            <a:prstDash val="solid"/>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8" name="TextBox 57">
            <a:extLst>
              <a:ext uri="{FF2B5EF4-FFF2-40B4-BE49-F238E27FC236}">
                <a16:creationId xmlns:a16="http://schemas.microsoft.com/office/drawing/2014/main" id="{C61F1FF7-6761-C94E-BFAB-8929F575E950}"/>
              </a:ext>
            </a:extLst>
          </p:cNvPr>
          <p:cNvSpPr txBox="1"/>
          <p:nvPr/>
        </p:nvSpPr>
        <p:spPr>
          <a:xfrm>
            <a:off x="8163977" y="1665172"/>
            <a:ext cx="3831498" cy="369460"/>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Hoạt</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động</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Quản</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lý</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Doanh</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nghiệp</a:t>
            </a:r>
            <a:endParaRPr kumimoji="0" lang="en-US"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endParaRPr>
          </a:p>
        </p:txBody>
      </p:sp>
      <p:sp>
        <p:nvSpPr>
          <p:cNvPr id="59" name="Subtitle 2">
            <a:extLst>
              <a:ext uri="{FF2B5EF4-FFF2-40B4-BE49-F238E27FC236}">
                <a16:creationId xmlns:a16="http://schemas.microsoft.com/office/drawing/2014/main" id="{297DE89D-DF70-2044-A40E-776994FC915E}"/>
              </a:ext>
            </a:extLst>
          </p:cNvPr>
          <p:cNvSpPr txBox="1">
            <a:spLocks/>
          </p:cNvSpPr>
          <p:nvPr/>
        </p:nvSpPr>
        <p:spPr>
          <a:xfrm>
            <a:off x="8176507" y="2032281"/>
            <a:ext cx="3925556" cy="1431686"/>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Người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làm</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chủ</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Vị</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trí</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chủ</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chốt</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nghiệm</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năng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lực</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Tổ</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chức</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hoạt</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động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ra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quyết</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định</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Thị</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trường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chính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thế</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mạnh</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p:txBody>
      </p:sp>
      <p:sp>
        <p:nvSpPr>
          <p:cNvPr id="60" name="TextBox 59">
            <a:extLst>
              <a:ext uri="{FF2B5EF4-FFF2-40B4-BE49-F238E27FC236}">
                <a16:creationId xmlns:a16="http://schemas.microsoft.com/office/drawing/2014/main" id="{682530B0-4264-6F4C-90E9-A68176E33104}"/>
              </a:ext>
            </a:extLst>
          </p:cNvPr>
          <p:cNvSpPr txBox="1"/>
          <p:nvPr/>
        </p:nvSpPr>
        <p:spPr>
          <a:xfrm>
            <a:off x="8222857" y="4114634"/>
            <a:ext cx="4057521" cy="369460"/>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Ngành</a:t>
            </a:r>
            <a:r>
              <a:rPr kumimoji="0" lang="en-US"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US"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nghề</a:t>
            </a:r>
            <a:r>
              <a:rPr kumimoji="0" lang="en-US"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&amp; </a:t>
            </a:r>
            <a:r>
              <a:rPr kumimoji="0" lang="en-US"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Năng</a:t>
            </a:r>
            <a:r>
              <a:rPr kumimoji="0" lang="en-US"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US"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lực</a:t>
            </a:r>
            <a:r>
              <a:rPr kumimoji="0" lang="en-US"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US"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cạnh</a:t>
            </a:r>
            <a:r>
              <a:rPr kumimoji="0" lang="en-US"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US"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tranh</a:t>
            </a:r>
            <a:endParaRPr kumimoji="0" lang="en-US"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endParaRPr>
          </a:p>
        </p:txBody>
      </p:sp>
      <p:sp>
        <p:nvSpPr>
          <p:cNvPr id="61" name="Subtitle 2">
            <a:extLst>
              <a:ext uri="{FF2B5EF4-FFF2-40B4-BE49-F238E27FC236}">
                <a16:creationId xmlns:a16="http://schemas.microsoft.com/office/drawing/2014/main" id="{1E4FE5AB-494A-1341-AD64-CB2CA3116A8A}"/>
              </a:ext>
            </a:extLst>
          </p:cNvPr>
          <p:cNvSpPr txBox="1">
            <a:spLocks/>
          </p:cNvSpPr>
          <p:nvPr/>
        </p:nvSpPr>
        <p:spPr>
          <a:xfrm>
            <a:off x="8264324" y="4460989"/>
            <a:ext cx="4091566" cy="1071459"/>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Ngành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nghề</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doanh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chính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phụ</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Thế</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mạnh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khả</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năng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cạnh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tranh</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nghiệm</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trong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ngành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p>
        </p:txBody>
      </p:sp>
      <p:sp>
        <p:nvSpPr>
          <p:cNvPr id="62" name="TextBox 61">
            <a:extLst>
              <a:ext uri="{FF2B5EF4-FFF2-40B4-BE49-F238E27FC236}">
                <a16:creationId xmlns:a16="http://schemas.microsoft.com/office/drawing/2014/main" id="{AD597100-5315-DD42-8A03-12A4129D848A}"/>
              </a:ext>
            </a:extLst>
          </p:cNvPr>
          <p:cNvSpPr txBox="1"/>
          <p:nvPr/>
        </p:nvSpPr>
        <p:spPr>
          <a:xfrm>
            <a:off x="219950" y="1611719"/>
            <a:ext cx="2811988" cy="400238"/>
          </a:xfrm>
          <a:prstGeom prst="rect">
            <a:avLst/>
          </a:prstGeom>
          <a:noFill/>
        </p:spPr>
        <p:txBody>
          <a:bodyPr wrap="none" rtlCol="0" anchor="ctr" anchorCtr="0">
            <a:spAutoFit/>
          </a:bodyPr>
          <a:lstStyle/>
          <a:p>
            <a:pPr marL="0" marR="0" lvl="0" indent="0" algn="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Lịch</a:t>
            </a:r>
            <a:r>
              <a:rPr kumimoji="0" lang="en-US"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US"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sử</a:t>
            </a:r>
            <a:r>
              <a:rPr kumimoji="0" lang="en-US"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US"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Doanh</a:t>
            </a:r>
            <a:r>
              <a:rPr kumimoji="0" lang="en-US"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US"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nghiệp</a:t>
            </a:r>
            <a:endParaRPr kumimoji="0" lang="en-US"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endParaRPr>
          </a:p>
        </p:txBody>
      </p:sp>
      <p:sp>
        <p:nvSpPr>
          <p:cNvPr id="63" name="Subtitle 2">
            <a:extLst>
              <a:ext uri="{FF2B5EF4-FFF2-40B4-BE49-F238E27FC236}">
                <a16:creationId xmlns:a16="http://schemas.microsoft.com/office/drawing/2014/main" id="{0E77F575-0445-3040-8F5E-126F7FE8D63E}"/>
              </a:ext>
            </a:extLst>
          </p:cNvPr>
          <p:cNvSpPr txBox="1">
            <a:spLocks/>
          </p:cNvSpPr>
          <p:nvPr/>
        </p:nvSpPr>
        <p:spPr>
          <a:xfrm>
            <a:off x="456463" y="1967633"/>
            <a:ext cx="4067856" cy="1791913"/>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Năm</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thành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lập</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p>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Vốn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điều</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lệ</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tỷ</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lệ</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góp</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vốn</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Cổ</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đông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quan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hệ</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các</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cổ</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đông</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Trụ</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sở</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nhà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máy</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Nhân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sự</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p:txBody>
      </p:sp>
      <p:sp>
        <p:nvSpPr>
          <p:cNvPr id="64" name="TextBox 63">
            <a:extLst>
              <a:ext uri="{FF2B5EF4-FFF2-40B4-BE49-F238E27FC236}">
                <a16:creationId xmlns:a16="http://schemas.microsoft.com/office/drawing/2014/main" id="{E6B02F29-82DC-E542-8E6D-595CE3C5FDC4}"/>
              </a:ext>
            </a:extLst>
          </p:cNvPr>
          <p:cNvSpPr txBox="1"/>
          <p:nvPr/>
        </p:nvSpPr>
        <p:spPr>
          <a:xfrm>
            <a:off x="396256" y="4177766"/>
            <a:ext cx="4141803" cy="400238"/>
          </a:xfrm>
          <a:prstGeom prst="rect">
            <a:avLst/>
          </a:prstGeom>
          <a:noFill/>
        </p:spPr>
        <p:txBody>
          <a:bodyPr wrap="squar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2001" b="1" i="0" u="none" strike="noStrike" kern="1200" cap="none" spc="0" normalizeH="0" baseline="0" noProof="0">
                <a:ln>
                  <a:noFill/>
                </a:ln>
                <a:solidFill>
                  <a:srgbClr val="44546A"/>
                </a:solidFill>
                <a:effectLst/>
                <a:uLnTx/>
                <a:uFillTx/>
                <a:latin typeface="Calibri" panose="020F0502020204030204"/>
                <a:ea typeface="League Spartan" charset="0"/>
                <a:cs typeface="Poppins" pitchFamily="2" charset="77"/>
              </a:rPr>
              <a:t>Tài chính</a:t>
            </a:r>
            <a:endParaRPr kumimoji="0" lang="en-US" sz="2001" b="1" i="0" u="none" strike="noStrike" kern="1200" cap="none" spc="0" normalizeH="0" baseline="0" noProof="0" dirty="0">
              <a:ln>
                <a:noFill/>
              </a:ln>
              <a:solidFill>
                <a:srgbClr val="44546A"/>
              </a:solidFill>
              <a:effectLst/>
              <a:uLnTx/>
              <a:uFillTx/>
              <a:latin typeface="Calibri" panose="020F0502020204030204"/>
              <a:ea typeface="League Spartan" charset="0"/>
              <a:cs typeface="Poppins" pitchFamily="2" charset="77"/>
            </a:endParaRPr>
          </a:p>
        </p:txBody>
      </p:sp>
      <p:sp>
        <p:nvSpPr>
          <p:cNvPr id="65" name="Subtitle 2">
            <a:extLst>
              <a:ext uri="{FF2B5EF4-FFF2-40B4-BE49-F238E27FC236}">
                <a16:creationId xmlns:a16="http://schemas.microsoft.com/office/drawing/2014/main" id="{A16070FF-57A5-0C46-B8BA-B8E3DA4F4446}"/>
              </a:ext>
            </a:extLst>
          </p:cNvPr>
          <p:cNvSpPr txBox="1">
            <a:spLocks/>
          </p:cNvSpPr>
          <p:nvPr/>
        </p:nvSpPr>
        <p:spPr>
          <a:xfrm>
            <a:off x="456463" y="4604072"/>
            <a:ext cx="3376742" cy="1431686"/>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Doanh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thu</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Lợi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nhuận</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Vòng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quay</a:t>
            </a: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Chỉ</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số</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tài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chính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liên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quan</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p:txBody>
      </p:sp>
      <p:sp>
        <p:nvSpPr>
          <p:cNvPr id="34" name="Title 1"/>
          <p:cNvSpPr txBox="1">
            <a:spLocks/>
          </p:cNvSpPr>
          <p:nvPr/>
        </p:nvSpPr>
        <p:spPr>
          <a:xfrm>
            <a:off x="51204" y="109275"/>
            <a:ext cx="4831908" cy="299987"/>
          </a:xfrm>
          <a:prstGeom prst="rect">
            <a:avLst/>
          </a:prstGeom>
        </p:spPr>
        <p:txBody>
          <a:bodyPr>
            <a:no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Bank </a:t>
            </a:r>
            <a:r>
              <a:rPr kumimoji="0" lang="en-US" sz="27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đánh</a:t>
            </a:r>
            <a:r>
              <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27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giá</a:t>
            </a:r>
            <a:r>
              <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DN </a:t>
            </a:r>
            <a:r>
              <a:rPr kumimoji="0" lang="en-US" sz="27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những</a:t>
            </a:r>
            <a:r>
              <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27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gì</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987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2451">
            <a:extLst>
              <a:ext uri="{FF2B5EF4-FFF2-40B4-BE49-F238E27FC236}">
                <a16:creationId xmlns:a16="http://schemas.microsoft.com/office/drawing/2014/main" id="{B72526B6-837F-1C42-8B1F-7BB88E52D68B}"/>
              </a:ext>
            </a:extLst>
          </p:cNvPr>
          <p:cNvSpPr/>
          <p:nvPr/>
        </p:nvSpPr>
        <p:spPr>
          <a:xfrm rot="10800000" flipH="1">
            <a:off x="5893010" y="2649052"/>
            <a:ext cx="455250" cy="192291"/>
          </a:xfrm>
          <a:custGeom>
            <a:avLst/>
            <a:gdLst/>
            <a:ahLst/>
            <a:cxnLst>
              <a:cxn ang="0">
                <a:pos x="wd2" y="hd2"/>
              </a:cxn>
              <a:cxn ang="5400000">
                <a:pos x="wd2" y="hd2"/>
              </a:cxn>
              <a:cxn ang="10800000">
                <a:pos x="wd2" y="hd2"/>
              </a:cxn>
              <a:cxn ang="16200000">
                <a:pos x="wd2" y="hd2"/>
              </a:cxn>
            </a:cxnLst>
            <a:rect l="0" t="0" r="r" b="b"/>
            <a:pathLst>
              <a:path w="21600" h="21377" extrusionOk="0">
                <a:moveTo>
                  <a:pt x="12025" y="21"/>
                </a:moveTo>
                <a:cubicBezTo>
                  <a:pt x="7938" y="-223"/>
                  <a:pt x="3907" y="1631"/>
                  <a:pt x="0" y="4865"/>
                </a:cubicBezTo>
                <a:lnTo>
                  <a:pt x="10451" y="21377"/>
                </a:lnTo>
                <a:lnTo>
                  <a:pt x="21600" y="4181"/>
                </a:lnTo>
                <a:cubicBezTo>
                  <a:pt x="18478" y="1782"/>
                  <a:pt x="15271" y="215"/>
                  <a:pt x="12025" y="21"/>
                </a:cubicBezTo>
                <a:close/>
              </a:path>
            </a:pathLst>
          </a:custGeom>
          <a:solidFill>
            <a:schemeClr val="accent4"/>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9" name="Shape 32427">
            <a:extLst>
              <a:ext uri="{FF2B5EF4-FFF2-40B4-BE49-F238E27FC236}">
                <a16:creationId xmlns:a16="http://schemas.microsoft.com/office/drawing/2014/main" id="{AB0553B9-74F5-1C44-AA66-FCE45659B50D}"/>
              </a:ext>
            </a:extLst>
          </p:cNvPr>
          <p:cNvSpPr/>
          <p:nvPr/>
        </p:nvSpPr>
        <p:spPr>
          <a:xfrm flipH="1">
            <a:off x="5608664" y="5180820"/>
            <a:ext cx="1015713" cy="1068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616" y="1447"/>
                  <a:pt x="6988" y="1451"/>
                  <a:pt x="0" y="13"/>
                </a:cubicBezTo>
                <a:lnTo>
                  <a:pt x="10793" y="21600"/>
                </a:lnTo>
                <a:lnTo>
                  <a:pt x="21600" y="0"/>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0" name="Shape 32428">
            <a:extLst>
              <a:ext uri="{FF2B5EF4-FFF2-40B4-BE49-F238E27FC236}">
                <a16:creationId xmlns:a16="http://schemas.microsoft.com/office/drawing/2014/main" id="{0F97FA8D-69A1-804B-BF47-FF31AC5F0B7D}"/>
              </a:ext>
            </a:extLst>
          </p:cNvPr>
          <p:cNvSpPr/>
          <p:nvPr/>
        </p:nvSpPr>
        <p:spPr>
          <a:xfrm flipH="1">
            <a:off x="6117092" y="4836758"/>
            <a:ext cx="1231997" cy="14041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12703" y="5302"/>
                </a:lnTo>
                <a:lnTo>
                  <a:pt x="12768" y="5274"/>
                </a:lnTo>
                <a:lnTo>
                  <a:pt x="12768" y="5293"/>
                </a:lnTo>
                <a:cubicBezTo>
                  <a:pt x="9301" y="4645"/>
                  <a:pt x="6013" y="3618"/>
                  <a:pt x="3223" y="2111"/>
                </a:cubicBezTo>
                <a:cubicBezTo>
                  <a:pt x="2080" y="1493"/>
                  <a:pt x="1010" y="777"/>
                  <a:pt x="0" y="0"/>
                </a:cubicBezTo>
                <a:close/>
              </a:path>
            </a:pathLst>
          </a:custGeom>
          <a:solidFill>
            <a:schemeClr val="bg1">
              <a:lumMod val="85000"/>
            </a:schemeClr>
          </a:solidFill>
          <a:ln w="12700" cap="flat">
            <a:noFill/>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1" name="Shape 32429">
            <a:extLst>
              <a:ext uri="{FF2B5EF4-FFF2-40B4-BE49-F238E27FC236}">
                <a16:creationId xmlns:a16="http://schemas.microsoft.com/office/drawing/2014/main" id="{649F7A8C-DAE4-D24E-85A6-694F9B31E913}"/>
              </a:ext>
            </a:extLst>
          </p:cNvPr>
          <p:cNvSpPr/>
          <p:nvPr/>
        </p:nvSpPr>
        <p:spPr>
          <a:xfrm>
            <a:off x="4883112" y="4822895"/>
            <a:ext cx="1230529" cy="1418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 y="141"/>
                  <a:pt x="130" y="277"/>
                  <a:pt x="211" y="409"/>
                </a:cubicBezTo>
                <a:cubicBezTo>
                  <a:pt x="320" y="587"/>
                  <a:pt x="448" y="756"/>
                  <a:pt x="593" y="913"/>
                </a:cubicBezTo>
                <a:lnTo>
                  <a:pt x="21600" y="21600"/>
                </a:lnTo>
                <a:lnTo>
                  <a:pt x="12756" y="5476"/>
                </a:lnTo>
                <a:lnTo>
                  <a:pt x="12821" y="5448"/>
                </a:lnTo>
                <a:lnTo>
                  <a:pt x="12821" y="5467"/>
                </a:lnTo>
                <a:cubicBezTo>
                  <a:pt x="11069" y="5156"/>
                  <a:pt x="9366" y="4744"/>
                  <a:pt x="7749" y="4222"/>
                </a:cubicBezTo>
                <a:cubicBezTo>
                  <a:pt x="6143" y="3704"/>
                  <a:pt x="4620" y="3078"/>
                  <a:pt x="3237" y="2307"/>
                </a:cubicBezTo>
                <a:cubicBezTo>
                  <a:pt x="1990" y="1613"/>
                  <a:pt x="985" y="863"/>
                  <a:pt x="0" y="0"/>
                </a:cubicBezTo>
                <a:close/>
              </a:path>
            </a:pathLst>
          </a:custGeom>
          <a:solidFill>
            <a:schemeClr val="bg1">
              <a:lumMod val="85000"/>
            </a:schemeClr>
          </a:solidFill>
          <a:ln w="12700" cap="flat">
            <a:noFill/>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2" name="Shape 32430">
            <a:extLst>
              <a:ext uri="{FF2B5EF4-FFF2-40B4-BE49-F238E27FC236}">
                <a16:creationId xmlns:a16="http://schemas.microsoft.com/office/drawing/2014/main" id="{6D23B9AC-7F5C-744C-89B8-F0842ADD2CB3}"/>
              </a:ext>
            </a:extLst>
          </p:cNvPr>
          <p:cNvSpPr/>
          <p:nvPr/>
        </p:nvSpPr>
        <p:spPr>
          <a:xfrm flipH="1">
            <a:off x="6108248" y="5929794"/>
            <a:ext cx="271767" cy="319341"/>
          </a:xfrm>
          <a:custGeom>
            <a:avLst/>
            <a:gdLst/>
            <a:ahLst/>
            <a:cxnLst>
              <a:cxn ang="0">
                <a:pos x="wd2" y="hd2"/>
              </a:cxn>
              <a:cxn ang="5400000">
                <a:pos x="wd2" y="hd2"/>
              </a:cxn>
              <a:cxn ang="10800000">
                <a:pos x="wd2" y="hd2"/>
              </a:cxn>
              <a:cxn ang="16200000">
                <a:pos x="wd2" y="hd2"/>
              </a:cxn>
            </a:cxnLst>
            <a:rect l="0" t="0" r="r" b="b"/>
            <a:pathLst>
              <a:path w="21600" h="21600" extrusionOk="0">
                <a:moveTo>
                  <a:pt x="8707" y="0"/>
                </a:moveTo>
                <a:cubicBezTo>
                  <a:pt x="7249" y="40"/>
                  <a:pt x="5793" y="133"/>
                  <a:pt x="4344" y="279"/>
                </a:cubicBezTo>
                <a:cubicBezTo>
                  <a:pt x="2887" y="426"/>
                  <a:pt x="1437" y="626"/>
                  <a:pt x="0" y="880"/>
                </a:cubicBezTo>
                <a:lnTo>
                  <a:pt x="21600" y="21600"/>
                </a:lnTo>
                <a:lnTo>
                  <a:pt x="8707" y="0"/>
                </a:lnTo>
                <a:close/>
                <a:moveTo>
                  <a:pt x="21387" y="20748"/>
                </a:moveTo>
                <a:lnTo>
                  <a:pt x="21142" y="21164"/>
                </a:lnTo>
                <a:lnTo>
                  <a:pt x="21387" y="21373"/>
                </a:lnTo>
                <a:lnTo>
                  <a:pt x="21387" y="20748"/>
                </a:lnTo>
                <a:close/>
              </a:path>
            </a:pathLst>
          </a:custGeom>
          <a:solidFill>
            <a:schemeClr val="accent5"/>
          </a:solidFill>
          <a:ln w="12700" cap="flat">
            <a:noFill/>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3" name="Shape 32431">
            <a:extLst>
              <a:ext uri="{FF2B5EF4-FFF2-40B4-BE49-F238E27FC236}">
                <a16:creationId xmlns:a16="http://schemas.microsoft.com/office/drawing/2014/main" id="{49D8B257-629C-DA4E-8169-CF68DD87A726}"/>
              </a:ext>
            </a:extLst>
          </p:cNvPr>
          <p:cNvSpPr/>
          <p:nvPr/>
        </p:nvSpPr>
        <p:spPr>
          <a:xfrm flipH="1">
            <a:off x="5963384" y="5921170"/>
            <a:ext cx="306739" cy="327965"/>
          </a:xfrm>
          <a:custGeom>
            <a:avLst/>
            <a:gdLst/>
            <a:ahLst/>
            <a:cxnLst>
              <a:cxn ang="0">
                <a:pos x="wd2" y="hd2"/>
              </a:cxn>
              <a:cxn ang="5400000">
                <a:pos x="wd2" y="hd2"/>
              </a:cxn>
              <a:cxn ang="10800000">
                <a:pos x="wd2" y="hd2"/>
              </a:cxn>
              <a:cxn ang="16200000">
                <a:pos x="wd2" y="hd2"/>
              </a:cxn>
            </a:cxnLst>
            <a:rect l="0" t="0" r="r" b="b"/>
            <a:pathLst>
              <a:path w="21600" h="21597" extrusionOk="0">
                <a:moveTo>
                  <a:pt x="10945" y="0"/>
                </a:moveTo>
                <a:cubicBezTo>
                  <a:pt x="7288" y="2"/>
                  <a:pt x="3637" y="211"/>
                  <a:pt x="0" y="563"/>
                </a:cubicBezTo>
                <a:lnTo>
                  <a:pt x="11086" y="21597"/>
                </a:lnTo>
                <a:lnTo>
                  <a:pt x="21600" y="518"/>
                </a:lnTo>
                <a:cubicBezTo>
                  <a:pt x="18051" y="183"/>
                  <a:pt x="14504" y="-3"/>
                  <a:pt x="10945" y="0"/>
                </a:cubicBezTo>
                <a:close/>
              </a:path>
            </a:pathLst>
          </a:custGeom>
          <a:solidFill>
            <a:schemeClr val="accent5">
              <a:lumMod val="7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4" name="Shape 32432">
            <a:extLst>
              <a:ext uri="{FF2B5EF4-FFF2-40B4-BE49-F238E27FC236}">
                <a16:creationId xmlns:a16="http://schemas.microsoft.com/office/drawing/2014/main" id="{121EC2A5-431D-1249-9A9E-8F44BBE8F36E}"/>
              </a:ext>
            </a:extLst>
          </p:cNvPr>
          <p:cNvSpPr/>
          <p:nvPr/>
        </p:nvSpPr>
        <p:spPr>
          <a:xfrm flipH="1">
            <a:off x="5851781" y="5930415"/>
            <a:ext cx="263380" cy="318720"/>
          </a:xfrm>
          <a:custGeom>
            <a:avLst/>
            <a:gdLst/>
            <a:ahLst/>
            <a:cxnLst>
              <a:cxn ang="0">
                <a:pos x="wd2" y="hd2"/>
              </a:cxn>
              <a:cxn ang="5400000">
                <a:pos x="wd2" y="hd2"/>
              </a:cxn>
              <a:cxn ang="10800000">
                <a:pos x="wd2" y="hd2"/>
              </a:cxn>
              <a:cxn ang="16200000">
                <a:pos x="wd2" y="hd2"/>
              </a:cxn>
            </a:cxnLst>
            <a:rect l="0" t="0" r="r" b="b"/>
            <a:pathLst>
              <a:path w="21600" h="21600" extrusionOk="0">
                <a:moveTo>
                  <a:pt x="12331" y="0"/>
                </a:moveTo>
                <a:lnTo>
                  <a:pt x="0" y="21600"/>
                </a:lnTo>
                <a:lnTo>
                  <a:pt x="21600" y="1117"/>
                </a:lnTo>
                <a:cubicBezTo>
                  <a:pt x="18524" y="659"/>
                  <a:pt x="15432" y="262"/>
                  <a:pt x="12331" y="0"/>
                </a:cubicBezTo>
                <a:close/>
              </a:path>
            </a:pathLst>
          </a:custGeom>
          <a:solidFill>
            <a:schemeClr val="accent5"/>
          </a:solidFill>
          <a:ln w="12700" cap="flat">
            <a:noFill/>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7" name="Shape 32434">
            <a:extLst>
              <a:ext uri="{FF2B5EF4-FFF2-40B4-BE49-F238E27FC236}">
                <a16:creationId xmlns:a16="http://schemas.microsoft.com/office/drawing/2014/main" id="{3DB0170F-8070-7645-96BD-217712F0B97C}"/>
              </a:ext>
            </a:extLst>
          </p:cNvPr>
          <p:cNvSpPr/>
          <p:nvPr/>
        </p:nvSpPr>
        <p:spPr>
          <a:xfrm flipH="1">
            <a:off x="4877940" y="3743337"/>
            <a:ext cx="731513" cy="578129"/>
          </a:xfrm>
          <a:custGeom>
            <a:avLst/>
            <a:gdLst/>
            <a:ahLst/>
            <a:cxnLst>
              <a:cxn ang="0">
                <a:pos x="wd2" y="hd2"/>
              </a:cxn>
              <a:cxn ang="5400000">
                <a:pos x="wd2" y="hd2"/>
              </a:cxn>
              <a:cxn ang="10800000">
                <a:pos x="wd2" y="hd2"/>
              </a:cxn>
              <a:cxn ang="16200000">
                <a:pos x="wd2" y="hd2"/>
              </a:cxn>
            </a:cxnLst>
            <a:rect l="0" t="0" r="r" b="b"/>
            <a:pathLst>
              <a:path w="21600" h="21600" extrusionOk="0">
                <a:moveTo>
                  <a:pt x="2410" y="272"/>
                </a:moveTo>
                <a:cubicBezTo>
                  <a:pt x="1607" y="148"/>
                  <a:pt x="804" y="85"/>
                  <a:pt x="0" y="0"/>
                </a:cubicBezTo>
                <a:lnTo>
                  <a:pt x="0" y="12543"/>
                </a:lnTo>
                <a:lnTo>
                  <a:pt x="0" y="21600"/>
                </a:lnTo>
                <a:lnTo>
                  <a:pt x="9" y="21600"/>
                </a:lnTo>
                <a:lnTo>
                  <a:pt x="18" y="21600"/>
                </a:lnTo>
                <a:lnTo>
                  <a:pt x="18" y="21118"/>
                </a:lnTo>
                <a:cubicBezTo>
                  <a:pt x="3354" y="21210"/>
                  <a:pt x="6651" y="20775"/>
                  <a:pt x="9840" y="19857"/>
                </a:cubicBezTo>
                <a:cubicBezTo>
                  <a:pt x="12794" y="19007"/>
                  <a:pt x="15726" y="17741"/>
                  <a:pt x="18267" y="15501"/>
                </a:cubicBezTo>
                <a:cubicBezTo>
                  <a:pt x="19514" y="14401"/>
                  <a:pt x="20628" y="13081"/>
                  <a:pt x="21600" y="11603"/>
                </a:cubicBezTo>
                <a:cubicBezTo>
                  <a:pt x="20938" y="8818"/>
                  <a:pt x="19067" y="6544"/>
                  <a:pt x="15947" y="4687"/>
                </a:cubicBezTo>
                <a:cubicBezTo>
                  <a:pt x="12111" y="2404"/>
                  <a:pt x="7259" y="1021"/>
                  <a:pt x="2410" y="272"/>
                </a:cubicBez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8" name="Shape 32435">
            <a:extLst>
              <a:ext uri="{FF2B5EF4-FFF2-40B4-BE49-F238E27FC236}">
                <a16:creationId xmlns:a16="http://schemas.microsoft.com/office/drawing/2014/main" id="{113D3F0A-50EE-CB41-8E0B-E30DCC4E3B7F}"/>
              </a:ext>
            </a:extLst>
          </p:cNvPr>
          <p:cNvSpPr/>
          <p:nvPr/>
        </p:nvSpPr>
        <p:spPr>
          <a:xfrm flipH="1">
            <a:off x="4879121" y="4048958"/>
            <a:ext cx="729718" cy="11335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665" y="796"/>
                  <a:pt x="19549" y="1496"/>
                  <a:pt x="18290" y="2078"/>
                </a:cubicBezTo>
                <a:cubicBezTo>
                  <a:pt x="15764" y="3245"/>
                  <a:pt x="12813" y="3880"/>
                  <a:pt x="9845" y="4304"/>
                </a:cubicBezTo>
                <a:cubicBezTo>
                  <a:pt x="6646" y="4761"/>
                  <a:pt x="3344" y="4982"/>
                  <a:pt x="0" y="4947"/>
                </a:cubicBezTo>
                <a:lnTo>
                  <a:pt x="0" y="14665"/>
                </a:lnTo>
                <a:lnTo>
                  <a:pt x="0" y="21600"/>
                </a:lnTo>
                <a:cubicBezTo>
                  <a:pt x="5879" y="20805"/>
                  <a:pt x="11429" y="19521"/>
                  <a:pt x="16114" y="17659"/>
                </a:cubicBezTo>
                <a:cubicBezTo>
                  <a:pt x="17939" y="16933"/>
                  <a:pt x="19554" y="16160"/>
                  <a:pt x="21016" y="15373"/>
                </a:cubicBezTo>
                <a:cubicBezTo>
                  <a:pt x="21140" y="15238"/>
                  <a:pt x="21246" y="15096"/>
                  <a:pt x="21332" y="14948"/>
                </a:cubicBezTo>
                <a:cubicBezTo>
                  <a:pt x="21504" y="14652"/>
                  <a:pt x="21595" y="14338"/>
                  <a:pt x="21600" y="14022"/>
                </a:cubicBezTo>
                <a:lnTo>
                  <a:pt x="21600" y="10595"/>
                </a:lnTo>
                <a:lnTo>
                  <a:pt x="21600" y="4736"/>
                </a:lnTo>
                <a:lnTo>
                  <a:pt x="21600" y="0"/>
                </a:lnTo>
                <a:close/>
              </a:path>
            </a:pathLst>
          </a:custGeom>
          <a:solidFill>
            <a:schemeClr val="accent1"/>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5" name="Shape 32437">
            <a:extLst>
              <a:ext uri="{FF2B5EF4-FFF2-40B4-BE49-F238E27FC236}">
                <a16:creationId xmlns:a16="http://schemas.microsoft.com/office/drawing/2014/main" id="{E7DCF233-B4BC-FE41-9253-980A58B7DE1C}"/>
              </a:ext>
            </a:extLst>
          </p:cNvPr>
          <p:cNvSpPr/>
          <p:nvPr/>
        </p:nvSpPr>
        <p:spPr>
          <a:xfrm flipH="1">
            <a:off x="6053419" y="2748048"/>
            <a:ext cx="1297133" cy="569657"/>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8038" y="0"/>
                  <a:pt x="5279" y="1089"/>
                  <a:pt x="3170" y="3284"/>
                </a:cubicBezTo>
                <a:cubicBezTo>
                  <a:pt x="1060" y="5479"/>
                  <a:pt x="0" y="8365"/>
                  <a:pt x="0" y="11241"/>
                </a:cubicBezTo>
                <a:cubicBezTo>
                  <a:pt x="367" y="11822"/>
                  <a:pt x="723" y="12415"/>
                  <a:pt x="1123" y="12968"/>
                </a:cubicBezTo>
                <a:cubicBezTo>
                  <a:pt x="4294" y="17348"/>
                  <a:pt x="8141" y="20135"/>
                  <a:pt x="12182" y="21600"/>
                </a:cubicBezTo>
                <a:lnTo>
                  <a:pt x="12182" y="17693"/>
                </a:lnTo>
                <a:lnTo>
                  <a:pt x="12188" y="17699"/>
                </a:lnTo>
                <a:lnTo>
                  <a:pt x="12194" y="17706"/>
                </a:lnTo>
                <a:lnTo>
                  <a:pt x="12194" y="8710"/>
                </a:lnTo>
                <a:cubicBezTo>
                  <a:pt x="12463" y="8907"/>
                  <a:pt x="12709" y="9100"/>
                  <a:pt x="13026" y="9281"/>
                </a:cubicBezTo>
                <a:cubicBezTo>
                  <a:pt x="15373" y="10624"/>
                  <a:pt x="18530" y="11198"/>
                  <a:pt x="21600" y="11047"/>
                </a:cubicBezTo>
                <a:cubicBezTo>
                  <a:pt x="21553" y="8230"/>
                  <a:pt x="20510" y="5429"/>
                  <a:pt x="18448" y="3284"/>
                </a:cubicBezTo>
                <a:cubicBezTo>
                  <a:pt x="16338" y="1089"/>
                  <a:pt x="13568" y="0"/>
                  <a:pt x="10803" y="0"/>
                </a:cubicBez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6" name="Shape 32438">
            <a:extLst>
              <a:ext uri="{FF2B5EF4-FFF2-40B4-BE49-F238E27FC236}">
                <a16:creationId xmlns:a16="http://schemas.microsoft.com/office/drawing/2014/main" id="{82FECAD1-B57F-174B-9786-C76157A4198C}"/>
              </a:ext>
            </a:extLst>
          </p:cNvPr>
          <p:cNvSpPr/>
          <p:nvPr/>
        </p:nvSpPr>
        <p:spPr>
          <a:xfrm flipH="1">
            <a:off x="6620868" y="3040234"/>
            <a:ext cx="730233" cy="2142273"/>
          </a:xfrm>
          <a:custGeom>
            <a:avLst/>
            <a:gdLst/>
            <a:ahLst/>
            <a:cxnLst>
              <a:cxn ang="0">
                <a:pos x="wd2" y="hd2"/>
              </a:cxn>
              <a:cxn ang="5400000">
                <a:pos x="wd2" y="hd2"/>
              </a:cxn>
              <a:cxn ang="10800000">
                <a:pos x="wd2" y="hd2"/>
              </a:cxn>
              <a:cxn ang="16200000">
                <a:pos x="wd2" y="hd2"/>
              </a:cxn>
            </a:cxnLst>
            <a:rect l="0" t="0" r="r" b="b"/>
            <a:pathLst>
              <a:path w="21575" h="21600" extrusionOk="0">
                <a:moveTo>
                  <a:pt x="16" y="0"/>
                </a:moveTo>
                <a:lnTo>
                  <a:pt x="16" y="7322"/>
                </a:lnTo>
                <a:lnTo>
                  <a:pt x="16" y="10276"/>
                </a:lnTo>
                <a:lnTo>
                  <a:pt x="16" y="15777"/>
                </a:lnTo>
                <a:lnTo>
                  <a:pt x="16" y="16684"/>
                </a:lnTo>
                <a:cubicBezTo>
                  <a:pt x="53" y="16986"/>
                  <a:pt x="53" y="17288"/>
                  <a:pt x="16" y="17590"/>
                </a:cubicBezTo>
                <a:cubicBezTo>
                  <a:pt x="-1" y="17726"/>
                  <a:pt x="-25" y="17864"/>
                  <a:pt x="75" y="17997"/>
                </a:cubicBezTo>
                <a:cubicBezTo>
                  <a:pt x="164" y="18115"/>
                  <a:pt x="349" y="18223"/>
                  <a:pt x="608" y="18308"/>
                </a:cubicBezTo>
                <a:cubicBezTo>
                  <a:pt x="2065" y="18723"/>
                  <a:pt x="3673" y="19131"/>
                  <a:pt x="5492" y="19515"/>
                </a:cubicBezTo>
                <a:cubicBezTo>
                  <a:pt x="10167" y="20500"/>
                  <a:pt x="15706" y="21180"/>
                  <a:pt x="21575" y="21600"/>
                </a:cubicBezTo>
                <a:lnTo>
                  <a:pt x="21575" y="17930"/>
                </a:lnTo>
                <a:lnTo>
                  <a:pt x="21575" y="7042"/>
                </a:lnTo>
                <a:lnTo>
                  <a:pt x="21575" y="2760"/>
                </a:lnTo>
                <a:cubicBezTo>
                  <a:pt x="14425" y="2363"/>
                  <a:pt x="7621" y="1620"/>
                  <a:pt x="2010" y="458"/>
                </a:cubicBezTo>
                <a:cubicBezTo>
                  <a:pt x="1300" y="311"/>
                  <a:pt x="667" y="154"/>
                  <a:pt x="16" y="0"/>
                </a:cubicBezTo>
                <a:close/>
              </a:path>
            </a:pathLst>
          </a:custGeom>
          <a:solidFill>
            <a:schemeClr val="accent3"/>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2" name="Shape 32440">
            <a:extLst>
              <a:ext uri="{FF2B5EF4-FFF2-40B4-BE49-F238E27FC236}">
                <a16:creationId xmlns:a16="http://schemas.microsoft.com/office/drawing/2014/main" id="{8066AD80-503B-EA4C-AF9B-27C5BC74F74F}"/>
              </a:ext>
            </a:extLst>
          </p:cNvPr>
          <p:cNvSpPr/>
          <p:nvPr/>
        </p:nvSpPr>
        <p:spPr>
          <a:xfrm flipH="1">
            <a:off x="6115160" y="1756699"/>
            <a:ext cx="586722" cy="11646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413"/>
                </a:lnTo>
                <a:cubicBezTo>
                  <a:pt x="6114" y="18413"/>
                  <a:pt x="12236" y="18944"/>
                  <a:pt x="16900" y="20018"/>
                </a:cubicBezTo>
                <a:cubicBezTo>
                  <a:pt x="18943" y="20488"/>
                  <a:pt x="20452" y="21029"/>
                  <a:pt x="21600" y="21600"/>
                </a:cubicBezTo>
                <a:lnTo>
                  <a:pt x="21600" y="5999"/>
                </a:lnTo>
                <a:lnTo>
                  <a:pt x="21577" y="6010"/>
                </a:lnTo>
                <a:lnTo>
                  <a:pt x="0" y="0"/>
                </a:ln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3" name="Shape 32441">
            <a:extLst>
              <a:ext uri="{FF2B5EF4-FFF2-40B4-BE49-F238E27FC236}">
                <a16:creationId xmlns:a16="http://schemas.microsoft.com/office/drawing/2014/main" id="{2BB3996F-C11D-9446-A286-38037F94611C}"/>
              </a:ext>
            </a:extLst>
          </p:cNvPr>
          <p:cNvSpPr/>
          <p:nvPr/>
        </p:nvSpPr>
        <p:spPr>
          <a:xfrm flipH="1">
            <a:off x="5603635" y="1695428"/>
            <a:ext cx="1099189" cy="385177"/>
          </a:xfrm>
          <a:custGeom>
            <a:avLst/>
            <a:gdLst/>
            <a:ahLst/>
            <a:cxnLst>
              <a:cxn ang="0">
                <a:pos x="wd2" y="hd2"/>
              </a:cxn>
              <a:cxn ang="5400000">
                <a:pos x="wd2" y="hd2"/>
              </a:cxn>
              <a:cxn ang="10800000">
                <a:pos x="wd2" y="hd2"/>
              </a:cxn>
              <a:cxn ang="16200000">
                <a:pos x="wd2" y="hd2"/>
              </a:cxn>
            </a:cxnLst>
            <a:rect l="0" t="0" r="r" b="b"/>
            <a:pathLst>
              <a:path w="21600" h="21454" extrusionOk="0">
                <a:moveTo>
                  <a:pt x="21600" y="3291"/>
                </a:moveTo>
                <a:cubicBezTo>
                  <a:pt x="18360" y="1250"/>
                  <a:pt x="15035" y="150"/>
                  <a:pt x="11693" y="14"/>
                </a:cubicBezTo>
                <a:cubicBezTo>
                  <a:pt x="7749" y="-146"/>
                  <a:pt x="3816" y="1038"/>
                  <a:pt x="0" y="3528"/>
                </a:cubicBezTo>
                <a:lnTo>
                  <a:pt x="11686" y="21454"/>
                </a:lnTo>
                <a:lnTo>
                  <a:pt x="21600" y="3291"/>
                </a:lnTo>
                <a:close/>
              </a:path>
            </a:pathLst>
          </a:custGeom>
          <a:solidFill>
            <a:schemeClr val="bg1">
              <a:lumMod val="9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4" name="Shape 32442">
            <a:extLst>
              <a:ext uri="{FF2B5EF4-FFF2-40B4-BE49-F238E27FC236}">
                <a16:creationId xmlns:a16="http://schemas.microsoft.com/office/drawing/2014/main" id="{2016ED0C-F96A-1B49-8F3A-E598D2612E2E}"/>
              </a:ext>
            </a:extLst>
          </p:cNvPr>
          <p:cNvSpPr/>
          <p:nvPr/>
        </p:nvSpPr>
        <p:spPr>
          <a:xfrm flipH="1">
            <a:off x="5607690" y="1756627"/>
            <a:ext cx="507351" cy="12368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9" y="5662"/>
                </a:lnTo>
                <a:lnTo>
                  <a:pt x="0" y="5650"/>
                </a:lnTo>
                <a:lnTo>
                  <a:pt x="0" y="15711"/>
                </a:lnTo>
                <a:lnTo>
                  <a:pt x="15" y="15705"/>
                </a:lnTo>
                <a:lnTo>
                  <a:pt x="21600" y="21385"/>
                </a:lnTo>
                <a:lnTo>
                  <a:pt x="21600" y="0"/>
                </a:lnTo>
                <a:close/>
                <a:moveTo>
                  <a:pt x="21600" y="21403"/>
                </a:moveTo>
                <a:cubicBezTo>
                  <a:pt x="21408" y="21421"/>
                  <a:pt x="21210" y="21427"/>
                  <a:pt x="21017" y="21445"/>
                </a:cubicBezTo>
                <a:cubicBezTo>
                  <a:pt x="21210" y="21498"/>
                  <a:pt x="21411" y="21543"/>
                  <a:pt x="21600" y="21600"/>
                </a:cubicBezTo>
                <a:lnTo>
                  <a:pt x="21600" y="21403"/>
                </a:lnTo>
                <a:close/>
              </a:path>
            </a:pathLst>
          </a:custGeom>
          <a:solidFill>
            <a:schemeClr val="bg1">
              <a:lumMod val="7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9" name="Shape 32444">
            <a:extLst>
              <a:ext uri="{FF2B5EF4-FFF2-40B4-BE49-F238E27FC236}">
                <a16:creationId xmlns:a16="http://schemas.microsoft.com/office/drawing/2014/main" id="{EABDAEC7-BE2C-3D42-B6A7-2850882DC010}"/>
              </a:ext>
            </a:extLst>
          </p:cNvPr>
          <p:cNvSpPr/>
          <p:nvPr/>
        </p:nvSpPr>
        <p:spPr>
          <a:xfrm flipH="1">
            <a:off x="6115160" y="1952478"/>
            <a:ext cx="229534" cy="8506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58" y="21600"/>
                </a:lnTo>
                <a:lnTo>
                  <a:pt x="21600" y="17860"/>
                </a:lnTo>
                <a:lnTo>
                  <a:pt x="21600" y="3164"/>
                </a:lnTo>
                <a:lnTo>
                  <a:pt x="116" y="0"/>
                </a:lnTo>
                <a:lnTo>
                  <a:pt x="0" y="0"/>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0" name="Shape 32445">
            <a:extLst>
              <a:ext uri="{FF2B5EF4-FFF2-40B4-BE49-F238E27FC236}">
                <a16:creationId xmlns:a16="http://schemas.microsoft.com/office/drawing/2014/main" id="{40A2BBFB-0317-004B-AF76-2C41658A2611}"/>
              </a:ext>
            </a:extLst>
          </p:cNvPr>
          <p:cNvSpPr/>
          <p:nvPr/>
        </p:nvSpPr>
        <p:spPr>
          <a:xfrm flipH="1">
            <a:off x="5900356" y="1917846"/>
            <a:ext cx="444338" cy="162902"/>
          </a:xfrm>
          <a:custGeom>
            <a:avLst/>
            <a:gdLst/>
            <a:ahLst/>
            <a:cxnLst>
              <a:cxn ang="0">
                <a:pos x="wd2" y="hd2"/>
              </a:cxn>
              <a:cxn ang="5400000">
                <a:pos x="wd2" y="hd2"/>
              </a:cxn>
              <a:cxn ang="10800000">
                <a:pos x="wd2" y="hd2"/>
              </a:cxn>
              <a:cxn ang="16200000">
                <a:pos x="wd2" y="hd2"/>
              </a:cxn>
            </a:cxnLst>
            <a:rect l="0" t="0" r="r" b="b"/>
            <a:pathLst>
              <a:path w="21600" h="21327" extrusionOk="0">
                <a:moveTo>
                  <a:pt x="12322" y="34"/>
                </a:moveTo>
                <a:cubicBezTo>
                  <a:pt x="8173" y="-273"/>
                  <a:pt x="4067" y="1501"/>
                  <a:pt x="0" y="4454"/>
                </a:cubicBezTo>
                <a:lnTo>
                  <a:pt x="11486" y="21327"/>
                </a:lnTo>
                <a:lnTo>
                  <a:pt x="21600" y="3811"/>
                </a:lnTo>
                <a:cubicBezTo>
                  <a:pt x="18535" y="1738"/>
                  <a:pt x="15440" y="265"/>
                  <a:pt x="12322" y="34"/>
                </a:cubicBezTo>
                <a:close/>
              </a:path>
            </a:pathLst>
          </a:custGeom>
          <a:solidFill>
            <a:schemeClr val="accent4"/>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1" name="Shape 32446">
            <a:extLst>
              <a:ext uri="{FF2B5EF4-FFF2-40B4-BE49-F238E27FC236}">
                <a16:creationId xmlns:a16="http://schemas.microsoft.com/office/drawing/2014/main" id="{1FE06E99-2884-C741-B539-EFBEE3D63A46}"/>
              </a:ext>
            </a:extLst>
          </p:cNvPr>
          <p:cNvSpPr/>
          <p:nvPr/>
        </p:nvSpPr>
        <p:spPr>
          <a:xfrm>
            <a:off x="5897824" y="1947722"/>
            <a:ext cx="217337" cy="8480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0" y="21600"/>
                </a:lnTo>
                <a:lnTo>
                  <a:pt x="61" y="21600"/>
                </a:lnTo>
                <a:lnTo>
                  <a:pt x="21600" y="18034"/>
                </a:lnTo>
                <a:lnTo>
                  <a:pt x="21600" y="3294"/>
                </a:lnTo>
                <a:lnTo>
                  <a:pt x="122" y="0"/>
                </a:lnTo>
                <a:lnTo>
                  <a:pt x="0" y="0"/>
                </a:lnTo>
                <a:close/>
              </a:path>
            </a:pathLst>
          </a:custGeom>
          <a:solidFill>
            <a:schemeClr val="accent4">
              <a:lumMod val="50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1" name="Shape 32449">
            <a:extLst>
              <a:ext uri="{FF2B5EF4-FFF2-40B4-BE49-F238E27FC236}">
                <a16:creationId xmlns:a16="http://schemas.microsoft.com/office/drawing/2014/main" id="{C7F514FA-DE5B-EA4B-8581-C2AEA4BA967D}"/>
              </a:ext>
            </a:extLst>
          </p:cNvPr>
          <p:cNvSpPr/>
          <p:nvPr/>
        </p:nvSpPr>
        <p:spPr>
          <a:xfrm flipH="1">
            <a:off x="5607303" y="2973714"/>
            <a:ext cx="1014486" cy="2267555"/>
          </a:xfrm>
          <a:custGeom>
            <a:avLst/>
            <a:gdLst/>
            <a:ahLst/>
            <a:cxnLst>
              <a:cxn ang="0">
                <a:pos x="wd2" y="hd2"/>
              </a:cxn>
              <a:cxn ang="5400000">
                <a:pos x="wd2" y="hd2"/>
              </a:cxn>
              <a:cxn ang="10800000">
                <a:pos x="wd2" y="hd2"/>
              </a:cxn>
              <a:cxn ang="16200000">
                <a:pos x="wd2" y="hd2"/>
              </a:cxn>
            </a:cxnLst>
            <a:rect l="0" t="0" r="r" b="b"/>
            <a:pathLst>
              <a:path w="21600" h="21423" extrusionOk="0">
                <a:moveTo>
                  <a:pt x="0" y="0"/>
                </a:moveTo>
                <a:lnTo>
                  <a:pt x="0" y="10442"/>
                </a:lnTo>
                <a:lnTo>
                  <a:pt x="0" y="19111"/>
                </a:lnTo>
                <a:lnTo>
                  <a:pt x="0" y="20856"/>
                </a:lnTo>
                <a:cubicBezTo>
                  <a:pt x="105" y="20866"/>
                  <a:pt x="154" y="20879"/>
                  <a:pt x="261" y="20891"/>
                </a:cubicBezTo>
                <a:cubicBezTo>
                  <a:pt x="6656" y="21600"/>
                  <a:pt x="14944" y="21600"/>
                  <a:pt x="21339" y="20891"/>
                </a:cubicBezTo>
                <a:cubicBezTo>
                  <a:pt x="21447" y="20879"/>
                  <a:pt x="21495" y="20866"/>
                  <a:pt x="21600" y="20856"/>
                </a:cubicBezTo>
                <a:lnTo>
                  <a:pt x="21600" y="19111"/>
                </a:lnTo>
                <a:lnTo>
                  <a:pt x="21600" y="10442"/>
                </a:lnTo>
                <a:lnTo>
                  <a:pt x="21600" y="12"/>
                </a:lnTo>
                <a:cubicBezTo>
                  <a:pt x="21274" y="57"/>
                  <a:pt x="20986" y="103"/>
                  <a:pt x="20607" y="145"/>
                </a:cubicBezTo>
                <a:cubicBezTo>
                  <a:pt x="15212" y="747"/>
                  <a:pt x="6454" y="747"/>
                  <a:pt x="1058" y="145"/>
                </a:cubicBezTo>
                <a:cubicBezTo>
                  <a:pt x="653" y="100"/>
                  <a:pt x="344" y="49"/>
                  <a:pt x="0" y="0"/>
                </a:cubicBezTo>
                <a:close/>
              </a:path>
            </a:pathLst>
          </a:custGeom>
          <a:solidFill>
            <a:schemeClr val="accent2"/>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5" name="Shape 32450">
            <a:extLst>
              <a:ext uri="{FF2B5EF4-FFF2-40B4-BE49-F238E27FC236}">
                <a16:creationId xmlns:a16="http://schemas.microsoft.com/office/drawing/2014/main" id="{7659774F-1D57-3A4A-B750-A28A2F4DF8E5}"/>
              </a:ext>
            </a:extLst>
          </p:cNvPr>
          <p:cNvSpPr/>
          <p:nvPr/>
        </p:nvSpPr>
        <p:spPr>
          <a:xfrm rot="10800000">
            <a:off x="5606687" y="2655798"/>
            <a:ext cx="1015716" cy="384921"/>
          </a:xfrm>
          <a:custGeom>
            <a:avLst/>
            <a:gdLst/>
            <a:ahLst/>
            <a:cxnLst>
              <a:cxn ang="0">
                <a:pos x="wd2" y="hd2"/>
              </a:cxn>
              <a:cxn ang="5400000">
                <a:pos x="wd2" y="hd2"/>
              </a:cxn>
              <a:cxn ang="10800000">
                <a:pos x="wd2" y="hd2"/>
              </a:cxn>
              <a:cxn ang="16200000">
                <a:pos x="wd2" y="hd2"/>
              </a:cxn>
            </a:cxnLst>
            <a:rect l="0" t="0" r="r" b="b"/>
            <a:pathLst>
              <a:path w="21600" h="21573" extrusionOk="0">
                <a:moveTo>
                  <a:pt x="21600" y="3298"/>
                </a:moveTo>
                <a:cubicBezTo>
                  <a:pt x="18056" y="1165"/>
                  <a:pt x="14435" y="60"/>
                  <a:pt x="10800" y="2"/>
                </a:cubicBezTo>
                <a:cubicBezTo>
                  <a:pt x="8982" y="-27"/>
                  <a:pt x="7163" y="207"/>
                  <a:pt x="5359" y="794"/>
                </a:cubicBezTo>
                <a:cubicBezTo>
                  <a:pt x="3548" y="1383"/>
                  <a:pt x="1757" y="2327"/>
                  <a:pt x="0" y="3616"/>
                </a:cubicBezTo>
                <a:lnTo>
                  <a:pt x="10793" y="21573"/>
                </a:lnTo>
                <a:lnTo>
                  <a:pt x="21600" y="3298"/>
                </a:ln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1" name="Shape 32458">
            <a:extLst>
              <a:ext uri="{FF2B5EF4-FFF2-40B4-BE49-F238E27FC236}">
                <a16:creationId xmlns:a16="http://schemas.microsoft.com/office/drawing/2014/main" id="{BE8EBA5E-9E53-4E4C-878A-C9ABCB7C89C0}"/>
              </a:ext>
            </a:extLst>
          </p:cNvPr>
          <p:cNvSpPr/>
          <p:nvPr/>
        </p:nvSpPr>
        <p:spPr>
          <a:xfrm flipV="1">
            <a:off x="7412497" y="4308323"/>
            <a:ext cx="872631" cy="0"/>
          </a:xfrm>
          <a:prstGeom prst="line">
            <a:avLst/>
          </a:prstGeom>
          <a:noFill/>
          <a:ln w="38100" cap="flat">
            <a:solidFill>
              <a:srgbClr val="E5E5E5"/>
            </a:solidFill>
            <a:prstDash val="solid"/>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2" name="Shape 32459">
            <a:extLst>
              <a:ext uri="{FF2B5EF4-FFF2-40B4-BE49-F238E27FC236}">
                <a16:creationId xmlns:a16="http://schemas.microsoft.com/office/drawing/2014/main" id="{BB159437-3D3E-9844-86BE-07701D38B241}"/>
              </a:ext>
            </a:extLst>
          </p:cNvPr>
          <p:cNvSpPr/>
          <p:nvPr/>
        </p:nvSpPr>
        <p:spPr>
          <a:xfrm>
            <a:off x="6840979" y="2649052"/>
            <a:ext cx="956525" cy="0"/>
          </a:xfrm>
          <a:prstGeom prst="line">
            <a:avLst/>
          </a:prstGeom>
          <a:noFill/>
          <a:ln w="38100" cap="flat">
            <a:solidFill>
              <a:srgbClr val="E5E5E5"/>
            </a:solidFill>
            <a:prstDash val="solid"/>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3" name="Shape 32460">
            <a:extLst>
              <a:ext uri="{FF2B5EF4-FFF2-40B4-BE49-F238E27FC236}">
                <a16:creationId xmlns:a16="http://schemas.microsoft.com/office/drawing/2014/main" id="{486E1774-36E1-314E-B98F-4D1664EFAC2C}"/>
              </a:ext>
            </a:extLst>
          </p:cNvPr>
          <p:cNvSpPr/>
          <p:nvPr/>
        </p:nvSpPr>
        <p:spPr>
          <a:xfrm>
            <a:off x="3170413" y="4364022"/>
            <a:ext cx="1803525" cy="13863"/>
          </a:xfrm>
          <a:prstGeom prst="line">
            <a:avLst/>
          </a:prstGeom>
          <a:noFill/>
          <a:ln w="38100" cap="flat">
            <a:solidFill>
              <a:srgbClr val="E5E5E5"/>
            </a:solidFill>
            <a:prstDash val="solid"/>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4" name="Shape 32461">
            <a:extLst>
              <a:ext uri="{FF2B5EF4-FFF2-40B4-BE49-F238E27FC236}">
                <a16:creationId xmlns:a16="http://schemas.microsoft.com/office/drawing/2014/main" id="{382C1090-F00A-F44D-8DB8-2B9395C5EFDF}"/>
              </a:ext>
            </a:extLst>
          </p:cNvPr>
          <p:cNvSpPr/>
          <p:nvPr/>
        </p:nvSpPr>
        <p:spPr>
          <a:xfrm flipV="1">
            <a:off x="3966415" y="1940598"/>
            <a:ext cx="1825413" cy="14247"/>
          </a:xfrm>
          <a:prstGeom prst="line">
            <a:avLst/>
          </a:prstGeom>
          <a:noFill/>
          <a:ln w="38100" cap="flat">
            <a:solidFill>
              <a:srgbClr val="E5E5E5"/>
            </a:solidFill>
            <a:prstDash val="solid"/>
            <a:miter lim="400000"/>
          </a:ln>
          <a:effectLst/>
        </p:spPr>
        <p:txBody>
          <a:bodyPr wrap="square" lIns="35729" tIns="35729" rIns="35729" bIns="35729"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8" name="TextBox 57">
            <a:extLst>
              <a:ext uri="{FF2B5EF4-FFF2-40B4-BE49-F238E27FC236}">
                <a16:creationId xmlns:a16="http://schemas.microsoft.com/office/drawing/2014/main" id="{C61F1FF7-6761-C94E-BFAB-8929F575E950}"/>
              </a:ext>
            </a:extLst>
          </p:cNvPr>
          <p:cNvSpPr txBox="1"/>
          <p:nvPr/>
        </p:nvSpPr>
        <p:spPr>
          <a:xfrm>
            <a:off x="8163977" y="1368781"/>
            <a:ext cx="3214341" cy="369460"/>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Tín</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dụng</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và</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Uy</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tín</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Tín</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dụng</a:t>
            </a:r>
            <a:endParaRPr kumimoji="0" lang="en-US"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endParaRPr>
          </a:p>
        </p:txBody>
      </p:sp>
      <p:sp>
        <p:nvSpPr>
          <p:cNvPr id="59" name="Subtitle 2">
            <a:extLst>
              <a:ext uri="{FF2B5EF4-FFF2-40B4-BE49-F238E27FC236}">
                <a16:creationId xmlns:a16="http://schemas.microsoft.com/office/drawing/2014/main" id="{297DE89D-DF70-2044-A40E-776994FC915E}"/>
              </a:ext>
            </a:extLst>
          </p:cNvPr>
          <p:cNvSpPr txBox="1">
            <a:spLocks/>
          </p:cNvSpPr>
          <p:nvPr/>
        </p:nvSpPr>
        <p:spPr>
          <a:xfrm>
            <a:off x="8152069" y="1694195"/>
            <a:ext cx="4039932" cy="2096740"/>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Dư</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hiện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tại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cấu</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phần</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Các</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bank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đang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giao</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dịch</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Lịch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sử</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trả</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uy</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DN </a:t>
            </a: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Dư</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uy</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Chủ</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DN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người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liên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quan</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Lịch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sử</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Mục</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đich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sử</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dụng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vốn</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p:txBody>
      </p:sp>
      <p:sp>
        <p:nvSpPr>
          <p:cNvPr id="60" name="TextBox 59">
            <a:extLst>
              <a:ext uri="{FF2B5EF4-FFF2-40B4-BE49-F238E27FC236}">
                <a16:creationId xmlns:a16="http://schemas.microsoft.com/office/drawing/2014/main" id="{682530B0-4264-6F4C-90E9-A68176E33104}"/>
              </a:ext>
            </a:extLst>
          </p:cNvPr>
          <p:cNvSpPr txBox="1"/>
          <p:nvPr/>
        </p:nvSpPr>
        <p:spPr>
          <a:xfrm>
            <a:off x="8285128" y="4213056"/>
            <a:ext cx="2133918" cy="369460"/>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Đánh</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giá</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tổng</a:t>
            </a:r>
            <a:r>
              <a:rPr kumimoji="0" lang="en-GB"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18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thể</a:t>
            </a:r>
            <a:endParaRPr kumimoji="0" lang="en-US" sz="18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endParaRPr>
          </a:p>
        </p:txBody>
      </p:sp>
      <p:sp>
        <p:nvSpPr>
          <p:cNvPr id="61" name="Subtitle 2">
            <a:extLst>
              <a:ext uri="{FF2B5EF4-FFF2-40B4-BE49-F238E27FC236}">
                <a16:creationId xmlns:a16="http://schemas.microsoft.com/office/drawing/2014/main" id="{1E4FE5AB-494A-1341-AD64-CB2CA3116A8A}"/>
              </a:ext>
            </a:extLst>
          </p:cNvPr>
          <p:cNvSpPr txBox="1">
            <a:spLocks/>
          </p:cNvSpPr>
          <p:nvPr/>
        </p:nvSpPr>
        <p:spPr>
          <a:xfrm>
            <a:off x="8285128" y="4552976"/>
            <a:ext cx="4091566" cy="1431686"/>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Thông tin thị trường</a:t>
            </a:r>
          </a:p>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Xu hướng ngành nghề</a:t>
            </a:r>
          </a:p>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Tổng quát chấm điểm</a:t>
            </a:r>
          </a:p>
          <a:p>
            <a:pPr marL="85751" marR="0" lvl="0" indent="-85751" algn="l"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Đánh giá tổng thể DN và Chủ DN</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p:txBody>
      </p:sp>
      <p:sp>
        <p:nvSpPr>
          <p:cNvPr id="62" name="TextBox 61">
            <a:extLst>
              <a:ext uri="{FF2B5EF4-FFF2-40B4-BE49-F238E27FC236}">
                <a16:creationId xmlns:a16="http://schemas.microsoft.com/office/drawing/2014/main" id="{AD597100-5315-DD42-8A03-12A4129D848A}"/>
              </a:ext>
            </a:extLst>
          </p:cNvPr>
          <p:cNvSpPr txBox="1"/>
          <p:nvPr/>
        </p:nvSpPr>
        <p:spPr>
          <a:xfrm>
            <a:off x="339910" y="1379563"/>
            <a:ext cx="2525051" cy="400238"/>
          </a:xfrm>
          <a:prstGeom prst="rect">
            <a:avLst/>
          </a:prstGeom>
          <a:noFill/>
        </p:spPr>
        <p:txBody>
          <a:bodyPr wrap="none" rtlCol="0" anchor="ctr" anchorCtr="0">
            <a:spAutoFit/>
          </a:bodyPr>
          <a:lstStyle/>
          <a:p>
            <a:pPr marL="0" marR="0" lvl="0" indent="0" algn="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Khách</a:t>
            </a:r>
            <a:r>
              <a:rPr kumimoji="0" lang="en-US"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US"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hàng</a:t>
            </a:r>
            <a:r>
              <a:rPr kumimoji="0" lang="en-US"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ĐR/ĐV</a:t>
            </a:r>
          </a:p>
        </p:txBody>
      </p:sp>
      <p:sp>
        <p:nvSpPr>
          <p:cNvPr id="63" name="Subtitle 2">
            <a:extLst>
              <a:ext uri="{FF2B5EF4-FFF2-40B4-BE49-F238E27FC236}">
                <a16:creationId xmlns:a16="http://schemas.microsoft.com/office/drawing/2014/main" id="{0E77F575-0445-3040-8F5E-126F7FE8D63E}"/>
              </a:ext>
            </a:extLst>
          </p:cNvPr>
          <p:cNvSpPr txBox="1">
            <a:spLocks/>
          </p:cNvSpPr>
          <p:nvPr/>
        </p:nvSpPr>
        <p:spPr>
          <a:xfrm>
            <a:off x="383548" y="1695429"/>
            <a:ext cx="5235319" cy="1791913"/>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Thông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tin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khách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đầu</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vào</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Thông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tin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khách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đầu</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ra</a:t>
            </a: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Tỷ</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trọng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phương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thức</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giao</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dịch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với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ĐVĐR</a:t>
            </a: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Công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thanh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toán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với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ĐVĐR</a:t>
            </a: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Uy</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và</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danh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tiếng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ĐRĐV</a:t>
            </a:r>
          </a:p>
        </p:txBody>
      </p:sp>
      <p:sp>
        <p:nvSpPr>
          <p:cNvPr id="64" name="TextBox 63">
            <a:extLst>
              <a:ext uri="{FF2B5EF4-FFF2-40B4-BE49-F238E27FC236}">
                <a16:creationId xmlns:a16="http://schemas.microsoft.com/office/drawing/2014/main" id="{E6B02F29-82DC-E542-8E6D-595CE3C5FDC4}"/>
              </a:ext>
            </a:extLst>
          </p:cNvPr>
          <p:cNvSpPr txBox="1"/>
          <p:nvPr/>
        </p:nvSpPr>
        <p:spPr>
          <a:xfrm>
            <a:off x="396256" y="4177766"/>
            <a:ext cx="4141803" cy="400238"/>
          </a:xfrm>
          <a:prstGeom prst="rect">
            <a:avLst/>
          </a:prstGeom>
          <a:noFill/>
        </p:spPr>
        <p:txBody>
          <a:bodyPr wrap="squar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Nhu</a:t>
            </a:r>
            <a:r>
              <a:rPr kumimoji="0" lang="en-GB"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cầu</a:t>
            </a:r>
            <a:r>
              <a:rPr kumimoji="0" lang="en-GB"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&amp; </a:t>
            </a:r>
            <a:r>
              <a:rPr kumimoji="0" lang="en-GB"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Phương</a:t>
            </a:r>
            <a:r>
              <a:rPr kumimoji="0" lang="en-GB"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án</a:t>
            </a:r>
            <a:r>
              <a:rPr kumimoji="0" lang="en-GB"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Vay</a:t>
            </a:r>
            <a:r>
              <a:rPr kumimoji="0" lang="en-GB"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rPr>
              <a:t> </a:t>
            </a:r>
            <a:r>
              <a:rPr kumimoji="0" lang="en-GB" sz="2001" b="1" i="0" u="none" strike="noStrike" kern="1200" cap="none" spc="0" normalizeH="0" baseline="0" noProof="0" dirty="0" err="1">
                <a:ln>
                  <a:noFill/>
                </a:ln>
                <a:solidFill>
                  <a:srgbClr val="44546A"/>
                </a:solidFill>
                <a:effectLst/>
                <a:uLnTx/>
                <a:uFillTx/>
                <a:latin typeface="Arial" panose="020B0604020202020204" pitchFamily="34" charset="0"/>
                <a:ea typeface="League Spartan" charset="0"/>
                <a:cs typeface="Arial" panose="020B0604020202020204" pitchFamily="34" charset="0"/>
              </a:rPr>
              <a:t>vốn</a:t>
            </a:r>
            <a:endParaRPr kumimoji="0" lang="en-US" sz="20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endParaRPr>
          </a:p>
        </p:txBody>
      </p:sp>
      <p:sp>
        <p:nvSpPr>
          <p:cNvPr id="65" name="Subtitle 2">
            <a:extLst>
              <a:ext uri="{FF2B5EF4-FFF2-40B4-BE49-F238E27FC236}">
                <a16:creationId xmlns:a16="http://schemas.microsoft.com/office/drawing/2014/main" id="{A16070FF-57A5-0C46-B8BA-B8E3DA4F4446}"/>
              </a:ext>
            </a:extLst>
          </p:cNvPr>
          <p:cNvSpPr txBox="1">
            <a:spLocks/>
          </p:cNvSpPr>
          <p:nvPr/>
        </p:nvSpPr>
        <p:spPr>
          <a:xfrm>
            <a:off x="456463" y="4604072"/>
            <a:ext cx="5395318" cy="2096740"/>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Mục</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đích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vay</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vốn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gắn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với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hoạt</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động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kinh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doanh</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mùa</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vụ</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Khả</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phương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án</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Dòng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tiền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trả</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85751" marR="0" lvl="0" indent="-85751" algn="just" defTabSz="1087636" rtl="0" eaLnBrk="1" fontAlgn="auto" latinLnBrk="0" hangingPunct="1">
              <a:lnSpc>
                <a:spcPct val="110000"/>
              </a:lnSpc>
              <a:spcBef>
                <a:spcPct val="20000"/>
              </a:spcBef>
              <a:spcAft>
                <a:spcPts val="0"/>
              </a:spcAft>
              <a:buClrTx/>
              <a:buSzTx/>
              <a:buFont typeface="Wingdings" panose="05000000000000000000" pitchFamily="2" charset="2"/>
              <a:buChar char="q"/>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Tương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thích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dòng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tiền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/chi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phí</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so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với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đặc</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điểm</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ngành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nghề</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p:txBody>
      </p:sp>
      <p:sp>
        <p:nvSpPr>
          <p:cNvPr id="34" name="Title 1"/>
          <p:cNvSpPr txBox="1">
            <a:spLocks/>
          </p:cNvSpPr>
          <p:nvPr/>
        </p:nvSpPr>
        <p:spPr>
          <a:xfrm>
            <a:off x="51204" y="109275"/>
            <a:ext cx="4831908" cy="299987"/>
          </a:xfrm>
          <a:prstGeom prst="rect">
            <a:avLst/>
          </a:prstGeom>
        </p:spPr>
        <p:txBody>
          <a:bodyPr>
            <a:no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Bank đánh giá DN những gì</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9436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5723B53-D887-004F-8ACC-654ED9CF472C}"/>
              </a:ext>
            </a:extLst>
          </p:cNvPr>
          <p:cNvGrpSpPr/>
          <p:nvPr/>
        </p:nvGrpSpPr>
        <p:grpSpPr>
          <a:xfrm>
            <a:off x="7523637" y="1269758"/>
            <a:ext cx="2524060" cy="5183151"/>
            <a:chOff x="4827825" y="2393154"/>
            <a:chExt cx="4348528" cy="8929691"/>
          </a:xfrm>
        </p:grpSpPr>
        <p:sp>
          <p:nvSpPr>
            <p:cNvPr id="19" name="Shape 50645">
              <a:extLst>
                <a:ext uri="{FF2B5EF4-FFF2-40B4-BE49-F238E27FC236}">
                  <a16:creationId xmlns:a16="http://schemas.microsoft.com/office/drawing/2014/main" id="{6DCF1C98-6BC1-AE47-A623-AA1DFFC93457}"/>
                </a:ext>
              </a:extLst>
            </p:cNvPr>
            <p:cNvSpPr/>
            <p:nvPr/>
          </p:nvSpPr>
          <p:spPr>
            <a:xfrm>
              <a:off x="4827825" y="2393154"/>
              <a:ext cx="4348528" cy="8929691"/>
            </a:xfrm>
            <a:custGeom>
              <a:avLst/>
              <a:gdLst/>
              <a:ahLst/>
              <a:cxnLst>
                <a:cxn ang="0">
                  <a:pos x="wd2" y="hd2"/>
                </a:cxn>
                <a:cxn ang="5400000">
                  <a:pos x="wd2" y="hd2"/>
                </a:cxn>
                <a:cxn ang="10800000">
                  <a:pos x="wd2" y="hd2"/>
                </a:cxn>
                <a:cxn ang="16200000">
                  <a:pos x="wd2" y="hd2"/>
                </a:cxn>
              </a:cxnLst>
              <a:rect l="0" t="0" r="r" b="b"/>
              <a:pathLst>
                <a:path w="21525" h="21582" extrusionOk="0">
                  <a:moveTo>
                    <a:pt x="13294" y="1"/>
                  </a:moveTo>
                  <a:lnTo>
                    <a:pt x="13294" y="972"/>
                  </a:lnTo>
                  <a:cubicBezTo>
                    <a:pt x="15224" y="977"/>
                    <a:pt x="16973" y="1388"/>
                    <a:pt x="18142" y="2064"/>
                  </a:cubicBezTo>
                  <a:cubicBezTo>
                    <a:pt x="19098" y="2616"/>
                    <a:pt x="19641" y="3329"/>
                    <a:pt x="19625" y="4089"/>
                  </a:cubicBezTo>
                  <a:cubicBezTo>
                    <a:pt x="19623" y="4158"/>
                    <a:pt x="19617" y="4228"/>
                    <a:pt x="19606" y="4298"/>
                  </a:cubicBezTo>
                  <a:cubicBezTo>
                    <a:pt x="19606" y="4389"/>
                    <a:pt x="19606" y="4481"/>
                    <a:pt x="19606" y="4571"/>
                  </a:cubicBezTo>
                  <a:cubicBezTo>
                    <a:pt x="19606" y="8460"/>
                    <a:pt x="19585" y="12349"/>
                    <a:pt x="19544" y="16238"/>
                  </a:cubicBezTo>
                  <a:cubicBezTo>
                    <a:pt x="19544" y="17399"/>
                    <a:pt x="18608" y="18496"/>
                    <a:pt x="16907" y="19331"/>
                  </a:cubicBezTo>
                  <a:cubicBezTo>
                    <a:pt x="15217" y="20160"/>
                    <a:pt x="13008" y="20617"/>
                    <a:pt x="10685" y="20617"/>
                  </a:cubicBezTo>
                  <a:cubicBezTo>
                    <a:pt x="5884" y="20617"/>
                    <a:pt x="1976" y="18653"/>
                    <a:pt x="1976" y="16238"/>
                  </a:cubicBezTo>
                  <a:lnTo>
                    <a:pt x="1976" y="5346"/>
                  </a:lnTo>
                  <a:cubicBezTo>
                    <a:pt x="1976" y="5080"/>
                    <a:pt x="1534" y="4864"/>
                    <a:pt x="988" y="4864"/>
                  </a:cubicBezTo>
                  <a:cubicBezTo>
                    <a:pt x="442" y="4864"/>
                    <a:pt x="0" y="5080"/>
                    <a:pt x="0" y="5346"/>
                  </a:cubicBezTo>
                  <a:lnTo>
                    <a:pt x="0" y="16238"/>
                  </a:lnTo>
                  <a:cubicBezTo>
                    <a:pt x="0" y="19185"/>
                    <a:pt x="4794" y="21582"/>
                    <a:pt x="10685" y="21582"/>
                  </a:cubicBezTo>
                  <a:cubicBezTo>
                    <a:pt x="13538" y="21582"/>
                    <a:pt x="16246" y="21023"/>
                    <a:pt x="18309" y="20011"/>
                  </a:cubicBezTo>
                  <a:cubicBezTo>
                    <a:pt x="20381" y="18994"/>
                    <a:pt x="21521" y="17655"/>
                    <a:pt x="21521" y="16238"/>
                  </a:cubicBezTo>
                  <a:lnTo>
                    <a:pt x="21521" y="4298"/>
                  </a:lnTo>
                  <a:cubicBezTo>
                    <a:pt x="21600" y="2731"/>
                    <a:pt x="20560" y="1557"/>
                    <a:pt x="18550" y="811"/>
                  </a:cubicBezTo>
                  <a:cubicBezTo>
                    <a:pt x="17044" y="252"/>
                    <a:pt x="15185" y="-18"/>
                    <a:pt x="13294" y="1"/>
                  </a:cubicBezTo>
                  <a:close/>
                  <a:moveTo>
                    <a:pt x="11985" y="1034"/>
                  </a:moveTo>
                  <a:cubicBezTo>
                    <a:pt x="11590" y="1075"/>
                    <a:pt x="11206" y="1134"/>
                    <a:pt x="10836" y="1210"/>
                  </a:cubicBezTo>
                  <a:cubicBezTo>
                    <a:pt x="11206" y="1134"/>
                    <a:pt x="11590" y="1075"/>
                    <a:pt x="11985" y="1034"/>
                  </a:cubicBezTo>
                  <a:close/>
                  <a:moveTo>
                    <a:pt x="9777" y="1491"/>
                  </a:moveTo>
                  <a:cubicBezTo>
                    <a:pt x="9442" y="1601"/>
                    <a:pt x="9125" y="1727"/>
                    <a:pt x="8835" y="1868"/>
                  </a:cubicBezTo>
                  <a:cubicBezTo>
                    <a:pt x="9125" y="1727"/>
                    <a:pt x="9442" y="1601"/>
                    <a:pt x="9777" y="1491"/>
                  </a:cubicBezTo>
                  <a:close/>
                  <a:moveTo>
                    <a:pt x="8007" y="2364"/>
                  </a:moveTo>
                  <a:cubicBezTo>
                    <a:pt x="7650" y="2631"/>
                    <a:pt x="7378" y="2925"/>
                    <a:pt x="7195" y="3243"/>
                  </a:cubicBezTo>
                  <a:cubicBezTo>
                    <a:pt x="7379" y="2926"/>
                    <a:pt x="7650" y="2630"/>
                    <a:pt x="8007" y="2364"/>
                  </a:cubicBezTo>
                  <a:close/>
                  <a:moveTo>
                    <a:pt x="16317" y="6415"/>
                  </a:moveTo>
                  <a:cubicBezTo>
                    <a:pt x="16371" y="6441"/>
                    <a:pt x="16404" y="6476"/>
                    <a:pt x="16444" y="6507"/>
                  </a:cubicBezTo>
                  <a:cubicBezTo>
                    <a:pt x="16404" y="6476"/>
                    <a:pt x="16371" y="6441"/>
                    <a:pt x="16317" y="6415"/>
                  </a:cubicBezTo>
                  <a:close/>
                  <a:moveTo>
                    <a:pt x="16608" y="16347"/>
                  </a:moveTo>
                  <a:cubicBezTo>
                    <a:pt x="16608" y="16705"/>
                    <a:pt x="16462" y="17066"/>
                    <a:pt x="16188" y="17404"/>
                  </a:cubicBezTo>
                  <a:cubicBezTo>
                    <a:pt x="16462" y="17065"/>
                    <a:pt x="16608" y="16705"/>
                    <a:pt x="16608" y="16347"/>
                  </a:cubicBezTo>
                  <a:close/>
                  <a:moveTo>
                    <a:pt x="16188" y="17404"/>
                  </a:moveTo>
                  <a:cubicBezTo>
                    <a:pt x="16050" y="17573"/>
                    <a:pt x="15880" y="17737"/>
                    <a:pt x="15681" y="17892"/>
                  </a:cubicBezTo>
                  <a:cubicBezTo>
                    <a:pt x="15880" y="17737"/>
                    <a:pt x="16050" y="17573"/>
                    <a:pt x="16188" y="17404"/>
                  </a:cubicBezTo>
                  <a:close/>
                  <a:moveTo>
                    <a:pt x="15681" y="17892"/>
                  </a:moveTo>
                  <a:cubicBezTo>
                    <a:pt x="15482" y="18048"/>
                    <a:pt x="15254" y="18195"/>
                    <a:pt x="14999" y="18331"/>
                  </a:cubicBezTo>
                  <a:cubicBezTo>
                    <a:pt x="15254" y="18195"/>
                    <a:pt x="15482" y="18048"/>
                    <a:pt x="15681" y="17892"/>
                  </a:cubicBezTo>
                  <a:close/>
                  <a:moveTo>
                    <a:pt x="7201" y="18633"/>
                  </a:moveTo>
                  <a:cubicBezTo>
                    <a:pt x="7668" y="18818"/>
                    <a:pt x="8192" y="18969"/>
                    <a:pt x="8755" y="19070"/>
                  </a:cubicBezTo>
                  <a:cubicBezTo>
                    <a:pt x="8193" y="18968"/>
                    <a:pt x="7668" y="18817"/>
                    <a:pt x="7201" y="18633"/>
                  </a:cubicBezTo>
                  <a:close/>
                  <a:moveTo>
                    <a:pt x="12491" y="19112"/>
                  </a:moveTo>
                  <a:cubicBezTo>
                    <a:pt x="12123" y="19165"/>
                    <a:pt x="11745" y="19199"/>
                    <a:pt x="11361" y="19216"/>
                  </a:cubicBezTo>
                  <a:cubicBezTo>
                    <a:pt x="11744" y="19199"/>
                    <a:pt x="12124" y="19165"/>
                    <a:pt x="12491" y="19112"/>
                  </a:cubicBezTo>
                  <a:close/>
                </a:path>
              </a:pathLst>
            </a:custGeom>
            <a:solidFill>
              <a:schemeClr val="accent3"/>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0" name="Shape 50646">
              <a:extLst>
                <a:ext uri="{FF2B5EF4-FFF2-40B4-BE49-F238E27FC236}">
                  <a16:creationId xmlns:a16="http://schemas.microsoft.com/office/drawing/2014/main" id="{BF09E751-FB9F-FB44-BAB7-D1F573D26933}"/>
                </a:ext>
              </a:extLst>
            </p:cNvPr>
            <p:cNvSpPr/>
            <p:nvPr/>
          </p:nvSpPr>
          <p:spPr>
            <a:xfrm>
              <a:off x="5824938" y="2393487"/>
              <a:ext cx="2358003" cy="7956096"/>
            </a:xfrm>
            <a:custGeom>
              <a:avLst/>
              <a:gdLst/>
              <a:ahLst/>
              <a:cxnLst>
                <a:cxn ang="0">
                  <a:pos x="wd2" y="hd2"/>
                </a:cxn>
                <a:cxn ang="5400000">
                  <a:pos x="wd2" y="hd2"/>
                </a:cxn>
                <a:cxn ang="10800000">
                  <a:pos x="wd2" y="hd2"/>
                </a:cxn>
                <a:cxn ang="16200000">
                  <a:pos x="wd2" y="hd2"/>
                </a:cxn>
              </a:cxnLst>
              <a:rect l="0" t="0" r="r" b="b"/>
              <a:pathLst>
                <a:path w="21507" h="21513" extrusionOk="0">
                  <a:moveTo>
                    <a:pt x="15236" y="0"/>
                  </a:moveTo>
                  <a:cubicBezTo>
                    <a:pt x="11296" y="36"/>
                    <a:pt x="7506" y="478"/>
                    <a:pt x="4653" y="1284"/>
                  </a:cubicBezTo>
                  <a:cubicBezTo>
                    <a:pt x="1577" y="2154"/>
                    <a:pt x="-93" y="3396"/>
                    <a:pt x="4" y="4766"/>
                  </a:cubicBezTo>
                  <a:lnTo>
                    <a:pt x="4" y="18288"/>
                  </a:lnTo>
                  <a:cubicBezTo>
                    <a:pt x="4" y="19089"/>
                    <a:pt x="1084" y="19898"/>
                    <a:pt x="2968" y="20508"/>
                  </a:cubicBezTo>
                  <a:cubicBezTo>
                    <a:pt x="4455" y="20989"/>
                    <a:pt x="6454" y="21353"/>
                    <a:pt x="8642" y="21461"/>
                  </a:cubicBezTo>
                  <a:cubicBezTo>
                    <a:pt x="11460" y="21600"/>
                    <a:pt x="14442" y="21468"/>
                    <a:pt x="16796" y="20970"/>
                  </a:cubicBezTo>
                  <a:cubicBezTo>
                    <a:pt x="17425" y="20836"/>
                    <a:pt x="18019" y="20677"/>
                    <a:pt x="18542" y="20508"/>
                  </a:cubicBezTo>
                  <a:cubicBezTo>
                    <a:pt x="20427" y="19898"/>
                    <a:pt x="21507" y="19089"/>
                    <a:pt x="21507" y="18288"/>
                  </a:cubicBezTo>
                  <a:lnTo>
                    <a:pt x="21507" y="7558"/>
                  </a:lnTo>
                  <a:cubicBezTo>
                    <a:pt x="21507" y="7260"/>
                    <a:pt x="20692" y="7018"/>
                    <a:pt x="19686" y="7018"/>
                  </a:cubicBezTo>
                  <a:cubicBezTo>
                    <a:pt x="18681" y="7018"/>
                    <a:pt x="17865" y="7260"/>
                    <a:pt x="17865" y="7558"/>
                  </a:cubicBezTo>
                  <a:cubicBezTo>
                    <a:pt x="17865" y="7558"/>
                    <a:pt x="17865" y="18287"/>
                    <a:pt x="17865" y="18288"/>
                  </a:cubicBezTo>
                  <a:cubicBezTo>
                    <a:pt x="17865" y="19120"/>
                    <a:pt x="16034" y="20006"/>
                    <a:pt x="13353" y="20295"/>
                  </a:cubicBezTo>
                  <a:cubicBezTo>
                    <a:pt x="12347" y="20403"/>
                    <a:pt x="11337" y="20425"/>
                    <a:pt x="10292" y="20425"/>
                  </a:cubicBezTo>
                  <a:cubicBezTo>
                    <a:pt x="6813" y="20425"/>
                    <a:pt x="3646" y="19407"/>
                    <a:pt x="3646" y="18288"/>
                  </a:cubicBezTo>
                  <a:lnTo>
                    <a:pt x="3646" y="4766"/>
                  </a:lnTo>
                  <a:cubicBezTo>
                    <a:pt x="3657" y="3695"/>
                    <a:pt x="4875" y="2769"/>
                    <a:pt x="7185" y="2089"/>
                  </a:cubicBezTo>
                  <a:cubicBezTo>
                    <a:pt x="9326" y="1459"/>
                    <a:pt x="12198" y="1092"/>
                    <a:pt x="15214" y="1083"/>
                  </a:cubicBezTo>
                  <a:cubicBezTo>
                    <a:pt x="15277" y="1083"/>
                    <a:pt x="15338" y="1087"/>
                    <a:pt x="15401" y="1087"/>
                  </a:cubicBezTo>
                  <a:lnTo>
                    <a:pt x="15401" y="0"/>
                  </a:lnTo>
                  <a:cubicBezTo>
                    <a:pt x="15346" y="1"/>
                    <a:pt x="15291" y="0"/>
                    <a:pt x="15236" y="0"/>
                  </a:cubicBezTo>
                  <a:close/>
                </a:path>
              </a:pathLst>
            </a:custGeom>
            <a:solidFill>
              <a:schemeClr val="accent1"/>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grpSp>
      <p:sp>
        <p:nvSpPr>
          <p:cNvPr id="22" name="Shape 63346">
            <a:extLst>
              <a:ext uri="{FF2B5EF4-FFF2-40B4-BE49-F238E27FC236}">
                <a16:creationId xmlns:a16="http://schemas.microsoft.com/office/drawing/2014/main" id="{CFC95949-3BE0-0C4A-97C0-B93A1D5CE001}"/>
              </a:ext>
            </a:extLst>
          </p:cNvPr>
          <p:cNvSpPr/>
          <p:nvPr/>
        </p:nvSpPr>
        <p:spPr>
          <a:xfrm>
            <a:off x="679142" y="1451360"/>
            <a:ext cx="1001413" cy="1001414"/>
          </a:xfrm>
          <a:prstGeom prst="ellipse">
            <a:avLst/>
          </a:prstGeom>
          <a:solidFill>
            <a:schemeClr val="accent1"/>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3" name="Shape 63353">
            <a:extLst>
              <a:ext uri="{FF2B5EF4-FFF2-40B4-BE49-F238E27FC236}">
                <a16:creationId xmlns:a16="http://schemas.microsoft.com/office/drawing/2014/main" id="{E4D3CAAF-9B6D-9041-9A86-83941EDEEDAE}"/>
              </a:ext>
            </a:extLst>
          </p:cNvPr>
          <p:cNvSpPr/>
          <p:nvPr/>
        </p:nvSpPr>
        <p:spPr>
          <a:xfrm>
            <a:off x="733380" y="3234507"/>
            <a:ext cx="1001413" cy="1001414"/>
          </a:xfrm>
          <a:prstGeom prst="ellipse">
            <a:avLst/>
          </a:prstGeom>
          <a:solidFill>
            <a:schemeClr val="accent3"/>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6" name="Subtitle 2">
            <a:extLst>
              <a:ext uri="{FF2B5EF4-FFF2-40B4-BE49-F238E27FC236}">
                <a16:creationId xmlns:a16="http://schemas.microsoft.com/office/drawing/2014/main" id="{15653CA4-FA94-744A-B887-9BF3DCFF0708}"/>
              </a:ext>
            </a:extLst>
          </p:cNvPr>
          <p:cNvSpPr txBox="1">
            <a:spLocks/>
          </p:cNvSpPr>
          <p:nvPr/>
        </p:nvSpPr>
        <p:spPr>
          <a:xfrm>
            <a:off x="1810703" y="1482081"/>
            <a:ext cx="5094474" cy="1489587"/>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Mỗi nhóm lựa chọn 1 Doanh nghiệp trong nhóm để lên Phương án vay vốn + Tính toán chỉ số và Phân tích đánh giá Sức khỏe Doanh nghiệp đó </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27" name="Subtitle 2">
            <a:extLst>
              <a:ext uri="{FF2B5EF4-FFF2-40B4-BE49-F238E27FC236}">
                <a16:creationId xmlns:a16="http://schemas.microsoft.com/office/drawing/2014/main" id="{21593249-18D0-014D-AEF8-334365922714}"/>
              </a:ext>
            </a:extLst>
          </p:cNvPr>
          <p:cNvSpPr txBox="1">
            <a:spLocks/>
          </p:cNvSpPr>
          <p:nvPr/>
        </p:nvSpPr>
        <p:spPr>
          <a:xfrm>
            <a:off x="1810703" y="3252476"/>
            <a:ext cx="5246345" cy="3336246"/>
          </a:xfrm>
          <a:prstGeom prst="rect">
            <a:avLst/>
          </a:prstGeom>
        </p:spPr>
        <p:txBody>
          <a:bodyPr vert="horz" wrap="square" lIns="45732" tIns="22866" rIns="45732" bIns="22866"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Role play từng nhóm theo hướng: Nhóm A sẽ trình bày về Tình hình và Phương án Vay vốn của Doanh nghiệp mình, các nhóm còn lại đóng vai trò là Ban Thẩm định – nghe thông tin và đánh giá của Nhóm A để quyết định có Cho vay hay không? Làm rõ các thông tin cần để đánh giá doanh nghiệp đó 360 làm cơ sở cho quyết định biểu quyết CẤP TÍN DỤNG hay không?</a:t>
            </a:r>
            <a:endParaRPr kumimoji="0" lang="en-US" sz="20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32" name="Freeform 780">
            <a:extLst>
              <a:ext uri="{FF2B5EF4-FFF2-40B4-BE49-F238E27FC236}">
                <a16:creationId xmlns:a16="http://schemas.microsoft.com/office/drawing/2014/main" id="{F6D965E6-0FFF-2043-B134-07AB757D1AB4}"/>
              </a:ext>
            </a:extLst>
          </p:cNvPr>
          <p:cNvSpPr>
            <a:spLocks noChangeArrowheads="1"/>
          </p:cNvSpPr>
          <p:nvPr/>
        </p:nvSpPr>
        <p:spPr bwMode="auto">
          <a:xfrm>
            <a:off x="874259" y="1644547"/>
            <a:ext cx="627214" cy="627214"/>
          </a:xfrm>
          <a:custGeom>
            <a:avLst/>
            <a:gdLst>
              <a:gd name="T0" fmla="*/ 202727 w 306026"/>
              <a:gd name="T1" fmla="*/ 226013 h 305880"/>
              <a:gd name="T2" fmla="*/ 141104 w 306026"/>
              <a:gd name="T3" fmla="*/ 175603 h 305880"/>
              <a:gd name="T4" fmla="*/ 164561 w 306026"/>
              <a:gd name="T5" fmla="*/ 294332 h 305880"/>
              <a:gd name="T6" fmla="*/ 151930 w 306026"/>
              <a:gd name="T7" fmla="*/ 177407 h 305880"/>
              <a:gd name="T8" fmla="*/ 274415 w 306026"/>
              <a:gd name="T9" fmla="*/ 175911 h 305880"/>
              <a:gd name="T10" fmla="*/ 272243 w 306026"/>
              <a:gd name="T11" fmla="*/ 222076 h 305880"/>
              <a:gd name="T12" fmla="*/ 195123 w 306026"/>
              <a:gd name="T13" fmla="*/ 234960 h 305880"/>
              <a:gd name="T14" fmla="*/ 197296 w 306026"/>
              <a:gd name="T15" fmla="*/ 188794 h 305880"/>
              <a:gd name="T16" fmla="*/ 173944 w 306026"/>
              <a:gd name="T17" fmla="*/ 173798 h 305880"/>
              <a:gd name="T18" fmla="*/ 296643 w 306026"/>
              <a:gd name="T19" fmla="*/ 149980 h 305880"/>
              <a:gd name="T20" fmla="*/ 132082 w 306026"/>
              <a:gd name="T21" fmla="*/ 292528 h 305880"/>
              <a:gd name="T22" fmla="*/ 266330 w 306026"/>
              <a:gd name="T23" fmla="*/ 124357 h 305880"/>
              <a:gd name="T24" fmla="*/ 271021 w 306026"/>
              <a:gd name="T25" fmla="*/ 145649 h 305880"/>
              <a:gd name="T26" fmla="*/ 266330 w 306026"/>
              <a:gd name="T27" fmla="*/ 124357 h 305880"/>
              <a:gd name="T28" fmla="*/ 140743 w 306026"/>
              <a:gd name="T29" fmla="*/ 165859 h 305880"/>
              <a:gd name="T30" fmla="*/ 117647 w 306026"/>
              <a:gd name="T31" fmla="*/ 135545 h 305880"/>
              <a:gd name="T32" fmla="*/ 170335 w 306026"/>
              <a:gd name="T33" fmla="*/ 120027 h 305880"/>
              <a:gd name="T34" fmla="*/ 149404 w 306026"/>
              <a:gd name="T35" fmla="*/ 136627 h 305880"/>
              <a:gd name="T36" fmla="*/ 202571 w 306026"/>
              <a:gd name="T37" fmla="*/ 87777 h 305880"/>
              <a:gd name="T38" fmla="*/ 214313 w 306026"/>
              <a:gd name="T39" fmla="*/ 75687 h 305880"/>
              <a:gd name="T40" fmla="*/ 91098 w 306026"/>
              <a:gd name="T41" fmla="*/ 99500 h 305880"/>
              <a:gd name="T42" fmla="*/ 214313 w 306026"/>
              <a:gd name="T43" fmla="*/ 66529 h 305880"/>
              <a:gd name="T44" fmla="*/ 193675 w 306026"/>
              <a:gd name="T45" fmla="*/ 87777 h 305880"/>
              <a:gd name="T46" fmla="*/ 112345 w 306026"/>
              <a:gd name="T47" fmla="*/ 87777 h 305880"/>
              <a:gd name="T48" fmla="*/ 91098 w 306026"/>
              <a:gd name="T49" fmla="*/ 66529 h 305880"/>
              <a:gd name="T50" fmla="*/ 198123 w 306026"/>
              <a:gd name="T51" fmla="*/ 130132 h 305880"/>
              <a:gd name="T52" fmla="*/ 215085 w 306026"/>
              <a:gd name="T53" fmla="*/ 40994 h 305880"/>
              <a:gd name="T54" fmla="*/ 54853 w 306026"/>
              <a:gd name="T55" fmla="*/ 115696 h 305880"/>
              <a:gd name="T56" fmla="*/ 90941 w 306026"/>
              <a:gd name="T57" fmla="*/ 40994 h 305880"/>
              <a:gd name="T58" fmla="*/ 146517 w 306026"/>
              <a:gd name="T59" fmla="*/ 87187 h 305880"/>
              <a:gd name="T60" fmla="*/ 165283 w 306026"/>
              <a:gd name="T61" fmla="*/ 111727 h 305880"/>
              <a:gd name="T62" fmla="*/ 153013 w 306026"/>
              <a:gd name="T63" fmla="*/ 32333 h 305880"/>
              <a:gd name="T64" fmla="*/ 215085 w 306026"/>
              <a:gd name="T65" fmla="*/ 31611 h 305880"/>
              <a:gd name="T66" fmla="*/ 87694 w 306026"/>
              <a:gd name="T67" fmla="*/ 12846 h 305880"/>
              <a:gd name="T68" fmla="*/ 93468 w 306026"/>
              <a:gd name="T69" fmla="*/ 31611 h 305880"/>
              <a:gd name="T70" fmla="*/ 95633 w 306026"/>
              <a:gd name="T71" fmla="*/ 937 h 305880"/>
              <a:gd name="T72" fmla="*/ 153013 w 306026"/>
              <a:gd name="T73" fmla="*/ 22950 h 305880"/>
              <a:gd name="T74" fmla="*/ 208257 w 306026"/>
              <a:gd name="T75" fmla="*/ 15760 h 305880"/>
              <a:gd name="T76" fmla="*/ 210393 w 306026"/>
              <a:gd name="T77" fmla="*/ 937 h 305880"/>
              <a:gd name="T78" fmla="*/ 270299 w 306026"/>
              <a:gd name="T79" fmla="*/ 87187 h 305880"/>
              <a:gd name="T80" fmla="*/ 283652 w 306026"/>
              <a:gd name="T81" fmla="*/ 120027 h 305880"/>
              <a:gd name="T82" fmla="*/ 304222 w 306026"/>
              <a:gd name="T83" fmla="*/ 140958 h 305880"/>
              <a:gd name="T84" fmla="*/ 302057 w 306026"/>
              <a:gd name="T85" fmla="*/ 277371 h 305880"/>
              <a:gd name="T86" fmla="*/ 151930 w 306026"/>
              <a:gd name="T87" fmla="*/ 305880 h 305880"/>
              <a:gd name="T88" fmla="*/ 0 w 306026"/>
              <a:gd name="T89" fmla="*/ 144206 h 305880"/>
              <a:gd name="T90" fmla="*/ 22013 w 306026"/>
              <a:gd name="T91" fmla="*/ 143123 h 305880"/>
              <a:gd name="T92" fmla="*/ 42944 w 306026"/>
              <a:gd name="T93" fmla="*/ 114975 h 305880"/>
              <a:gd name="T94" fmla="*/ 90941 w 306026"/>
              <a:gd name="T95" fmla="*/ 215 h 305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6026" h="305880">
                <a:moveTo>
                  <a:pt x="266812" y="184857"/>
                </a:moveTo>
                <a:lnTo>
                  <a:pt x="202727" y="197025"/>
                </a:lnTo>
                <a:lnTo>
                  <a:pt x="202727" y="226013"/>
                </a:lnTo>
                <a:lnTo>
                  <a:pt x="266812" y="213845"/>
                </a:lnTo>
                <a:lnTo>
                  <a:pt x="266812" y="184857"/>
                </a:lnTo>
                <a:close/>
                <a:moveTo>
                  <a:pt x="141104" y="175603"/>
                </a:moveTo>
                <a:lnTo>
                  <a:pt x="141104" y="294332"/>
                </a:lnTo>
                <a:lnTo>
                  <a:pt x="153013" y="296497"/>
                </a:lnTo>
                <a:lnTo>
                  <a:pt x="164561" y="294332"/>
                </a:lnTo>
                <a:lnTo>
                  <a:pt x="164561" y="175603"/>
                </a:lnTo>
                <a:lnTo>
                  <a:pt x="153735" y="177407"/>
                </a:lnTo>
                <a:cubicBezTo>
                  <a:pt x="153374" y="177407"/>
                  <a:pt x="152652" y="177407"/>
                  <a:pt x="151930" y="177407"/>
                </a:cubicBezTo>
                <a:lnTo>
                  <a:pt x="141104" y="175603"/>
                </a:lnTo>
                <a:close/>
                <a:moveTo>
                  <a:pt x="270432" y="174837"/>
                </a:moveTo>
                <a:cubicBezTo>
                  <a:pt x="271881" y="174479"/>
                  <a:pt x="273329" y="175195"/>
                  <a:pt x="274415" y="175911"/>
                </a:cubicBezTo>
                <a:cubicBezTo>
                  <a:pt x="275501" y="176626"/>
                  <a:pt x="275863" y="178058"/>
                  <a:pt x="275863" y="179489"/>
                </a:cubicBezTo>
                <a:lnTo>
                  <a:pt x="275863" y="217424"/>
                </a:lnTo>
                <a:cubicBezTo>
                  <a:pt x="275863" y="219929"/>
                  <a:pt x="274415" y="221718"/>
                  <a:pt x="272243" y="222076"/>
                </a:cubicBezTo>
                <a:lnTo>
                  <a:pt x="199106" y="236033"/>
                </a:lnTo>
                <a:cubicBezTo>
                  <a:pt x="198744" y="236033"/>
                  <a:pt x="198382" y="236033"/>
                  <a:pt x="198382" y="236033"/>
                </a:cubicBezTo>
                <a:cubicBezTo>
                  <a:pt x="197296" y="236033"/>
                  <a:pt x="196210" y="235675"/>
                  <a:pt x="195123" y="234960"/>
                </a:cubicBezTo>
                <a:cubicBezTo>
                  <a:pt x="194037" y="234244"/>
                  <a:pt x="193675" y="232812"/>
                  <a:pt x="193675" y="231739"/>
                </a:cubicBezTo>
                <a:lnTo>
                  <a:pt x="193675" y="193446"/>
                </a:lnTo>
                <a:cubicBezTo>
                  <a:pt x="193675" y="191299"/>
                  <a:pt x="195123" y="189510"/>
                  <a:pt x="197296" y="188794"/>
                </a:cubicBezTo>
                <a:lnTo>
                  <a:pt x="270432" y="174837"/>
                </a:lnTo>
                <a:close/>
                <a:moveTo>
                  <a:pt x="296643" y="149980"/>
                </a:moveTo>
                <a:lnTo>
                  <a:pt x="173944" y="173798"/>
                </a:lnTo>
                <a:lnTo>
                  <a:pt x="173944" y="292528"/>
                </a:lnTo>
                <a:lnTo>
                  <a:pt x="296643" y="269071"/>
                </a:lnTo>
                <a:lnTo>
                  <a:pt x="296643" y="149980"/>
                </a:lnTo>
                <a:close/>
                <a:moveTo>
                  <a:pt x="9022" y="149980"/>
                </a:moveTo>
                <a:lnTo>
                  <a:pt x="9022" y="269071"/>
                </a:lnTo>
                <a:lnTo>
                  <a:pt x="132082" y="292528"/>
                </a:lnTo>
                <a:lnTo>
                  <a:pt x="132082" y="173798"/>
                </a:lnTo>
                <a:lnTo>
                  <a:pt x="9022" y="149980"/>
                </a:lnTo>
                <a:close/>
                <a:moveTo>
                  <a:pt x="266330" y="124357"/>
                </a:moveTo>
                <a:cubicBezTo>
                  <a:pt x="245038" y="124357"/>
                  <a:pt x="199567" y="128688"/>
                  <a:pt x="164922" y="165859"/>
                </a:cubicBezTo>
                <a:lnTo>
                  <a:pt x="171418" y="164776"/>
                </a:lnTo>
                <a:lnTo>
                  <a:pt x="271021" y="145649"/>
                </a:lnTo>
                <a:lnTo>
                  <a:pt x="274630" y="144567"/>
                </a:lnTo>
                <a:lnTo>
                  <a:pt x="274630" y="124357"/>
                </a:lnTo>
                <a:cubicBezTo>
                  <a:pt x="272465" y="124357"/>
                  <a:pt x="269938" y="124357"/>
                  <a:pt x="266330" y="124357"/>
                </a:cubicBezTo>
                <a:close/>
                <a:moveTo>
                  <a:pt x="31035" y="124357"/>
                </a:moveTo>
                <a:lnTo>
                  <a:pt x="31035" y="144567"/>
                </a:lnTo>
                <a:lnTo>
                  <a:pt x="140743" y="165859"/>
                </a:lnTo>
                <a:cubicBezTo>
                  <a:pt x="101046" y="123275"/>
                  <a:pt x="46192" y="123275"/>
                  <a:pt x="31035" y="124357"/>
                </a:cubicBezTo>
                <a:close/>
                <a:moveTo>
                  <a:pt x="135691" y="120027"/>
                </a:moveTo>
                <a:cubicBezTo>
                  <a:pt x="130638" y="126523"/>
                  <a:pt x="124864" y="131936"/>
                  <a:pt x="117647" y="135545"/>
                </a:cubicBezTo>
                <a:cubicBezTo>
                  <a:pt x="129917" y="142762"/>
                  <a:pt x="142186" y="152506"/>
                  <a:pt x="153013" y="165498"/>
                </a:cubicBezTo>
                <a:cubicBezTo>
                  <a:pt x="163839" y="152506"/>
                  <a:pt x="176109" y="142762"/>
                  <a:pt x="188379" y="135545"/>
                </a:cubicBezTo>
                <a:cubicBezTo>
                  <a:pt x="181161" y="131575"/>
                  <a:pt x="175026" y="126523"/>
                  <a:pt x="170335" y="120027"/>
                </a:cubicBezTo>
                <a:lnTo>
                  <a:pt x="156622" y="136627"/>
                </a:lnTo>
                <a:cubicBezTo>
                  <a:pt x="155539" y="137710"/>
                  <a:pt x="154095" y="138432"/>
                  <a:pt x="153013" y="138432"/>
                </a:cubicBezTo>
                <a:cubicBezTo>
                  <a:pt x="151569" y="138432"/>
                  <a:pt x="150126" y="137710"/>
                  <a:pt x="149404" y="136627"/>
                </a:cubicBezTo>
                <a:lnTo>
                  <a:pt x="135691" y="120027"/>
                </a:lnTo>
                <a:close/>
                <a:moveTo>
                  <a:pt x="214313" y="75687"/>
                </a:moveTo>
                <a:cubicBezTo>
                  <a:pt x="207908" y="75687"/>
                  <a:pt x="202571" y="81183"/>
                  <a:pt x="202571" y="87777"/>
                </a:cubicBezTo>
                <a:cubicBezTo>
                  <a:pt x="202571" y="94005"/>
                  <a:pt x="207908" y="99500"/>
                  <a:pt x="214313" y="99500"/>
                </a:cubicBezTo>
                <a:cubicBezTo>
                  <a:pt x="220362" y="99500"/>
                  <a:pt x="225343" y="94005"/>
                  <a:pt x="225343" y="87777"/>
                </a:cubicBezTo>
                <a:cubicBezTo>
                  <a:pt x="225343" y="81183"/>
                  <a:pt x="220362" y="75687"/>
                  <a:pt x="214313" y="75687"/>
                </a:cubicBezTo>
                <a:close/>
                <a:moveTo>
                  <a:pt x="91098" y="75687"/>
                </a:moveTo>
                <a:cubicBezTo>
                  <a:pt x="84503" y="75687"/>
                  <a:pt x="79375" y="81183"/>
                  <a:pt x="79375" y="87777"/>
                </a:cubicBezTo>
                <a:cubicBezTo>
                  <a:pt x="79375" y="94005"/>
                  <a:pt x="84503" y="99500"/>
                  <a:pt x="91098" y="99500"/>
                </a:cubicBezTo>
                <a:cubicBezTo>
                  <a:pt x="97692" y="99500"/>
                  <a:pt x="102821" y="94005"/>
                  <a:pt x="102821" y="87777"/>
                </a:cubicBezTo>
                <a:cubicBezTo>
                  <a:pt x="102821" y="81183"/>
                  <a:pt x="97692" y="75687"/>
                  <a:pt x="91098" y="75687"/>
                </a:cubicBezTo>
                <a:close/>
                <a:moveTo>
                  <a:pt x="214313" y="66529"/>
                </a:moveTo>
                <a:cubicBezTo>
                  <a:pt x="225343" y="66529"/>
                  <a:pt x="234594" y="76054"/>
                  <a:pt x="234594" y="87777"/>
                </a:cubicBezTo>
                <a:cubicBezTo>
                  <a:pt x="234594" y="99500"/>
                  <a:pt x="225343" y="109025"/>
                  <a:pt x="214313" y="109025"/>
                </a:cubicBezTo>
                <a:cubicBezTo>
                  <a:pt x="202571" y="109025"/>
                  <a:pt x="193675" y="99500"/>
                  <a:pt x="193675" y="87777"/>
                </a:cubicBezTo>
                <a:cubicBezTo>
                  <a:pt x="193675" y="76054"/>
                  <a:pt x="202571" y="66529"/>
                  <a:pt x="214313" y="66529"/>
                </a:cubicBezTo>
                <a:close/>
                <a:moveTo>
                  <a:pt x="91098" y="66529"/>
                </a:moveTo>
                <a:cubicBezTo>
                  <a:pt x="102821" y="66529"/>
                  <a:pt x="112345" y="76054"/>
                  <a:pt x="112345" y="87777"/>
                </a:cubicBezTo>
                <a:cubicBezTo>
                  <a:pt x="112345" y="99500"/>
                  <a:pt x="102821" y="109025"/>
                  <a:pt x="91098" y="109025"/>
                </a:cubicBezTo>
                <a:cubicBezTo>
                  <a:pt x="79375" y="109025"/>
                  <a:pt x="69850" y="99500"/>
                  <a:pt x="69850" y="87777"/>
                </a:cubicBezTo>
                <a:cubicBezTo>
                  <a:pt x="69850" y="76054"/>
                  <a:pt x="79375" y="66529"/>
                  <a:pt x="91098" y="66529"/>
                </a:cubicBezTo>
                <a:close/>
                <a:moveTo>
                  <a:pt x="215085" y="40994"/>
                </a:moveTo>
                <a:cubicBezTo>
                  <a:pt x="189462" y="40994"/>
                  <a:pt x="168892" y="61564"/>
                  <a:pt x="168892" y="87187"/>
                </a:cubicBezTo>
                <a:cubicBezTo>
                  <a:pt x="168892" y="106674"/>
                  <a:pt x="180801" y="123636"/>
                  <a:pt x="198123" y="130132"/>
                </a:cubicBezTo>
                <a:cubicBezTo>
                  <a:pt x="217250" y="120749"/>
                  <a:pt x="236377" y="117140"/>
                  <a:pt x="250812" y="115696"/>
                </a:cubicBezTo>
                <a:cubicBezTo>
                  <a:pt x="257308" y="107757"/>
                  <a:pt x="261277" y="98013"/>
                  <a:pt x="261277" y="87187"/>
                </a:cubicBezTo>
                <a:cubicBezTo>
                  <a:pt x="261277" y="61564"/>
                  <a:pt x="240346" y="40994"/>
                  <a:pt x="215085" y="40994"/>
                </a:cubicBezTo>
                <a:close/>
                <a:moveTo>
                  <a:pt x="90941" y="40994"/>
                </a:moveTo>
                <a:cubicBezTo>
                  <a:pt x="65319" y="40994"/>
                  <a:pt x="44749" y="61564"/>
                  <a:pt x="44749" y="87187"/>
                </a:cubicBezTo>
                <a:cubicBezTo>
                  <a:pt x="44749" y="98013"/>
                  <a:pt x="48358" y="107757"/>
                  <a:pt x="54853" y="115696"/>
                </a:cubicBezTo>
                <a:cubicBezTo>
                  <a:pt x="69650" y="117140"/>
                  <a:pt x="88415" y="121110"/>
                  <a:pt x="107542" y="130132"/>
                </a:cubicBezTo>
                <a:cubicBezTo>
                  <a:pt x="124864" y="123636"/>
                  <a:pt x="137134" y="106674"/>
                  <a:pt x="137134" y="87187"/>
                </a:cubicBezTo>
                <a:cubicBezTo>
                  <a:pt x="137134" y="61564"/>
                  <a:pt x="116564" y="40994"/>
                  <a:pt x="90941" y="40994"/>
                </a:cubicBezTo>
                <a:close/>
                <a:moveTo>
                  <a:pt x="153013" y="32333"/>
                </a:moveTo>
                <a:cubicBezTo>
                  <a:pt x="139299" y="32333"/>
                  <a:pt x="127390" y="34137"/>
                  <a:pt x="116925" y="38107"/>
                </a:cubicBezTo>
                <a:cubicBezTo>
                  <a:pt x="134247" y="47490"/>
                  <a:pt x="146517" y="65895"/>
                  <a:pt x="146517" y="87187"/>
                </a:cubicBezTo>
                <a:cubicBezTo>
                  <a:pt x="146517" y="95848"/>
                  <a:pt x="144352" y="104148"/>
                  <a:pt x="140743" y="111727"/>
                </a:cubicBezTo>
                <a:lnTo>
                  <a:pt x="153013" y="126523"/>
                </a:lnTo>
                <a:lnTo>
                  <a:pt x="165283" y="111727"/>
                </a:lnTo>
                <a:cubicBezTo>
                  <a:pt x="161674" y="104148"/>
                  <a:pt x="159509" y="95848"/>
                  <a:pt x="159509" y="87187"/>
                </a:cubicBezTo>
                <a:cubicBezTo>
                  <a:pt x="159509" y="65895"/>
                  <a:pt x="171418" y="47490"/>
                  <a:pt x="188740" y="38107"/>
                </a:cubicBezTo>
                <a:cubicBezTo>
                  <a:pt x="178274" y="34137"/>
                  <a:pt x="166365" y="32333"/>
                  <a:pt x="153013" y="32333"/>
                </a:cubicBezTo>
                <a:close/>
                <a:moveTo>
                  <a:pt x="217972" y="12846"/>
                </a:moveTo>
                <a:cubicBezTo>
                  <a:pt x="217972" y="18259"/>
                  <a:pt x="216528" y="25115"/>
                  <a:pt x="212198" y="31611"/>
                </a:cubicBezTo>
                <a:cubicBezTo>
                  <a:pt x="212919" y="31611"/>
                  <a:pt x="214002" y="31611"/>
                  <a:pt x="215085" y="31611"/>
                </a:cubicBezTo>
                <a:cubicBezTo>
                  <a:pt x="219776" y="31611"/>
                  <a:pt x="224468" y="32333"/>
                  <a:pt x="228798" y="33416"/>
                </a:cubicBezTo>
                <a:cubicBezTo>
                  <a:pt x="228076" y="22950"/>
                  <a:pt x="223024" y="16815"/>
                  <a:pt x="217972" y="12846"/>
                </a:cubicBezTo>
                <a:close/>
                <a:moveTo>
                  <a:pt x="87694" y="12846"/>
                </a:moveTo>
                <a:cubicBezTo>
                  <a:pt x="83002" y="16815"/>
                  <a:pt x="77589" y="22950"/>
                  <a:pt x="76867" y="33416"/>
                </a:cubicBezTo>
                <a:cubicBezTo>
                  <a:pt x="81559" y="32333"/>
                  <a:pt x="86250" y="31611"/>
                  <a:pt x="90941" y="31611"/>
                </a:cubicBezTo>
                <a:cubicBezTo>
                  <a:pt x="92024" y="31611"/>
                  <a:pt x="92746" y="31611"/>
                  <a:pt x="93468" y="31611"/>
                </a:cubicBezTo>
                <a:cubicBezTo>
                  <a:pt x="89498" y="25115"/>
                  <a:pt x="88054" y="18259"/>
                  <a:pt x="87694" y="12846"/>
                </a:cubicBezTo>
                <a:close/>
                <a:moveTo>
                  <a:pt x="90941" y="215"/>
                </a:moveTo>
                <a:cubicBezTo>
                  <a:pt x="92385" y="-146"/>
                  <a:pt x="94189" y="-146"/>
                  <a:pt x="95633" y="937"/>
                </a:cubicBezTo>
                <a:cubicBezTo>
                  <a:pt x="96716" y="2019"/>
                  <a:pt x="97437" y="3824"/>
                  <a:pt x="97076" y="5267"/>
                </a:cubicBezTo>
                <a:cubicBezTo>
                  <a:pt x="97076" y="5989"/>
                  <a:pt x="94189" y="21146"/>
                  <a:pt x="106459" y="33055"/>
                </a:cubicBezTo>
                <a:cubicBezTo>
                  <a:pt x="119090" y="26198"/>
                  <a:pt x="134969" y="22950"/>
                  <a:pt x="153013" y="22950"/>
                </a:cubicBezTo>
                <a:lnTo>
                  <a:pt x="171160" y="26889"/>
                </a:lnTo>
                <a:lnTo>
                  <a:pt x="199567" y="33055"/>
                </a:lnTo>
                <a:lnTo>
                  <a:pt x="208257" y="15760"/>
                </a:lnTo>
                <a:lnTo>
                  <a:pt x="208724" y="14830"/>
                </a:lnTo>
                <a:cubicBezTo>
                  <a:pt x="209581" y="9417"/>
                  <a:pt x="208950" y="5448"/>
                  <a:pt x="208950" y="5267"/>
                </a:cubicBezTo>
                <a:cubicBezTo>
                  <a:pt x="208589" y="3824"/>
                  <a:pt x="208950" y="2019"/>
                  <a:pt x="210393" y="937"/>
                </a:cubicBezTo>
                <a:cubicBezTo>
                  <a:pt x="211476" y="-146"/>
                  <a:pt x="213641" y="-146"/>
                  <a:pt x="215085" y="215"/>
                </a:cubicBezTo>
                <a:cubicBezTo>
                  <a:pt x="215085" y="576"/>
                  <a:pt x="238903" y="9598"/>
                  <a:pt x="238181" y="37024"/>
                </a:cubicBezTo>
                <a:cubicBezTo>
                  <a:pt x="257308" y="45686"/>
                  <a:pt x="270299" y="64812"/>
                  <a:pt x="270299" y="87187"/>
                </a:cubicBezTo>
                <a:cubicBezTo>
                  <a:pt x="270299" y="97291"/>
                  <a:pt x="267412" y="106674"/>
                  <a:pt x="262721" y="114975"/>
                </a:cubicBezTo>
                <a:cubicBezTo>
                  <a:pt x="273186" y="114614"/>
                  <a:pt x="279682" y="115335"/>
                  <a:pt x="279682" y="115335"/>
                </a:cubicBezTo>
                <a:cubicBezTo>
                  <a:pt x="282208" y="116057"/>
                  <a:pt x="283652" y="117862"/>
                  <a:pt x="283652" y="120027"/>
                </a:cubicBezTo>
                <a:lnTo>
                  <a:pt x="283652" y="143123"/>
                </a:lnTo>
                <a:lnTo>
                  <a:pt x="300252" y="139875"/>
                </a:lnTo>
                <a:cubicBezTo>
                  <a:pt x="301696" y="139514"/>
                  <a:pt x="303139" y="139875"/>
                  <a:pt x="304222" y="140958"/>
                </a:cubicBezTo>
                <a:cubicBezTo>
                  <a:pt x="305305" y="141680"/>
                  <a:pt x="306026" y="143123"/>
                  <a:pt x="306026" y="144206"/>
                </a:cubicBezTo>
                <a:lnTo>
                  <a:pt x="306026" y="272679"/>
                </a:lnTo>
                <a:cubicBezTo>
                  <a:pt x="306026" y="274845"/>
                  <a:pt x="304222" y="276649"/>
                  <a:pt x="302057" y="277371"/>
                </a:cubicBezTo>
                <a:lnTo>
                  <a:pt x="153735" y="305880"/>
                </a:lnTo>
                <a:cubicBezTo>
                  <a:pt x="153374" y="305880"/>
                  <a:pt x="153374" y="305880"/>
                  <a:pt x="153013" y="305880"/>
                </a:cubicBezTo>
                <a:cubicBezTo>
                  <a:pt x="152652" y="305880"/>
                  <a:pt x="152291" y="305880"/>
                  <a:pt x="151930" y="305880"/>
                </a:cubicBezTo>
                <a:lnTo>
                  <a:pt x="3609" y="277371"/>
                </a:lnTo>
                <a:cubicBezTo>
                  <a:pt x="1443" y="276649"/>
                  <a:pt x="0" y="274845"/>
                  <a:pt x="0" y="272679"/>
                </a:cubicBezTo>
                <a:lnTo>
                  <a:pt x="0" y="144206"/>
                </a:lnTo>
                <a:cubicBezTo>
                  <a:pt x="0" y="143123"/>
                  <a:pt x="361" y="141680"/>
                  <a:pt x="1443" y="140958"/>
                </a:cubicBezTo>
                <a:cubicBezTo>
                  <a:pt x="2526" y="139875"/>
                  <a:pt x="3969" y="139514"/>
                  <a:pt x="5413" y="139875"/>
                </a:cubicBezTo>
                <a:lnTo>
                  <a:pt x="22013" y="143123"/>
                </a:lnTo>
                <a:lnTo>
                  <a:pt x="22013" y="120027"/>
                </a:lnTo>
                <a:cubicBezTo>
                  <a:pt x="22013" y="117862"/>
                  <a:pt x="23457" y="116057"/>
                  <a:pt x="25983" y="115335"/>
                </a:cubicBezTo>
                <a:cubicBezTo>
                  <a:pt x="26344" y="115335"/>
                  <a:pt x="32840" y="114614"/>
                  <a:pt x="42944" y="114975"/>
                </a:cubicBezTo>
                <a:cubicBezTo>
                  <a:pt x="38253" y="106674"/>
                  <a:pt x="35366" y="97291"/>
                  <a:pt x="35366" y="87187"/>
                </a:cubicBezTo>
                <a:cubicBezTo>
                  <a:pt x="35366" y="64812"/>
                  <a:pt x="48719" y="45686"/>
                  <a:pt x="67484" y="37024"/>
                </a:cubicBezTo>
                <a:cubicBezTo>
                  <a:pt x="67123" y="9598"/>
                  <a:pt x="90581" y="576"/>
                  <a:pt x="90941" y="215"/>
                </a:cubicBezTo>
                <a:close/>
              </a:path>
            </a:pathLst>
          </a:custGeom>
          <a:solidFill>
            <a:schemeClr val="bg1"/>
          </a:solidFill>
          <a:ln>
            <a:noFill/>
          </a:ln>
          <a:effectLst/>
        </p:spPr>
        <p:txBody>
          <a:bodyPr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33" name="Freeform 792">
            <a:extLst>
              <a:ext uri="{FF2B5EF4-FFF2-40B4-BE49-F238E27FC236}">
                <a16:creationId xmlns:a16="http://schemas.microsoft.com/office/drawing/2014/main" id="{89DB6004-FD73-054B-8AC9-6B7D9363B3AF}"/>
              </a:ext>
            </a:extLst>
          </p:cNvPr>
          <p:cNvSpPr>
            <a:spLocks noChangeArrowheads="1"/>
          </p:cNvSpPr>
          <p:nvPr/>
        </p:nvSpPr>
        <p:spPr bwMode="auto">
          <a:xfrm>
            <a:off x="950195" y="3456899"/>
            <a:ext cx="627214" cy="529721"/>
          </a:xfrm>
          <a:custGeom>
            <a:avLst/>
            <a:gdLst>
              <a:gd name="T0" fmla="*/ 30314 w 306026"/>
              <a:gd name="T1" fmla="*/ 220957 h 258406"/>
              <a:gd name="T2" fmla="*/ 129917 w 306026"/>
              <a:gd name="T3" fmla="*/ 235223 h 258406"/>
              <a:gd name="T4" fmla="*/ 134608 w 306026"/>
              <a:gd name="T5" fmla="*/ 239860 h 258406"/>
              <a:gd name="T6" fmla="*/ 143630 w 306026"/>
              <a:gd name="T7" fmla="*/ 249133 h 258406"/>
              <a:gd name="T8" fmla="*/ 171779 w 306026"/>
              <a:gd name="T9" fmla="*/ 239860 h 258406"/>
              <a:gd name="T10" fmla="*/ 282569 w 306026"/>
              <a:gd name="T11" fmla="*/ 235223 h 258406"/>
              <a:gd name="T12" fmla="*/ 156622 w 306026"/>
              <a:gd name="T13" fmla="*/ 229517 h 258406"/>
              <a:gd name="T14" fmla="*/ 81649 w 306026"/>
              <a:gd name="T15" fmla="*/ 208919 h 258406"/>
              <a:gd name="T16" fmla="*/ 153013 w 306026"/>
              <a:gd name="T17" fmla="*/ 219887 h 258406"/>
              <a:gd name="T18" fmla="*/ 283652 w 306026"/>
              <a:gd name="T19" fmla="*/ 215607 h 258406"/>
              <a:gd name="T20" fmla="*/ 301335 w 306026"/>
              <a:gd name="T21" fmla="*/ 235223 h 258406"/>
              <a:gd name="T22" fmla="*/ 301335 w 306026"/>
              <a:gd name="T23" fmla="*/ 244497 h 258406"/>
              <a:gd name="T24" fmla="*/ 162396 w 306026"/>
              <a:gd name="T25" fmla="*/ 258406 h 258406"/>
              <a:gd name="T26" fmla="*/ 125947 w 306026"/>
              <a:gd name="T27" fmla="*/ 244497 h 258406"/>
              <a:gd name="T28" fmla="*/ 0 w 306026"/>
              <a:gd name="T29" fmla="*/ 239860 h 258406"/>
              <a:gd name="T30" fmla="*/ 13714 w 306026"/>
              <a:gd name="T31" fmla="*/ 235223 h 258406"/>
              <a:gd name="T32" fmla="*/ 24901 w 306026"/>
              <a:gd name="T33" fmla="*/ 213110 h 258406"/>
              <a:gd name="T34" fmla="*/ 157500 w 306026"/>
              <a:gd name="T35" fmla="*/ 124634 h 258406"/>
              <a:gd name="T36" fmla="*/ 202715 w 306026"/>
              <a:gd name="T37" fmla="*/ 174200 h 258406"/>
              <a:gd name="T38" fmla="*/ 157500 w 306026"/>
              <a:gd name="T39" fmla="*/ 124634 h 258406"/>
              <a:gd name="T40" fmla="*/ 102954 w 306026"/>
              <a:gd name="T41" fmla="*/ 174200 h 258406"/>
              <a:gd name="T42" fmla="*/ 148170 w 306026"/>
              <a:gd name="T43" fmla="*/ 124634 h 258406"/>
              <a:gd name="T44" fmla="*/ 202715 w 306026"/>
              <a:gd name="T45" fmla="*/ 65729 h 258406"/>
              <a:gd name="T46" fmla="*/ 157500 w 306026"/>
              <a:gd name="T47" fmla="*/ 115655 h 258406"/>
              <a:gd name="T48" fmla="*/ 202715 w 306026"/>
              <a:gd name="T49" fmla="*/ 65729 h 258406"/>
              <a:gd name="T50" fmla="*/ 91112 w 306026"/>
              <a:gd name="T51" fmla="*/ 115655 h 258406"/>
              <a:gd name="T52" fmla="*/ 148170 w 306026"/>
              <a:gd name="T53" fmla="*/ 76504 h 258406"/>
              <a:gd name="T54" fmla="*/ 234294 w 306026"/>
              <a:gd name="T55" fmla="*/ 44897 h 258406"/>
              <a:gd name="T56" fmla="*/ 224246 w 306026"/>
              <a:gd name="T57" fmla="*/ 115655 h 258406"/>
              <a:gd name="T58" fmla="*/ 234294 w 306026"/>
              <a:gd name="T59" fmla="*/ 44897 h 258406"/>
              <a:gd name="T60" fmla="*/ 42667 w 306026"/>
              <a:gd name="T61" fmla="*/ 115655 h 258406"/>
              <a:gd name="T62" fmla="*/ 95060 w 306026"/>
              <a:gd name="T63" fmla="*/ 61778 h 258406"/>
              <a:gd name="T64" fmla="*/ 157500 w 306026"/>
              <a:gd name="T65" fmla="*/ 13289 h 258406"/>
              <a:gd name="T66" fmla="*/ 198768 w 306026"/>
              <a:gd name="T67" fmla="*/ 57827 h 258406"/>
              <a:gd name="T68" fmla="*/ 148170 w 306026"/>
              <a:gd name="T69" fmla="*/ 13289 h 258406"/>
              <a:gd name="T70" fmla="*/ 148170 w 306026"/>
              <a:gd name="T71" fmla="*/ 67525 h 258406"/>
              <a:gd name="T72" fmla="*/ 169701 w 306026"/>
              <a:gd name="T73" fmla="*/ 10775 h 258406"/>
              <a:gd name="T74" fmla="*/ 227835 w 306026"/>
              <a:gd name="T75" fmla="*/ 38432 h 258406"/>
              <a:gd name="T76" fmla="*/ 135969 w 306026"/>
              <a:gd name="T77" fmla="*/ 10775 h 258406"/>
              <a:gd name="T78" fmla="*/ 99007 w 306026"/>
              <a:gd name="T79" fmla="*/ 53517 h 258406"/>
              <a:gd name="T80" fmla="*/ 152835 w 306026"/>
              <a:gd name="T81" fmla="*/ 0 h 258406"/>
              <a:gd name="T82" fmla="*/ 249725 w 306026"/>
              <a:gd name="T83" fmla="*/ 190723 h 258406"/>
              <a:gd name="T84" fmla="*/ 243266 w 306026"/>
              <a:gd name="T85" fmla="*/ 191800 h 258406"/>
              <a:gd name="T86" fmla="*/ 263361 w 306026"/>
              <a:gd name="T87" fmla="*/ 124634 h 258406"/>
              <a:gd name="T88" fmla="*/ 210969 w 306026"/>
              <a:gd name="T89" fmla="*/ 178511 h 258406"/>
              <a:gd name="T90" fmla="*/ 222093 w 306026"/>
              <a:gd name="T91" fmla="*/ 190364 h 258406"/>
              <a:gd name="T92" fmla="*/ 215634 w 306026"/>
              <a:gd name="T93" fmla="*/ 191800 h 258406"/>
              <a:gd name="T94" fmla="*/ 157500 w 306026"/>
              <a:gd name="T95" fmla="*/ 202935 h 258406"/>
              <a:gd name="T96" fmla="*/ 148170 w 306026"/>
              <a:gd name="T97" fmla="*/ 202935 h 258406"/>
              <a:gd name="T98" fmla="*/ 90395 w 306026"/>
              <a:gd name="T99" fmla="*/ 191800 h 258406"/>
              <a:gd name="T100" fmla="*/ 83935 w 306026"/>
              <a:gd name="T101" fmla="*/ 190364 h 258406"/>
              <a:gd name="T102" fmla="*/ 94701 w 306026"/>
              <a:gd name="T103" fmla="*/ 178511 h 258406"/>
              <a:gd name="T104" fmla="*/ 42667 w 306026"/>
              <a:gd name="T105" fmla="*/ 124634 h 258406"/>
              <a:gd name="T106" fmla="*/ 62404 w 306026"/>
              <a:gd name="T107" fmla="*/ 191800 h 258406"/>
              <a:gd name="T108" fmla="*/ 56304 w 306026"/>
              <a:gd name="T109" fmla="*/ 190723 h 258406"/>
              <a:gd name="T110" fmla="*/ 152835 w 306026"/>
              <a:gd name="T111" fmla="*/ 0 h 25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6026" h="258406">
                <a:moveTo>
                  <a:pt x="81649" y="208919"/>
                </a:moveTo>
                <a:cubicBezTo>
                  <a:pt x="57561" y="211148"/>
                  <a:pt x="36269" y="218817"/>
                  <a:pt x="30314" y="220957"/>
                </a:cubicBezTo>
                <a:lnTo>
                  <a:pt x="23818" y="235223"/>
                </a:lnTo>
                <a:lnTo>
                  <a:pt x="129917" y="235223"/>
                </a:lnTo>
                <a:cubicBezTo>
                  <a:pt x="131361" y="235223"/>
                  <a:pt x="132443" y="235937"/>
                  <a:pt x="133165" y="236650"/>
                </a:cubicBezTo>
                <a:cubicBezTo>
                  <a:pt x="133887" y="237363"/>
                  <a:pt x="134608" y="238433"/>
                  <a:pt x="134608" y="239860"/>
                </a:cubicBezTo>
                <a:cubicBezTo>
                  <a:pt x="134608" y="242357"/>
                  <a:pt x="135330" y="244497"/>
                  <a:pt x="137495" y="246280"/>
                </a:cubicBezTo>
                <a:cubicBezTo>
                  <a:pt x="138939" y="248063"/>
                  <a:pt x="141465" y="249133"/>
                  <a:pt x="143630" y="249133"/>
                </a:cubicBezTo>
                <a:lnTo>
                  <a:pt x="162396" y="249133"/>
                </a:lnTo>
                <a:cubicBezTo>
                  <a:pt x="167448" y="249133"/>
                  <a:pt x="171779" y="244853"/>
                  <a:pt x="171779" y="239860"/>
                </a:cubicBezTo>
                <a:cubicBezTo>
                  <a:pt x="171779" y="237363"/>
                  <a:pt x="173583" y="235223"/>
                  <a:pt x="176470" y="235223"/>
                </a:cubicBezTo>
                <a:lnTo>
                  <a:pt x="282569" y="235223"/>
                </a:lnTo>
                <a:lnTo>
                  <a:pt x="275712" y="220957"/>
                </a:lnTo>
                <a:cubicBezTo>
                  <a:pt x="264164" y="216677"/>
                  <a:pt x="190906" y="190283"/>
                  <a:pt x="156622" y="229517"/>
                </a:cubicBezTo>
                <a:cubicBezTo>
                  <a:pt x="154818" y="231657"/>
                  <a:pt x="151570" y="231657"/>
                  <a:pt x="149765" y="229517"/>
                </a:cubicBezTo>
                <a:cubicBezTo>
                  <a:pt x="132624" y="209900"/>
                  <a:pt x="105738" y="206690"/>
                  <a:pt x="81649" y="208919"/>
                </a:cubicBezTo>
                <a:close/>
                <a:moveTo>
                  <a:pt x="74341" y="200181"/>
                </a:moveTo>
                <a:cubicBezTo>
                  <a:pt x="100595" y="196793"/>
                  <a:pt x="131721" y="198843"/>
                  <a:pt x="153013" y="219887"/>
                </a:cubicBezTo>
                <a:cubicBezTo>
                  <a:pt x="195958" y="177800"/>
                  <a:pt x="277517" y="211683"/>
                  <a:pt x="281126" y="213110"/>
                </a:cubicBezTo>
                <a:cubicBezTo>
                  <a:pt x="282208" y="213467"/>
                  <a:pt x="282930" y="214537"/>
                  <a:pt x="283652" y="215607"/>
                </a:cubicBezTo>
                <a:lnTo>
                  <a:pt x="292674" y="235223"/>
                </a:lnTo>
                <a:lnTo>
                  <a:pt x="301335" y="235223"/>
                </a:lnTo>
                <a:cubicBezTo>
                  <a:pt x="303861" y="235223"/>
                  <a:pt x="306026" y="237363"/>
                  <a:pt x="306026" y="239860"/>
                </a:cubicBezTo>
                <a:cubicBezTo>
                  <a:pt x="306026" y="242357"/>
                  <a:pt x="303861" y="244497"/>
                  <a:pt x="301335" y="244497"/>
                </a:cubicBezTo>
                <a:lnTo>
                  <a:pt x="180440" y="244497"/>
                </a:lnTo>
                <a:cubicBezTo>
                  <a:pt x="178275" y="252343"/>
                  <a:pt x="171057" y="258406"/>
                  <a:pt x="162396" y="258406"/>
                </a:cubicBezTo>
                <a:lnTo>
                  <a:pt x="143630" y="258406"/>
                </a:lnTo>
                <a:cubicBezTo>
                  <a:pt x="135330" y="258406"/>
                  <a:pt x="127752" y="252343"/>
                  <a:pt x="125947" y="244497"/>
                </a:cubicBezTo>
                <a:lnTo>
                  <a:pt x="4692" y="244497"/>
                </a:lnTo>
                <a:cubicBezTo>
                  <a:pt x="2166" y="244497"/>
                  <a:pt x="0" y="242357"/>
                  <a:pt x="0" y="239860"/>
                </a:cubicBezTo>
                <a:cubicBezTo>
                  <a:pt x="0" y="237363"/>
                  <a:pt x="2166" y="235223"/>
                  <a:pt x="4692" y="235223"/>
                </a:cubicBezTo>
                <a:lnTo>
                  <a:pt x="13714" y="235223"/>
                </a:lnTo>
                <a:lnTo>
                  <a:pt x="22736" y="215607"/>
                </a:lnTo>
                <a:cubicBezTo>
                  <a:pt x="23097" y="214537"/>
                  <a:pt x="24179" y="213467"/>
                  <a:pt x="24901" y="213110"/>
                </a:cubicBezTo>
                <a:cubicBezTo>
                  <a:pt x="26705" y="212397"/>
                  <a:pt x="48087" y="203569"/>
                  <a:pt x="74341" y="200181"/>
                </a:cubicBezTo>
                <a:close/>
                <a:moveTo>
                  <a:pt x="157500" y="124634"/>
                </a:moveTo>
                <a:lnTo>
                  <a:pt x="157500" y="163425"/>
                </a:lnTo>
                <a:cubicBezTo>
                  <a:pt x="173289" y="164143"/>
                  <a:pt x="188720" y="167735"/>
                  <a:pt x="202715" y="174200"/>
                </a:cubicBezTo>
                <a:cubicBezTo>
                  <a:pt x="210251" y="158397"/>
                  <a:pt x="214199" y="141874"/>
                  <a:pt x="214916" y="124634"/>
                </a:cubicBezTo>
                <a:lnTo>
                  <a:pt x="157500" y="124634"/>
                </a:lnTo>
                <a:close/>
                <a:moveTo>
                  <a:pt x="91112" y="124634"/>
                </a:moveTo>
                <a:cubicBezTo>
                  <a:pt x="91471" y="141874"/>
                  <a:pt x="95419" y="158397"/>
                  <a:pt x="102954" y="174200"/>
                </a:cubicBezTo>
                <a:cubicBezTo>
                  <a:pt x="116950" y="167735"/>
                  <a:pt x="132380" y="164143"/>
                  <a:pt x="148170" y="163425"/>
                </a:cubicBezTo>
                <a:lnTo>
                  <a:pt x="148170" y="124634"/>
                </a:lnTo>
                <a:lnTo>
                  <a:pt x="91112" y="124634"/>
                </a:lnTo>
                <a:close/>
                <a:moveTo>
                  <a:pt x="202715" y="65729"/>
                </a:moveTo>
                <a:cubicBezTo>
                  <a:pt x="188720" y="72194"/>
                  <a:pt x="173648" y="76145"/>
                  <a:pt x="157500" y="76504"/>
                </a:cubicBezTo>
                <a:lnTo>
                  <a:pt x="157500" y="115655"/>
                </a:lnTo>
                <a:lnTo>
                  <a:pt x="214916" y="115655"/>
                </a:lnTo>
                <a:cubicBezTo>
                  <a:pt x="214557" y="98055"/>
                  <a:pt x="210251" y="81174"/>
                  <a:pt x="202715" y="65729"/>
                </a:cubicBezTo>
                <a:close/>
                <a:moveTo>
                  <a:pt x="103313" y="65729"/>
                </a:moveTo>
                <a:cubicBezTo>
                  <a:pt x="95777" y="81174"/>
                  <a:pt x="91471" y="98055"/>
                  <a:pt x="91112" y="115655"/>
                </a:cubicBezTo>
                <a:lnTo>
                  <a:pt x="148170" y="115655"/>
                </a:lnTo>
                <a:lnTo>
                  <a:pt x="148170" y="76504"/>
                </a:lnTo>
                <a:cubicBezTo>
                  <a:pt x="132380" y="76145"/>
                  <a:pt x="117309" y="72553"/>
                  <a:pt x="103313" y="65729"/>
                </a:cubicBezTo>
                <a:close/>
                <a:moveTo>
                  <a:pt x="234294" y="44897"/>
                </a:moveTo>
                <a:cubicBezTo>
                  <a:pt x="227117" y="51721"/>
                  <a:pt x="219222" y="57109"/>
                  <a:pt x="210969" y="61778"/>
                </a:cubicBezTo>
                <a:cubicBezTo>
                  <a:pt x="219222" y="78300"/>
                  <a:pt x="223529" y="96618"/>
                  <a:pt x="224246" y="115655"/>
                </a:cubicBezTo>
                <a:lnTo>
                  <a:pt x="263720" y="115655"/>
                </a:lnTo>
                <a:cubicBezTo>
                  <a:pt x="262285" y="88357"/>
                  <a:pt x="251160" y="63574"/>
                  <a:pt x="234294" y="44897"/>
                </a:cubicBezTo>
                <a:close/>
                <a:moveTo>
                  <a:pt x="71734" y="44897"/>
                </a:moveTo>
                <a:cubicBezTo>
                  <a:pt x="54510" y="63933"/>
                  <a:pt x="43385" y="88357"/>
                  <a:pt x="42667" y="115655"/>
                </a:cubicBezTo>
                <a:lnTo>
                  <a:pt x="81782" y="115655"/>
                </a:lnTo>
                <a:cubicBezTo>
                  <a:pt x="82500" y="96618"/>
                  <a:pt x="86806" y="78300"/>
                  <a:pt x="95060" y="61778"/>
                </a:cubicBezTo>
                <a:cubicBezTo>
                  <a:pt x="86447" y="57109"/>
                  <a:pt x="78911" y="51721"/>
                  <a:pt x="71734" y="44897"/>
                </a:cubicBezTo>
                <a:close/>
                <a:moveTo>
                  <a:pt x="157500" y="13289"/>
                </a:moveTo>
                <a:lnTo>
                  <a:pt x="157500" y="67525"/>
                </a:lnTo>
                <a:cubicBezTo>
                  <a:pt x="171854" y="66807"/>
                  <a:pt x="185849" y="63215"/>
                  <a:pt x="198768" y="57827"/>
                </a:cubicBezTo>
                <a:cubicBezTo>
                  <a:pt x="188720" y="40228"/>
                  <a:pt x="174725" y="24783"/>
                  <a:pt x="157500" y="13289"/>
                </a:cubicBezTo>
                <a:close/>
                <a:moveTo>
                  <a:pt x="148170" y="13289"/>
                </a:moveTo>
                <a:cubicBezTo>
                  <a:pt x="131304" y="24783"/>
                  <a:pt x="116950" y="39868"/>
                  <a:pt x="107261" y="57827"/>
                </a:cubicBezTo>
                <a:cubicBezTo>
                  <a:pt x="120179" y="63215"/>
                  <a:pt x="133816" y="66807"/>
                  <a:pt x="148170" y="67525"/>
                </a:cubicBezTo>
                <a:lnTo>
                  <a:pt x="148170" y="13289"/>
                </a:lnTo>
                <a:close/>
                <a:moveTo>
                  <a:pt x="169701" y="10775"/>
                </a:moveTo>
                <a:cubicBezTo>
                  <a:pt x="185132" y="22269"/>
                  <a:pt x="197691" y="36995"/>
                  <a:pt x="207022" y="53517"/>
                </a:cubicBezTo>
                <a:cubicBezTo>
                  <a:pt x="214199" y="49207"/>
                  <a:pt x="221376" y="44538"/>
                  <a:pt x="227835" y="38432"/>
                </a:cubicBezTo>
                <a:cubicBezTo>
                  <a:pt x="212045" y="24065"/>
                  <a:pt x="191950" y="14008"/>
                  <a:pt x="169701" y="10775"/>
                </a:cubicBezTo>
                <a:close/>
                <a:moveTo>
                  <a:pt x="135969" y="10775"/>
                </a:moveTo>
                <a:cubicBezTo>
                  <a:pt x="114079" y="14008"/>
                  <a:pt x="93983" y="24065"/>
                  <a:pt x="78194" y="38432"/>
                </a:cubicBezTo>
                <a:cubicBezTo>
                  <a:pt x="84653" y="44538"/>
                  <a:pt x="91830" y="49207"/>
                  <a:pt x="99007" y="53517"/>
                </a:cubicBezTo>
                <a:cubicBezTo>
                  <a:pt x="108337" y="36995"/>
                  <a:pt x="120897" y="22269"/>
                  <a:pt x="135969" y="10775"/>
                </a:cubicBezTo>
                <a:close/>
                <a:moveTo>
                  <a:pt x="152835" y="0"/>
                </a:moveTo>
                <a:cubicBezTo>
                  <a:pt x="219222" y="0"/>
                  <a:pt x="272691" y="53876"/>
                  <a:pt x="272691" y="119965"/>
                </a:cubicBezTo>
                <a:cubicBezTo>
                  <a:pt x="272691" y="145825"/>
                  <a:pt x="264797" y="170249"/>
                  <a:pt x="249725" y="190723"/>
                </a:cubicBezTo>
                <a:cubicBezTo>
                  <a:pt x="249007" y="192159"/>
                  <a:pt x="247572" y="192878"/>
                  <a:pt x="246136" y="192878"/>
                </a:cubicBezTo>
                <a:cubicBezTo>
                  <a:pt x="245060" y="192878"/>
                  <a:pt x="243983" y="192159"/>
                  <a:pt x="243266" y="191800"/>
                </a:cubicBezTo>
                <a:cubicBezTo>
                  <a:pt x="241112" y="190004"/>
                  <a:pt x="240754" y="187490"/>
                  <a:pt x="242189" y="185335"/>
                </a:cubicBezTo>
                <a:cubicBezTo>
                  <a:pt x="255467" y="167735"/>
                  <a:pt x="262644" y="146544"/>
                  <a:pt x="263361" y="124634"/>
                </a:cubicBezTo>
                <a:lnTo>
                  <a:pt x="224246" y="124634"/>
                </a:lnTo>
                <a:cubicBezTo>
                  <a:pt x="223529" y="143311"/>
                  <a:pt x="219222" y="161270"/>
                  <a:pt x="210969" y="178511"/>
                </a:cubicBezTo>
                <a:cubicBezTo>
                  <a:pt x="214557" y="179947"/>
                  <a:pt x="217787" y="182102"/>
                  <a:pt x="220658" y="184258"/>
                </a:cubicBezTo>
                <a:cubicBezTo>
                  <a:pt x="222811" y="185694"/>
                  <a:pt x="223170" y="188568"/>
                  <a:pt x="222093" y="190364"/>
                </a:cubicBezTo>
                <a:cubicBezTo>
                  <a:pt x="221017" y="191800"/>
                  <a:pt x="219581" y="192878"/>
                  <a:pt x="218146" y="192878"/>
                </a:cubicBezTo>
                <a:cubicBezTo>
                  <a:pt x="217069" y="192878"/>
                  <a:pt x="216352" y="192159"/>
                  <a:pt x="215634" y="191800"/>
                </a:cubicBezTo>
                <a:cubicBezTo>
                  <a:pt x="198409" y="179947"/>
                  <a:pt x="178313" y="173482"/>
                  <a:pt x="157500" y="172764"/>
                </a:cubicBezTo>
                <a:lnTo>
                  <a:pt x="157500" y="202935"/>
                </a:lnTo>
                <a:cubicBezTo>
                  <a:pt x="157500" y="205449"/>
                  <a:pt x="155347" y="207604"/>
                  <a:pt x="152835" y="207604"/>
                </a:cubicBezTo>
                <a:cubicBezTo>
                  <a:pt x="150323" y="207604"/>
                  <a:pt x="148170" y="205449"/>
                  <a:pt x="148170" y="202935"/>
                </a:cubicBezTo>
                <a:lnTo>
                  <a:pt x="148170" y="172764"/>
                </a:lnTo>
                <a:cubicBezTo>
                  <a:pt x="127356" y="173482"/>
                  <a:pt x="107620" y="179947"/>
                  <a:pt x="90395" y="191800"/>
                </a:cubicBezTo>
                <a:cubicBezTo>
                  <a:pt x="89677" y="192519"/>
                  <a:pt x="88600" y="192878"/>
                  <a:pt x="87883" y="192878"/>
                </a:cubicBezTo>
                <a:cubicBezTo>
                  <a:pt x="86447" y="192878"/>
                  <a:pt x="85012" y="191800"/>
                  <a:pt x="83935" y="190364"/>
                </a:cubicBezTo>
                <a:cubicBezTo>
                  <a:pt x="82500" y="188568"/>
                  <a:pt x="82859" y="185694"/>
                  <a:pt x="85012" y="184258"/>
                </a:cubicBezTo>
                <a:cubicBezTo>
                  <a:pt x="88242" y="182102"/>
                  <a:pt x="91471" y="180307"/>
                  <a:pt x="94701" y="178511"/>
                </a:cubicBezTo>
                <a:cubicBezTo>
                  <a:pt x="86447" y="161270"/>
                  <a:pt x="82500" y="143311"/>
                  <a:pt x="81782" y="124634"/>
                </a:cubicBezTo>
                <a:lnTo>
                  <a:pt x="42667" y="124634"/>
                </a:lnTo>
                <a:cubicBezTo>
                  <a:pt x="43385" y="146544"/>
                  <a:pt x="50562" y="167735"/>
                  <a:pt x="63481" y="185335"/>
                </a:cubicBezTo>
                <a:cubicBezTo>
                  <a:pt x="64916" y="187490"/>
                  <a:pt x="64557" y="190004"/>
                  <a:pt x="62404" y="191800"/>
                </a:cubicBezTo>
                <a:cubicBezTo>
                  <a:pt x="61687" y="192159"/>
                  <a:pt x="60969" y="192878"/>
                  <a:pt x="59892" y="192878"/>
                </a:cubicBezTo>
                <a:cubicBezTo>
                  <a:pt x="58457" y="192878"/>
                  <a:pt x="57021" y="192159"/>
                  <a:pt x="56304" y="190723"/>
                </a:cubicBezTo>
                <a:cubicBezTo>
                  <a:pt x="40873" y="170249"/>
                  <a:pt x="33337" y="145825"/>
                  <a:pt x="33337" y="119965"/>
                </a:cubicBezTo>
                <a:cubicBezTo>
                  <a:pt x="33337" y="53876"/>
                  <a:pt x="86806" y="0"/>
                  <a:pt x="152835" y="0"/>
                </a:cubicBezTo>
                <a:close/>
              </a:path>
            </a:pathLst>
          </a:custGeom>
          <a:solidFill>
            <a:schemeClr val="bg1"/>
          </a:solidFill>
          <a:ln>
            <a:noFill/>
          </a:ln>
          <a:effectLst/>
        </p:spPr>
        <p:txBody>
          <a:bodyPr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5" name="Title 1"/>
          <p:cNvSpPr txBox="1">
            <a:spLocks/>
          </p:cNvSpPr>
          <p:nvPr/>
        </p:nvSpPr>
        <p:spPr>
          <a:xfrm>
            <a:off x="1" y="108110"/>
            <a:ext cx="5866028" cy="555722"/>
          </a:xfrm>
          <a:prstGeom prst="rect">
            <a:avLst/>
          </a:prstGeom>
        </p:spPr>
        <p:txBody>
          <a:bodyPr>
            <a:no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Thảo luận Nhóm và Role Play</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7344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93"/>
            <a:ext cx="9322218" cy="678524"/>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Nếu</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bạn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là</a:t>
            </a:r>
            <a:r>
              <a:rPr lang="en-US" sz="2701" b="1" dirty="0">
                <a:solidFill>
                  <a:schemeClr val="bg1"/>
                </a:solidFill>
                <a:latin typeface="Arial" panose="020B0604020202020204" pitchFamily="34" charset="0"/>
                <a:cs typeface="Arial" panose="020B0604020202020204" pitchFamily="34" charset="0"/>
              </a:rPr>
              <a:t> banker </a:t>
            </a:r>
            <a:r>
              <a:rPr lang="en-US" sz="2701" b="1" dirty="0" err="1">
                <a:solidFill>
                  <a:schemeClr val="bg1"/>
                </a:solidFill>
                <a:latin typeface="Arial" panose="020B0604020202020204" pitchFamily="34" charset="0"/>
                <a:cs typeface="Arial" panose="020B0604020202020204" pitchFamily="34" charset="0"/>
              </a:rPr>
              <a:t>bạn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sẽ</a:t>
            </a:r>
            <a:r>
              <a:rPr lang="en-US" sz="2701" b="1" dirty="0">
                <a:solidFill>
                  <a:schemeClr val="bg1"/>
                </a:solidFill>
                <a:latin typeface="Arial" panose="020B0604020202020204" pitchFamily="34" charset="0"/>
                <a:cs typeface="Arial" panose="020B0604020202020204" pitchFamily="34" charset="0"/>
              </a:rPr>
              <a:t> …..</a:t>
            </a:r>
          </a:p>
        </p:txBody>
      </p:sp>
      <p:pic>
        <p:nvPicPr>
          <p:cNvPr id="3" name="Picture 2"/>
          <p:cNvPicPr>
            <a:picLocks noChangeAspect="1"/>
          </p:cNvPicPr>
          <p:nvPr/>
        </p:nvPicPr>
        <p:blipFill>
          <a:blip r:embed="rId2"/>
          <a:stretch>
            <a:fillRect/>
          </a:stretch>
        </p:blipFill>
        <p:spPr>
          <a:xfrm>
            <a:off x="1763617" y="2639258"/>
            <a:ext cx="2613799" cy="3061604"/>
          </a:xfrm>
          <a:prstGeom prst="rect">
            <a:avLst/>
          </a:prstGeom>
        </p:spPr>
      </p:pic>
      <p:pic>
        <p:nvPicPr>
          <p:cNvPr id="4" name="Picture 3"/>
          <p:cNvPicPr>
            <a:picLocks noChangeAspect="1"/>
          </p:cNvPicPr>
          <p:nvPr/>
        </p:nvPicPr>
        <p:blipFill>
          <a:blip r:embed="rId3"/>
          <a:stretch>
            <a:fillRect/>
          </a:stretch>
        </p:blipFill>
        <p:spPr>
          <a:xfrm>
            <a:off x="5357804" y="2378846"/>
            <a:ext cx="4124476" cy="3093357"/>
          </a:xfrm>
          <a:prstGeom prst="rect">
            <a:avLst/>
          </a:prstGeom>
        </p:spPr>
      </p:pic>
    </p:spTree>
    <p:extLst>
      <p:ext uri="{BB962C8B-B14F-4D97-AF65-F5344CB8AC3E}">
        <p14:creationId xmlns:p14="http://schemas.microsoft.com/office/powerpoint/2010/main" val="31424526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4966"/>
            <a:ext cx="10515600" cy="1325909"/>
          </a:xfrm>
        </p:spPr>
        <p:txBody>
          <a:bodyPr>
            <a:normAutofit/>
          </a:bodyPr>
          <a:lstStyle/>
          <a:p>
            <a:r>
              <a:rPr lang="en-US" sz="2701" b="1" dirty="0">
                <a:solidFill>
                  <a:schemeClr val="bg1"/>
                </a:solidFill>
                <a:latin typeface="Arial" panose="020B0604020202020204" pitchFamily="34" charset="0"/>
                <a:cs typeface="Arial" panose="020B0604020202020204" pitchFamily="34" charset="0"/>
              </a:rPr>
              <a:t>Agenda</a:t>
            </a:r>
          </a:p>
        </p:txBody>
      </p:sp>
      <p:pic>
        <p:nvPicPr>
          <p:cNvPr id="4" name="Picture 3" descr="j0439393"/>
          <p:cNvPicPr>
            <a:picLocks noChangeAspect="1" noChangeArrowheads="1"/>
          </p:cNvPicPr>
          <p:nvPr>
            <p:custDataLst>
              <p:tags r:id="rId1"/>
            </p:custDataLst>
          </p:nvPr>
        </p:nvPicPr>
        <p:blipFill>
          <a:blip r:embed="rId15" cstate="print"/>
          <a:srcRect b="5235"/>
          <a:stretch>
            <a:fillRect/>
          </a:stretch>
        </p:blipFill>
        <p:spPr bwMode="gray">
          <a:xfrm>
            <a:off x="-6350" y="1271588"/>
            <a:ext cx="3383743" cy="4800024"/>
          </a:xfrm>
          <a:prstGeom prst="rect">
            <a:avLst/>
          </a:prstGeom>
          <a:noFill/>
        </p:spPr>
      </p:pic>
      <p:sp>
        <p:nvSpPr>
          <p:cNvPr id="6" name="AgendaText"/>
          <p:cNvSpPr>
            <a:spLocks noChangeArrowheads="1"/>
          </p:cNvSpPr>
          <p:nvPr>
            <p:custDataLst>
              <p:tags r:id="rId2"/>
            </p:custDataLst>
          </p:nvPr>
        </p:nvSpPr>
        <p:spPr bwMode="gray">
          <a:xfrm>
            <a:off x="3322802" y="993776"/>
            <a:ext cx="6466456" cy="557213"/>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Đánh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giá</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Sức</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khỏe</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nghiệp</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7" name="Oval 8"/>
          <p:cNvSpPr>
            <a:spLocks noChangeArrowheads="1"/>
          </p:cNvSpPr>
          <p:nvPr>
            <p:custDataLst>
              <p:tags r:id="rId3"/>
            </p:custDataLst>
          </p:nvPr>
        </p:nvSpPr>
        <p:spPr bwMode="gray">
          <a:xfrm>
            <a:off x="3138986" y="1109663"/>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8" name="AgendaText"/>
          <p:cNvSpPr>
            <a:spLocks noChangeArrowheads="1"/>
          </p:cNvSpPr>
          <p:nvPr>
            <p:custDataLst>
              <p:tags r:id="rId4"/>
            </p:custDataLst>
          </p:nvPr>
        </p:nvSpPr>
        <p:spPr bwMode="gray">
          <a:xfrm>
            <a:off x="3318991" y="1655763"/>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de-DE"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Nguồn vốn tín dụng phù hợp với Doanh nghiệp Vừa và Nhỏ</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Oval 11"/>
          <p:cNvSpPr>
            <a:spLocks noChangeArrowheads="1"/>
          </p:cNvSpPr>
          <p:nvPr>
            <p:custDataLst>
              <p:tags r:id="rId5"/>
            </p:custDataLst>
          </p:nvPr>
        </p:nvSpPr>
        <p:spPr bwMode="gray">
          <a:xfrm>
            <a:off x="3193578" y="1771650"/>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0" name="AgendaText"/>
          <p:cNvSpPr>
            <a:spLocks noChangeArrowheads="1"/>
          </p:cNvSpPr>
          <p:nvPr>
            <p:custDataLst>
              <p:tags r:id="rId6"/>
            </p:custDataLst>
          </p:nvPr>
        </p:nvSpPr>
        <p:spPr bwMode="gray">
          <a:xfrm>
            <a:off x="3318991" y="2319338"/>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Các</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phẩm</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chính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nghiệp</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1" name="Oval 14"/>
          <p:cNvSpPr>
            <a:spLocks noChangeArrowheads="1"/>
          </p:cNvSpPr>
          <p:nvPr>
            <p:custDataLst>
              <p:tags r:id="rId7"/>
            </p:custDataLst>
          </p:nvPr>
        </p:nvSpPr>
        <p:spPr bwMode="gray">
          <a:xfrm>
            <a:off x="3193578" y="2435226"/>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12" name="AgendaText"/>
          <p:cNvSpPr>
            <a:spLocks noChangeArrowheads="1"/>
          </p:cNvSpPr>
          <p:nvPr/>
        </p:nvSpPr>
        <p:spPr bwMode="gray">
          <a:xfrm>
            <a:off x="3318991" y="2982913"/>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Hồ</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sơ</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cấp</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thẩm</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định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tín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dụng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tại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Ngân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hàng</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3" name="Oval 17"/>
          <p:cNvSpPr>
            <a:spLocks noChangeArrowheads="1"/>
          </p:cNvSpPr>
          <p:nvPr/>
        </p:nvSpPr>
        <p:spPr bwMode="gray">
          <a:xfrm>
            <a:off x="3193578" y="3098800"/>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14" name="AgendaText"/>
          <p:cNvSpPr>
            <a:spLocks noChangeArrowheads="1"/>
          </p:cNvSpPr>
          <p:nvPr>
            <p:custDataLst>
              <p:tags r:id="rId8"/>
            </p:custDataLst>
          </p:nvPr>
        </p:nvSpPr>
        <p:spPr bwMode="gray">
          <a:xfrm>
            <a:off x="3318991" y="3646488"/>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de-DE"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Chuẩn bị Hồ sơ và Phương án Vay vốn</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Oval 20"/>
          <p:cNvSpPr>
            <a:spLocks noChangeArrowheads="1"/>
          </p:cNvSpPr>
          <p:nvPr>
            <p:custDataLst>
              <p:tags r:id="rId9"/>
            </p:custDataLst>
          </p:nvPr>
        </p:nvSpPr>
        <p:spPr bwMode="gray">
          <a:xfrm>
            <a:off x="3193578" y="3762376"/>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de-DE" sz="1801" b="0" i="0" u="none" strike="noStrike" kern="1200" cap="none" spc="0" normalizeH="0" baseline="0" noProof="0">
                <a:ln>
                  <a:noFill/>
                </a:ln>
                <a:solidFill>
                  <a:prstClr val="black"/>
                </a:solidFill>
                <a:effectLst/>
                <a:uLnTx/>
                <a:uFillTx/>
                <a:latin typeface="Calibri" panose="020F0502020204030204"/>
                <a:ea typeface="+mn-ea"/>
                <a:cs typeface="+mn-cs"/>
              </a:rPr>
              <a:t>5</a:t>
            </a: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gendaText"/>
          <p:cNvSpPr>
            <a:spLocks noChangeArrowheads="1"/>
          </p:cNvSpPr>
          <p:nvPr>
            <p:custDataLst>
              <p:tags r:id="rId10"/>
            </p:custDataLst>
          </p:nvPr>
        </p:nvSpPr>
        <p:spPr bwMode="gray">
          <a:xfrm>
            <a:off x="3307615" y="4305714"/>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de-DE"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Các bước Thẩm định Tín dụng của Ngân hàng</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8" name="Oval 11"/>
          <p:cNvSpPr>
            <a:spLocks noChangeArrowheads="1"/>
          </p:cNvSpPr>
          <p:nvPr>
            <p:custDataLst>
              <p:tags r:id="rId11"/>
            </p:custDataLst>
          </p:nvPr>
        </p:nvSpPr>
        <p:spPr bwMode="gray">
          <a:xfrm>
            <a:off x="3182201" y="4421601"/>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19" name="AgendaText"/>
          <p:cNvSpPr>
            <a:spLocks noChangeArrowheads="1"/>
          </p:cNvSpPr>
          <p:nvPr>
            <p:custDataLst>
              <p:tags r:id="rId12"/>
            </p:custDataLst>
          </p:nvPr>
        </p:nvSpPr>
        <p:spPr bwMode="gray">
          <a:xfrm>
            <a:off x="3307615" y="4969289"/>
            <a:ext cx="6466455" cy="557212"/>
          </a:xfrm>
          <a:prstGeom prst="rect">
            <a:avLst/>
          </a:prstGeom>
          <a:solidFill>
            <a:srgbClr val="C00000"/>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Loại</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hình</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Tài</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sản</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Bảo</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đảm</a:t>
            </a:r>
            <a:endPar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0" name="Oval 14"/>
          <p:cNvSpPr>
            <a:spLocks noChangeArrowheads="1"/>
          </p:cNvSpPr>
          <p:nvPr>
            <p:custDataLst>
              <p:tags r:id="rId13"/>
            </p:custDataLst>
          </p:nvPr>
        </p:nvSpPr>
        <p:spPr bwMode="gray">
          <a:xfrm>
            <a:off x="3182201" y="5085177"/>
            <a:ext cx="378742" cy="323850"/>
          </a:xfrm>
          <a:prstGeom prst="ellipse">
            <a:avLst/>
          </a:prstGeom>
          <a:solidFill>
            <a:srgbClr val="C00000"/>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white"/>
                </a:solidFill>
                <a:effectLst/>
                <a:uLnTx/>
                <a:uFillTx/>
                <a:latin typeface="Calibri" panose="020F0502020204030204"/>
                <a:ea typeface="+mn-ea"/>
                <a:cs typeface="+mn-cs"/>
              </a:rPr>
              <a:t>7</a:t>
            </a:r>
          </a:p>
        </p:txBody>
      </p:sp>
      <p:sp>
        <p:nvSpPr>
          <p:cNvPr id="21" name="AgendaText"/>
          <p:cNvSpPr>
            <a:spLocks noChangeArrowheads="1"/>
          </p:cNvSpPr>
          <p:nvPr/>
        </p:nvSpPr>
        <p:spPr bwMode="gray">
          <a:xfrm>
            <a:off x="3307615" y="5632864"/>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Quản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lý</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rủi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ro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Kiểm</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soát</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sau</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vay</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p:txBody>
      </p:sp>
      <p:sp>
        <p:nvSpPr>
          <p:cNvPr id="22" name="Oval 17"/>
          <p:cNvSpPr>
            <a:spLocks noChangeArrowheads="1"/>
          </p:cNvSpPr>
          <p:nvPr/>
        </p:nvSpPr>
        <p:spPr bwMode="gray">
          <a:xfrm>
            <a:off x="3182201" y="5748752"/>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Tree>
    <p:extLst>
      <p:ext uri="{BB962C8B-B14F-4D97-AF65-F5344CB8AC3E}">
        <p14:creationId xmlns:p14="http://schemas.microsoft.com/office/powerpoint/2010/main" val="3028055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1237"/>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Các</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loại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hình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Tài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sản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sử</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dụng</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làm</a:t>
            </a:r>
            <a:r>
              <a:rPr lang="en-US" sz="2701" b="1" dirty="0">
                <a:solidFill>
                  <a:schemeClr val="bg1"/>
                </a:solidFill>
                <a:latin typeface="Arial" panose="020B0604020202020204" pitchFamily="34" charset="0"/>
                <a:cs typeface="Arial" panose="020B0604020202020204" pitchFamily="34" charset="0"/>
              </a:rPr>
              <a:t> TSBĐ </a:t>
            </a:r>
            <a:r>
              <a:rPr lang="en-US" sz="2701" b="1" dirty="0" err="1">
                <a:solidFill>
                  <a:schemeClr val="bg1"/>
                </a:solidFill>
                <a:latin typeface="Arial" panose="020B0604020202020204" pitchFamily="34" charset="0"/>
                <a:cs typeface="Arial" panose="020B0604020202020204" pitchFamily="34" charset="0"/>
              </a:rPr>
              <a:t>cho</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khoản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vay</a:t>
            </a:r>
            <a:endParaRPr lang="en-US" sz="2701" b="1" dirty="0">
              <a:solidFill>
                <a:schemeClr val="bg1"/>
              </a:solidFill>
              <a:latin typeface="Arial" panose="020B0604020202020204" pitchFamily="34" charset="0"/>
              <a:cs typeface="Arial" panose="020B0604020202020204" pitchFamily="34" charset="0"/>
            </a:endParaRPr>
          </a:p>
        </p:txBody>
      </p:sp>
      <p:sp>
        <p:nvSpPr>
          <p:cNvPr id="7" name="Content Placeholder 2"/>
          <p:cNvSpPr>
            <a:spLocks noGrp="1"/>
          </p:cNvSpPr>
          <p:nvPr>
            <p:ph idx="1"/>
          </p:nvPr>
        </p:nvSpPr>
        <p:spPr>
          <a:xfrm>
            <a:off x="3961289" y="1574799"/>
            <a:ext cx="3395625" cy="5283201"/>
          </a:xfrm>
        </p:spPr>
        <p:txBody>
          <a:bodyPr/>
          <a:lstStyle/>
          <a:p>
            <a:r>
              <a:rPr lang="en-US" sz="2400" dirty="0" err="1">
                <a:solidFill>
                  <a:schemeClr val="tx1">
                    <a:lumMod val="95000"/>
                    <a:lumOff val="5000"/>
                  </a:schemeClr>
                </a:solidFill>
                <a:latin typeface="Arial" panose="020B0604020202020204" pitchFamily="34" charset="0"/>
                <a:cs typeface="Arial" panose="020B0604020202020204" pitchFamily="34" charset="0"/>
              </a:rPr>
              <a:t>Bất</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động</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sản</a:t>
            </a:r>
            <a:endParaRPr lang="en-US" sz="2400" dirty="0">
              <a:solidFill>
                <a:schemeClr val="tx1">
                  <a:lumMod val="95000"/>
                  <a:lumOff val="5000"/>
                </a:schemeClr>
              </a:solidFill>
              <a:latin typeface="Arial" panose="020B0604020202020204" pitchFamily="34" charset="0"/>
              <a:cs typeface="Arial" panose="020B0604020202020204" pitchFamily="34" charset="0"/>
            </a:endParaRPr>
          </a:p>
          <a:p>
            <a:endParaRPr lang="en-US" sz="2400" dirty="0">
              <a:solidFill>
                <a:schemeClr val="tx1">
                  <a:lumMod val="95000"/>
                  <a:lumOff val="5000"/>
                </a:schemeClr>
              </a:solidFill>
              <a:latin typeface="Arial" panose="020B0604020202020204" pitchFamily="34" charset="0"/>
              <a:cs typeface="Arial" panose="020B0604020202020204" pitchFamily="34" charset="0"/>
            </a:endParaRPr>
          </a:p>
          <a:p>
            <a:r>
              <a:rPr lang="en-US" sz="2400" dirty="0" err="1">
                <a:solidFill>
                  <a:schemeClr val="tx1">
                    <a:lumMod val="95000"/>
                    <a:lumOff val="5000"/>
                  </a:schemeClr>
                </a:solidFill>
                <a:latin typeface="Arial" panose="020B0604020202020204" pitchFamily="34" charset="0"/>
                <a:cs typeface="Arial" panose="020B0604020202020204" pitchFamily="34" charset="0"/>
              </a:rPr>
              <a:t>Phương</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tiện</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Vận</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tải</a:t>
            </a:r>
            <a:endParaRPr lang="en-US" sz="2400" dirty="0">
              <a:solidFill>
                <a:schemeClr val="tx1">
                  <a:lumMod val="95000"/>
                  <a:lumOff val="5000"/>
                </a:schemeClr>
              </a:solidFill>
              <a:latin typeface="Arial" panose="020B0604020202020204" pitchFamily="34" charset="0"/>
              <a:cs typeface="Arial" panose="020B0604020202020204" pitchFamily="34" charset="0"/>
            </a:endParaRPr>
          </a:p>
          <a:p>
            <a:endParaRPr lang="en-US" sz="2400" dirty="0">
              <a:solidFill>
                <a:schemeClr val="tx1">
                  <a:lumMod val="95000"/>
                  <a:lumOff val="5000"/>
                </a:schemeClr>
              </a:solidFill>
              <a:latin typeface="Arial" panose="020B0604020202020204" pitchFamily="34" charset="0"/>
              <a:cs typeface="Arial" panose="020B0604020202020204" pitchFamily="34" charset="0"/>
            </a:endParaRPr>
          </a:p>
          <a:p>
            <a:r>
              <a:rPr lang="en-US" sz="2400" dirty="0" err="1">
                <a:solidFill>
                  <a:schemeClr val="tx1">
                    <a:lumMod val="95000"/>
                    <a:lumOff val="5000"/>
                  </a:schemeClr>
                </a:solidFill>
                <a:latin typeface="Arial" panose="020B0604020202020204" pitchFamily="34" charset="0"/>
                <a:cs typeface="Arial" panose="020B0604020202020204" pitchFamily="34" charset="0"/>
              </a:rPr>
              <a:t>Máy</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móc</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Thiết</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bị</a:t>
            </a:r>
            <a:endParaRPr lang="en-US" sz="2400" dirty="0">
              <a:solidFill>
                <a:schemeClr val="tx1">
                  <a:lumMod val="95000"/>
                  <a:lumOff val="5000"/>
                </a:schemeClr>
              </a:solidFill>
              <a:latin typeface="Arial" panose="020B0604020202020204" pitchFamily="34" charset="0"/>
              <a:cs typeface="Arial" panose="020B0604020202020204" pitchFamily="34" charset="0"/>
            </a:endParaRPr>
          </a:p>
          <a:p>
            <a:endParaRPr lang="en-US" sz="2400" dirty="0">
              <a:solidFill>
                <a:schemeClr val="tx1">
                  <a:lumMod val="95000"/>
                  <a:lumOff val="5000"/>
                </a:schemeClr>
              </a:solidFill>
              <a:latin typeface="Arial" panose="020B0604020202020204" pitchFamily="34" charset="0"/>
              <a:cs typeface="Arial" panose="020B0604020202020204" pitchFamily="34" charset="0"/>
            </a:endParaRPr>
          </a:p>
          <a:p>
            <a:r>
              <a:rPr lang="en-US" sz="2400" dirty="0" err="1">
                <a:solidFill>
                  <a:schemeClr val="tx1">
                    <a:lumMod val="95000"/>
                    <a:lumOff val="5000"/>
                  </a:schemeClr>
                </a:solidFill>
                <a:latin typeface="Arial" panose="020B0604020202020204" pitchFamily="34" charset="0"/>
                <a:cs typeface="Arial" panose="020B0604020202020204" pitchFamily="34" charset="0"/>
              </a:rPr>
              <a:t>Quyền</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Đòi</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nợ</a:t>
            </a:r>
            <a:endParaRPr lang="en-US" sz="2400" dirty="0">
              <a:solidFill>
                <a:schemeClr val="tx1">
                  <a:lumMod val="95000"/>
                  <a:lumOff val="5000"/>
                </a:schemeClr>
              </a:solidFill>
              <a:latin typeface="Arial" panose="020B0604020202020204" pitchFamily="34" charset="0"/>
              <a:cs typeface="Arial" panose="020B0604020202020204" pitchFamily="34" charset="0"/>
            </a:endParaRPr>
          </a:p>
          <a:p>
            <a:endParaRPr lang="en-US" sz="2400" dirty="0">
              <a:solidFill>
                <a:schemeClr val="tx1">
                  <a:lumMod val="95000"/>
                  <a:lumOff val="5000"/>
                </a:schemeClr>
              </a:solidFill>
              <a:latin typeface="Arial" panose="020B0604020202020204" pitchFamily="34" charset="0"/>
              <a:cs typeface="Arial" panose="020B0604020202020204" pitchFamily="34" charset="0"/>
            </a:endParaRPr>
          </a:p>
          <a:p>
            <a:r>
              <a:rPr lang="en-US" sz="2400" dirty="0" err="1">
                <a:solidFill>
                  <a:schemeClr val="tx1">
                    <a:lumMod val="95000"/>
                    <a:lumOff val="5000"/>
                  </a:schemeClr>
                </a:solidFill>
                <a:latin typeface="Arial" panose="020B0604020202020204" pitchFamily="34" charset="0"/>
                <a:cs typeface="Arial" panose="020B0604020202020204" pitchFamily="34" charset="0"/>
              </a:rPr>
              <a:t>Hàng</a:t>
            </a:r>
            <a:r>
              <a:rPr lang="en-US" sz="2400" dirty="0">
                <a:solidFill>
                  <a:schemeClr val="tx1">
                    <a:lumMod val="95000"/>
                    <a:lumOff val="5000"/>
                  </a:schemeClr>
                </a:solidFill>
                <a:latin typeface="Arial" panose="020B0604020202020204" pitchFamily="34" charset="0"/>
                <a:cs typeface="Arial" panose="020B0604020202020204" pitchFamily="34" charset="0"/>
              </a:rPr>
              <a:t> </a:t>
            </a:r>
            <a:r>
              <a:rPr lang="en-US" sz="2400" dirty="0" err="1">
                <a:solidFill>
                  <a:schemeClr val="tx1">
                    <a:lumMod val="95000"/>
                    <a:lumOff val="5000"/>
                  </a:schemeClr>
                </a:solidFill>
                <a:latin typeface="Arial" panose="020B0604020202020204" pitchFamily="34" charset="0"/>
                <a:cs typeface="Arial" panose="020B0604020202020204" pitchFamily="34" charset="0"/>
              </a:rPr>
              <a:t>hóa</a:t>
            </a:r>
            <a:r>
              <a:rPr lang="en-US" sz="3200" dirty="0">
                <a:solidFill>
                  <a:schemeClr val="tx1">
                    <a:lumMod val="95000"/>
                    <a:lumOff val="5000"/>
                  </a:schemeClr>
                </a:solidFill>
                <a:latin typeface="Arial" panose="020B0604020202020204" pitchFamily="34" charset="0"/>
                <a:cs typeface="Arial" panose="020B0604020202020204" pitchFamily="34" charset="0"/>
              </a:rPr>
              <a:t> </a:t>
            </a:r>
          </a:p>
          <a:p>
            <a:pPr lvl="1"/>
            <a:endParaRPr lang="en-US" dirty="0"/>
          </a:p>
        </p:txBody>
      </p:sp>
      <p:pic>
        <p:nvPicPr>
          <p:cNvPr id="6" name="Picture 5"/>
          <p:cNvPicPr>
            <a:picLocks noChangeAspect="1"/>
          </p:cNvPicPr>
          <p:nvPr/>
        </p:nvPicPr>
        <p:blipFill>
          <a:blip r:embed="rId2"/>
          <a:stretch>
            <a:fillRect/>
          </a:stretch>
        </p:blipFill>
        <p:spPr>
          <a:xfrm>
            <a:off x="7100148" y="2027325"/>
            <a:ext cx="5095875" cy="4572000"/>
          </a:xfrm>
          <a:prstGeom prst="rect">
            <a:avLst/>
          </a:prstGeom>
        </p:spPr>
      </p:pic>
      <p:pic>
        <p:nvPicPr>
          <p:cNvPr id="8" name="Picture 7"/>
          <p:cNvPicPr>
            <a:picLocks noChangeAspect="1"/>
          </p:cNvPicPr>
          <p:nvPr/>
        </p:nvPicPr>
        <p:blipFill>
          <a:blip r:embed="rId3"/>
          <a:stretch>
            <a:fillRect/>
          </a:stretch>
        </p:blipFill>
        <p:spPr>
          <a:xfrm>
            <a:off x="-27812" y="662396"/>
            <a:ext cx="1886857" cy="1230879"/>
          </a:xfrm>
          <a:prstGeom prst="rect">
            <a:avLst/>
          </a:prstGeom>
        </p:spPr>
      </p:pic>
      <p:pic>
        <p:nvPicPr>
          <p:cNvPr id="9" name="Picture 8"/>
          <p:cNvPicPr>
            <a:picLocks noChangeAspect="1"/>
          </p:cNvPicPr>
          <p:nvPr/>
        </p:nvPicPr>
        <p:blipFill>
          <a:blip r:embed="rId4"/>
          <a:stretch>
            <a:fillRect/>
          </a:stretch>
        </p:blipFill>
        <p:spPr>
          <a:xfrm>
            <a:off x="1749404" y="1933157"/>
            <a:ext cx="1831234" cy="1218603"/>
          </a:xfrm>
          <a:prstGeom prst="rect">
            <a:avLst/>
          </a:prstGeom>
        </p:spPr>
      </p:pic>
      <p:pic>
        <p:nvPicPr>
          <p:cNvPr id="10" name="Picture 9"/>
          <p:cNvPicPr>
            <a:picLocks noChangeAspect="1"/>
          </p:cNvPicPr>
          <p:nvPr/>
        </p:nvPicPr>
        <p:blipFill>
          <a:blip r:embed="rId5"/>
          <a:stretch>
            <a:fillRect/>
          </a:stretch>
        </p:blipFill>
        <p:spPr>
          <a:xfrm>
            <a:off x="-39944" y="2876661"/>
            <a:ext cx="1784620" cy="1251898"/>
          </a:xfrm>
          <a:prstGeom prst="rect">
            <a:avLst/>
          </a:prstGeom>
        </p:spPr>
      </p:pic>
      <p:pic>
        <p:nvPicPr>
          <p:cNvPr id="11" name="Picture 10"/>
          <p:cNvPicPr>
            <a:picLocks noChangeAspect="1"/>
          </p:cNvPicPr>
          <p:nvPr/>
        </p:nvPicPr>
        <p:blipFill>
          <a:blip r:embed="rId6"/>
          <a:stretch>
            <a:fillRect/>
          </a:stretch>
        </p:blipFill>
        <p:spPr>
          <a:xfrm>
            <a:off x="1869267" y="4032757"/>
            <a:ext cx="1711371" cy="1305170"/>
          </a:xfrm>
          <a:prstGeom prst="rect">
            <a:avLst/>
          </a:prstGeom>
        </p:spPr>
      </p:pic>
      <p:sp>
        <p:nvSpPr>
          <p:cNvPr id="12" name="AutoShape 2" descr="Khái niệm hàng hóa. Hai thuộc tính của hàng hoá"/>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p:nvPicPr>
        <p:blipFill>
          <a:blip r:embed="rId7"/>
          <a:stretch>
            <a:fillRect/>
          </a:stretch>
        </p:blipFill>
        <p:spPr>
          <a:xfrm>
            <a:off x="0" y="5337927"/>
            <a:ext cx="1831234" cy="1218603"/>
          </a:xfrm>
          <a:prstGeom prst="rect">
            <a:avLst/>
          </a:prstGeom>
        </p:spPr>
      </p:pic>
    </p:spTree>
    <p:extLst>
      <p:ext uri="{BB962C8B-B14F-4D97-AF65-F5344CB8AC3E}">
        <p14:creationId xmlns:p14="http://schemas.microsoft.com/office/powerpoint/2010/main" val="2781618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A12D4A1-0DD3-184E-81ED-7B1FC182F8BA}"/>
              </a:ext>
            </a:extLst>
          </p:cNvPr>
          <p:cNvGrpSpPr/>
          <p:nvPr/>
        </p:nvGrpSpPr>
        <p:grpSpPr>
          <a:xfrm>
            <a:off x="9032447" y="2509685"/>
            <a:ext cx="1674203" cy="2104407"/>
            <a:chOff x="2865120" y="3653496"/>
            <a:chExt cx="4968240" cy="6244883"/>
          </a:xfrm>
        </p:grpSpPr>
        <p:sp>
          <p:nvSpPr>
            <p:cNvPr id="2" name="Oval 1">
              <a:extLst>
                <a:ext uri="{FF2B5EF4-FFF2-40B4-BE49-F238E27FC236}">
                  <a16:creationId xmlns:a16="http://schemas.microsoft.com/office/drawing/2014/main" id="{56167E61-AD2B-6C46-84B8-34366A712F1C}"/>
                </a:ext>
              </a:extLst>
            </p:cNvPr>
            <p:cNvSpPr/>
            <p:nvPr/>
          </p:nvSpPr>
          <p:spPr>
            <a:xfrm>
              <a:off x="2865120" y="8040858"/>
              <a:ext cx="4968240" cy="18575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3" name="Rectangle 2">
              <a:extLst>
                <a:ext uri="{FF2B5EF4-FFF2-40B4-BE49-F238E27FC236}">
                  <a16:creationId xmlns:a16="http://schemas.microsoft.com/office/drawing/2014/main" id="{EFFC5A6E-493B-A04C-A733-88A0AA00BAFE}"/>
                </a:ext>
              </a:extLst>
            </p:cNvPr>
            <p:cNvSpPr/>
            <p:nvPr/>
          </p:nvSpPr>
          <p:spPr>
            <a:xfrm>
              <a:off x="2865120" y="4582257"/>
              <a:ext cx="4968240" cy="4387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5" name="Oval 4">
              <a:extLst>
                <a:ext uri="{FF2B5EF4-FFF2-40B4-BE49-F238E27FC236}">
                  <a16:creationId xmlns:a16="http://schemas.microsoft.com/office/drawing/2014/main" id="{85237252-90F1-9E4E-8F58-E7E28DC63BEE}"/>
                </a:ext>
              </a:extLst>
            </p:cNvPr>
            <p:cNvSpPr/>
            <p:nvPr/>
          </p:nvSpPr>
          <p:spPr>
            <a:xfrm>
              <a:off x="2865120" y="3653496"/>
              <a:ext cx="4968240" cy="185752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grpSp>
      <p:grpSp>
        <p:nvGrpSpPr>
          <p:cNvPr id="7" name="Group 6">
            <a:extLst>
              <a:ext uri="{FF2B5EF4-FFF2-40B4-BE49-F238E27FC236}">
                <a16:creationId xmlns:a16="http://schemas.microsoft.com/office/drawing/2014/main" id="{86E2D192-6CCC-D147-B3A7-217CE2A92267}"/>
              </a:ext>
            </a:extLst>
          </p:cNvPr>
          <p:cNvGrpSpPr/>
          <p:nvPr/>
        </p:nvGrpSpPr>
        <p:grpSpPr>
          <a:xfrm>
            <a:off x="8468357" y="4081143"/>
            <a:ext cx="1674203" cy="1678153"/>
            <a:chOff x="2865120" y="4918416"/>
            <a:chExt cx="4968240" cy="4979963"/>
          </a:xfrm>
        </p:grpSpPr>
        <p:sp>
          <p:nvSpPr>
            <p:cNvPr id="8" name="Oval 7">
              <a:extLst>
                <a:ext uri="{FF2B5EF4-FFF2-40B4-BE49-F238E27FC236}">
                  <a16:creationId xmlns:a16="http://schemas.microsoft.com/office/drawing/2014/main" id="{F7D02AAB-E07F-0144-9ED2-76032CDBC37B}"/>
                </a:ext>
              </a:extLst>
            </p:cNvPr>
            <p:cNvSpPr/>
            <p:nvPr/>
          </p:nvSpPr>
          <p:spPr>
            <a:xfrm>
              <a:off x="2865120" y="8040858"/>
              <a:ext cx="4968240" cy="18575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9" name="Rectangle 8">
              <a:extLst>
                <a:ext uri="{FF2B5EF4-FFF2-40B4-BE49-F238E27FC236}">
                  <a16:creationId xmlns:a16="http://schemas.microsoft.com/office/drawing/2014/main" id="{D88CD126-86F6-B34E-AE6D-1E1E2FB36ECF}"/>
                </a:ext>
              </a:extLst>
            </p:cNvPr>
            <p:cNvSpPr/>
            <p:nvPr/>
          </p:nvSpPr>
          <p:spPr>
            <a:xfrm>
              <a:off x="2865120" y="5847179"/>
              <a:ext cx="4968240" cy="3122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0" name="Oval 9">
              <a:extLst>
                <a:ext uri="{FF2B5EF4-FFF2-40B4-BE49-F238E27FC236}">
                  <a16:creationId xmlns:a16="http://schemas.microsoft.com/office/drawing/2014/main" id="{4F696D1A-9D6C-D343-A28E-8327CEFFCF4D}"/>
                </a:ext>
              </a:extLst>
            </p:cNvPr>
            <p:cNvSpPr/>
            <p:nvPr/>
          </p:nvSpPr>
          <p:spPr>
            <a:xfrm>
              <a:off x="2865120" y="4918416"/>
              <a:ext cx="4968240" cy="185752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grpSp>
      <p:grpSp>
        <p:nvGrpSpPr>
          <p:cNvPr id="15" name="Group 14">
            <a:extLst>
              <a:ext uri="{FF2B5EF4-FFF2-40B4-BE49-F238E27FC236}">
                <a16:creationId xmlns:a16="http://schemas.microsoft.com/office/drawing/2014/main" id="{25C088F3-749B-AF4F-B67A-247E06CDD150}"/>
              </a:ext>
            </a:extLst>
          </p:cNvPr>
          <p:cNvGrpSpPr/>
          <p:nvPr/>
        </p:nvGrpSpPr>
        <p:grpSpPr>
          <a:xfrm>
            <a:off x="10383496" y="3065949"/>
            <a:ext cx="1674203" cy="2104407"/>
            <a:chOff x="2865120" y="3653496"/>
            <a:chExt cx="4968240" cy="6244883"/>
          </a:xfrm>
        </p:grpSpPr>
        <p:sp>
          <p:nvSpPr>
            <p:cNvPr id="16" name="Oval 15">
              <a:extLst>
                <a:ext uri="{FF2B5EF4-FFF2-40B4-BE49-F238E27FC236}">
                  <a16:creationId xmlns:a16="http://schemas.microsoft.com/office/drawing/2014/main" id="{2A17C0F2-4131-9549-9F2A-E02368582646}"/>
                </a:ext>
              </a:extLst>
            </p:cNvPr>
            <p:cNvSpPr/>
            <p:nvPr/>
          </p:nvSpPr>
          <p:spPr>
            <a:xfrm>
              <a:off x="2865120" y="8040858"/>
              <a:ext cx="4968240" cy="18575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7" name="Rectangle 16">
              <a:extLst>
                <a:ext uri="{FF2B5EF4-FFF2-40B4-BE49-F238E27FC236}">
                  <a16:creationId xmlns:a16="http://schemas.microsoft.com/office/drawing/2014/main" id="{A0B750B3-7165-814F-86E8-EBAE24B3316F}"/>
                </a:ext>
              </a:extLst>
            </p:cNvPr>
            <p:cNvSpPr/>
            <p:nvPr/>
          </p:nvSpPr>
          <p:spPr>
            <a:xfrm>
              <a:off x="2865120" y="4582257"/>
              <a:ext cx="4968240" cy="43873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8" name="Oval 17">
              <a:extLst>
                <a:ext uri="{FF2B5EF4-FFF2-40B4-BE49-F238E27FC236}">
                  <a16:creationId xmlns:a16="http://schemas.microsoft.com/office/drawing/2014/main" id="{73F3D1A3-AD8A-3D4F-A2BC-B3CC98220F2B}"/>
                </a:ext>
              </a:extLst>
            </p:cNvPr>
            <p:cNvSpPr/>
            <p:nvPr/>
          </p:nvSpPr>
          <p:spPr>
            <a:xfrm>
              <a:off x="2865120" y="3653496"/>
              <a:ext cx="4968240" cy="185752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grpSp>
      <p:sp>
        <p:nvSpPr>
          <p:cNvPr id="22" name="Freeform 21">
            <a:extLst>
              <a:ext uri="{FF2B5EF4-FFF2-40B4-BE49-F238E27FC236}">
                <a16:creationId xmlns:a16="http://schemas.microsoft.com/office/drawing/2014/main" id="{494EDB0E-E1A2-0F40-8F11-9F002CC079FA}"/>
              </a:ext>
            </a:extLst>
          </p:cNvPr>
          <p:cNvSpPr>
            <a:spLocks noChangeArrowheads="1"/>
          </p:cNvSpPr>
          <p:nvPr/>
        </p:nvSpPr>
        <p:spPr bwMode="auto">
          <a:xfrm>
            <a:off x="9645228" y="3421667"/>
            <a:ext cx="560545" cy="663570"/>
          </a:xfrm>
          <a:custGeom>
            <a:avLst/>
            <a:gdLst>
              <a:gd name="connsiteX0" fmla="*/ 195872 w 741005"/>
              <a:gd name="connsiteY0" fmla="*/ 99605 h 877197"/>
              <a:gd name="connsiteX1" fmla="*/ 232618 w 741005"/>
              <a:gd name="connsiteY1" fmla="*/ 105365 h 877197"/>
              <a:gd name="connsiteX2" fmla="*/ 234059 w 741005"/>
              <a:gd name="connsiteY2" fmla="*/ 177365 h 877197"/>
              <a:gd name="connsiteX3" fmla="*/ 227214 w 741005"/>
              <a:gd name="connsiteY3" fmla="*/ 180605 h 877197"/>
              <a:gd name="connsiteX4" fmla="*/ 205959 w 741005"/>
              <a:gd name="connsiteY4" fmla="*/ 207245 h 877197"/>
              <a:gd name="connsiteX5" fmla="*/ 209562 w 741005"/>
              <a:gd name="connsiteY5" fmla="*/ 241084 h 877197"/>
              <a:gd name="connsiteX6" fmla="*/ 236221 w 741005"/>
              <a:gd name="connsiteY6" fmla="*/ 261964 h 877197"/>
              <a:gd name="connsiteX7" fmla="*/ 269724 w 741005"/>
              <a:gd name="connsiteY7" fmla="*/ 258364 h 877197"/>
              <a:gd name="connsiteX8" fmla="*/ 290979 w 741005"/>
              <a:gd name="connsiteY8" fmla="*/ 231725 h 877197"/>
              <a:gd name="connsiteX9" fmla="*/ 287016 w 741005"/>
              <a:gd name="connsiteY9" fmla="*/ 198245 h 877197"/>
              <a:gd name="connsiteX10" fmla="*/ 274047 w 741005"/>
              <a:gd name="connsiteY10" fmla="*/ 183125 h 877197"/>
              <a:gd name="connsiteX11" fmla="*/ 274047 w 741005"/>
              <a:gd name="connsiteY11" fmla="*/ 111485 h 877197"/>
              <a:gd name="connsiteX12" fmla="*/ 444087 w 741005"/>
              <a:gd name="connsiteY12" fmla="*/ 137405 h 877197"/>
              <a:gd name="connsiteX13" fmla="*/ 456696 w 741005"/>
              <a:gd name="connsiteY13" fmla="*/ 146405 h 877197"/>
              <a:gd name="connsiteX14" fmla="*/ 738775 w 741005"/>
              <a:gd name="connsiteY14" fmla="*/ 658323 h 877197"/>
              <a:gd name="connsiteX15" fmla="*/ 731930 w 741005"/>
              <a:gd name="connsiteY15" fmla="*/ 682443 h 877197"/>
              <a:gd name="connsiteX16" fmla="*/ 381403 w 741005"/>
              <a:gd name="connsiteY16" fmla="*/ 875042 h 877197"/>
              <a:gd name="connsiteX17" fmla="*/ 357626 w 741005"/>
              <a:gd name="connsiteY17" fmla="*/ 868202 h 877197"/>
              <a:gd name="connsiteX18" fmla="*/ 75187 w 741005"/>
              <a:gd name="connsiteY18" fmla="*/ 356284 h 877197"/>
              <a:gd name="connsiteX19" fmla="*/ 75187 w 741005"/>
              <a:gd name="connsiteY19" fmla="*/ 339364 h 877197"/>
              <a:gd name="connsiteX20" fmla="*/ 175698 w 741005"/>
              <a:gd name="connsiteY20" fmla="*/ 109685 h 877197"/>
              <a:gd name="connsiteX21" fmla="*/ 195872 w 741005"/>
              <a:gd name="connsiteY21" fmla="*/ 99605 h 877197"/>
              <a:gd name="connsiteX22" fmla="*/ 118527 w 741005"/>
              <a:gd name="connsiteY22" fmla="*/ 17435 h 877197"/>
              <a:gd name="connsiteX23" fmla="*/ 93064 w 741005"/>
              <a:gd name="connsiteY23" fmla="*/ 35489 h 877197"/>
              <a:gd name="connsiteX24" fmla="*/ 81918 w 741005"/>
              <a:gd name="connsiteY24" fmla="*/ 126125 h 877197"/>
              <a:gd name="connsiteX25" fmla="*/ 86845 w 741005"/>
              <a:gd name="connsiteY25" fmla="*/ 145595 h 877197"/>
              <a:gd name="connsiteX26" fmla="*/ 102539 w 741005"/>
              <a:gd name="connsiteY26" fmla="*/ 109685 h 877197"/>
              <a:gd name="connsiteX27" fmla="*/ 118370 w 741005"/>
              <a:gd name="connsiteY27" fmla="*/ 116525 h 877197"/>
              <a:gd name="connsiteX28" fmla="*/ 102539 w 741005"/>
              <a:gd name="connsiteY28" fmla="*/ 109325 h 877197"/>
              <a:gd name="connsiteX29" fmla="*/ 122328 w 741005"/>
              <a:gd name="connsiteY29" fmla="*/ 99605 h 877197"/>
              <a:gd name="connsiteX30" fmla="*/ 135677 w 741005"/>
              <a:gd name="connsiteY30" fmla="*/ 101533 h 877197"/>
              <a:gd name="connsiteX31" fmla="*/ 139232 w 741005"/>
              <a:gd name="connsiteY31" fmla="*/ 58059 h 877197"/>
              <a:gd name="connsiteX32" fmla="*/ 149972 w 741005"/>
              <a:gd name="connsiteY32" fmla="*/ 31714 h 877197"/>
              <a:gd name="connsiteX33" fmla="*/ 146860 w 741005"/>
              <a:gd name="connsiteY33" fmla="*/ 34045 h 877197"/>
              <a:gd name="connsiteX34" fmla="*/ 118527 w 741005"/>
              <a:gd name="connsiteY34" fmla="*/ 17435 h 877197"/>
              <a:gd name="connsiteX35" fmla="*/ 192034 w 741005"/>
              <a:gd name="connsiteY35" fmla="*/ 101 h 877197"/>
              <a:gd name="connsiteX36" fmla="*/ 235396 w 741005"/>
              <a:gd name="connsiteY36" fmla="*/ 23518 h 877197"/>
              <a:gd name="connsiteX37" fmla="*/ 264868 w 741005"/>
              <a:gd name="connsiteY37" fmla="*/ 159952 h 877197"/>
              <a:gd name="connsiteX38" fmla="*/ 260580 w 741005"/>
              <a:gd name="connsiteY38" fmla="*/ 204088 h 877197"/>
              <a:gd name="connsiteX39" fmla="*/ 268426 w 741005"/>
              <a:gd name="connsiteY39" fmla="*/ 207293 h 877197"/>
              <a:gd name="connsiteX40" fmla="*/ 275140 w 741005"/>
              <a:gd name="connsiteY40" fmla="*/ 223470 h 877197"/>
              <a:gd name="connsiteX41" fmla="*/ 252121 w 741005"/>
              <a:gd name="connsiteY41" fmla="*/ 246308 h 877197"/>
              <a:gd name="connsiteX42" fmla="*/ 229468 w 741005"/>
              <a:gd name="connsiteY42" fmla="*/ 223470 h 877197"/>
              <a:gd name="connsiteX43" fmla="*/ 236136 w 741005"/>
              <a:gd name="connsiteY43" fmla="*/ 207293 h 877197"/>
              <a:gd name="connsiteX44" fmla="*/ 242985 w 741005"/>
              <a:gd name="connsiteY44" fmla="*/ 204439 h 877197"/>
              <a:gd name="connsiteX45" fmla="*/ 247218 w 741005"/>
              <a:gd name="connsiteY45" fmla="*/ 161281 h 877197"/>
              <a:gd name="connsiteX46" fmla="*/ 221303 w 741005"/>
              <a:gd name="connsiteY46" fmla="*/ 33966 h 877197"/>
              <a:gd name="connsiteX47" fmla="*/ 193118 w 741005"/>
              <a:gd name="connsiteY47" fmla="*/ 17394 h 877197"/>
              <a:gd name="connsiteX48" fmla="*/ 167101 w 741005"/>
              <a:gd name="connsiteY48" fmla="*/ 35407 h 877197"/>
              <a:gd name="connsiteX49" fmla="*/ 155899 w 741005"/>
              <a:gd name="connsiteY49" fmla="*/ 64318 h 877197"/>
              <a:gd name="connsiteX50" fmla="*/ 153400 w 741005"/>
              <a:gd name="connsiteY50" fmla="*/ 104092 h 877197"/>
              <a:gd name="connsiteX51" fmla="*/ 157227 w 741005"/>
              <a:gd name="connsiteY51" fmla="*/ 104645 h 877197"/>
              <a:gd name="connsiteX52" fmla="*/ 157227 w 741005"/>
              <a:gd name="connsiteY52" fmla="*/ 105725 h 877197"/>
              <a:gd name="connsiteX53" fmla="*/ 58645 w 741005"/>
              <a:gd name="connsiteY53" fmla="*/ 332164 h 877197"/>
              <a:gd name="connsiteX54" fmla="*/ 59365 w 741005"/>
              <a:gd name="connsiteY54" fmla="*/ 365284 h 877197"/>
              <a:gd name="connsiteX55" fmla="*/ 333883 w 741005"/>
              <a:gd name="connsiteY55" fmla="*/ 864242 h 877197"/>
              <a:gd name="connsiteX56" fmla="*/ 307619 w 741005"/>
              <a:gd name="connsiteY56" fmla="*/ 875042 h 877197"/>
              <a:gd name="connsiteX57" fmla="*/ 283873 w 741005"/>
              <a:gd name="connsiteY57" fmla="*/ 868202 h 877197"/>
              <a:gd name="connsiteX58" fmla="*/ 2158 w 741005"/>
              <a:gd name="connsiteY58" fmla="*/ 356284 h 877197"/>
              <a:gd name="connsiteX59" fmla="*/ 2158 w 741005"/>
              <a:gd name="connsiteY59" fmla="*/ 339364 h 877197"/>
              <a:gd name="connsiteX60" fmla="*/ 75531 w 741005"/>
              <a:gd name="connsiteY60" fmla="*/ 171482 h 877197"/>
              <a:gd name="connsiteX61" fmla="*/ 64440 w 741005"/>
              <a:gd name="connsiteY61" fmla="*/ 127502 h 877197"/>
              <a:gd name="connsiteX62" fmla="*/ 78360 w 741005"/>
              <a:gd name="connsiteY62" fmla="*/ 26101 h 877197"/>
              <a:gd name="connsiteX63" fmla="*/ 117810 w 741005"/>
              <a:gd name="connsiteY63" fmla="*/ 103 h 877197"/>
              <a:gd name="connsiteX64" fmla="*/ 140270 w 741005"/>
              <a:gd name="connsiteY64" fmla="*/ 5068 h 877197"/>
              <a:gd name="connsiteX65" fmla="*/ 157536 w 741005"/>
              <a:gd name="connsiteY65" fmla="*/ 20596 h 877197"/>
              <a:gd name="connsiteX66" fmla="*/ 170398 w 741005"/>
              <a:gd name="connsiteY66" fmla="*/ 7261 h 877197"/>
              <a:gd name="connsiteX67" fmla="*/ 192034 w 741005"/>
              <a:gd name="connsiteY67" fmla="*/ 101 h 87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41005" h="877197">
                <a:moveTo>
                  <a:pt x="195872" y="99605"/>
                </a:moveTo>
                <a:lnTo>
                  <a:pt x="232618" y="105365"/>
                </a:lnTo>
                <a:cubicBezTo>
                  <a:pt x="235500" y="128765"/>
                  <a:pt x="235500" y="153245"/>
                  <a:pt x="234059" y="177365"/>
                </a:cubicBezTo>
                <a:cubicBezTo>
                  <a:pt x="231537" y="178445"/>
                  <a:pt x="229376" y="179525"/>
                  <a:pt x="227214" y="180605"/>
                </a:cubicBezTo>
                <a:cubicBezTo>
                  <a:pt x="216407" y="186725"/>
                  <a:pt x="209202" y="196445"/>
                  <a:pt x="205959" y="207245"/>
                </a:cubicBezTo>
                <a:cubicBezTo>
                  <a:pt x="202717" y="218045"/>
                  <a:pt x="203798" y="230285"/>
                  <a:pt x="209562" y="241084"/>
                </a:cubicBezTo>
                <a:cubicBezTo>
                  <a:pt x="215326" y="251524"/>
                  <a:pt x="225053" y="259084"/>
                  <a:pt x="236221" y="261964"/>
                </a:cubicBezTo>
                <a:cubicBezTo>
                  <a:pt x="247028" y="265204"/>
                  <a:pt x="258917" y="264124"/>
                  <a:pt x="269724" y="258364"/>
                </a:cubicBezTo>
                <a:cubicBezTo>
                  <a:pt x="280532" y="252604"/>
                  <a:pt x="287737" y="242524"/>
                  <a:pt x="290979" y="231725"/>
                </a:cubicBezTo>
                <a:cubicBezTo>
                  <a:pt x="294221" y="220925"/>
                  <a:pt x="293141" y="209045"/>
                  <a:pt x="287016" y="198245"/>
                </a:cubicBezTo>
                <a:cubicBezTo>
                  <a:pt x="284134" y="192125"/>
                  <a:pt x="279451" y="187085"/>
                  <a:pt x="274047" y="183125"/>
                </a:cubicBezTo>
                <a:cubicBezTo>
                  <a:pt x="275849" y="159365"/>
                  <a:pt x="275849" y="134885"/>
                  <a:pt x="274047" y="111485"/>
                </a:cubicBezTo>
                <a:lnTo>
                  <a:pt x="444087" y="137405"/>
                </a:lnTo>
                <a:cubicBezTo>
                  <a:pt x="449491" y="138485"/>
                  <a:pt x="454174" y="141725"/>
                  <a:pt x="456696" y="146405"/>
                </a:cubicBezTo>
                <a:lnTo>
                  <a:pt x="738775" y="658323"/>
                </a:lnTo>
                <a:cubicBezTo>
                  <a:pt x="743458" y="666963"/>
                  <a:pt x="740576" y="677403"/>
                  <a:pt x="731930" y="682443"/>
                </a:cubicBezTo>
                <a:lnTo>
                  <a:pt x="381403" y="875042"/>
                </a:lnTo>
                <a:cubicBezTo>
                  <a:pt x="372757" y="879722"/>
                  <a:pt x="361949" y="876482"/>
                  <a:pt x="357626" y="868202"/>
                </a:cubicBezTo>
                <a:lnTo>
                  <a:pt x="75187" y="356284"/>
                </a:lnTo>
                <a:cubicBezTo>
                  <a:pt x="72305" y="350884"/>
                  <a:pt x="72305" y="344404"/>
                  <a:pt x="75187" y="339364"/>
                </a:cubicBezTo>
                <a:lnTo>
                  <a:pt x="175698" y="109685"/>
                </a:lnTo>
                <a:cubicBezTo>
                  <a:pt x="173176" y="106445"/>
                  <a:pt x="187226" y="97445"/>
                  <a:pt x="195872" y="99605"/>
                </a:cubicBezTo>
                <a:close/>
                <a:moveTo>
                  <a:pt x="118527" y="17435"/>
                </a:moveTo>
                <a:cubicBezTo>
                  <a:pt x="109561" y="17796"/>
                  <a:pt x="100237" y="24295"/>
                  <a:pt x="93064" y="35489"/>
                </a:cubicBezTo>
                <a:cubicBezTo>
                  <a:pt x="81229" y="54175"/>
                  <a:pt x="75244" y="85250"/>
                  <a:pt x="81918" y="126125"/>
                </a:cubicBezTo>
                <a:lnTo>
                  <a:pt x="86845" y="145595"/>
                </a:lnTo>
                <a:lnTo>
                  <a:pt x="102539" y="109685"/>
                </a:lnTo>
                <a:lnTo>
                  <a:pt x="118370" y="116525"/>
                </a:lnTo>
                <a:lnTo>
                  <a:pt x="102539" y="109325"/>
                </a:lnTo>
                <a:cubicBezTo>
                  <a:pt x="105777" y="101765"/>
                  <a:pt x="114412" y="97445"/>
                  <a:pt x="122328" y="99605"/>
                </a:cubicBezTo>
                <a:lnTo>
                  <a:pt x="135677" y="101533"/>
                </a:lnTo>
                <a:lnTo>
                  <a:pt x="139232" y="58059"/>
                </a:lnTo>
                <a:lnTo>
                  <a:pt x="149972" y="31714"/>
                </a:lnTo>
                <a:lnTo>
                  <a:pt x="146860" y="34045"/>
                </a:lnTo>
                <a:cubicBezTo>
                  <a:pt x="138252" y="22129"/>
                  <a:pt x="127852" y="17074"/>
                  <a:pt x="118527" y="17435"/>
                </a:cubicBezTo>
                <a:close/>
                <a:moveTo>
                  <a:pt x="192034" y="101"/>
                </a:moveTo>
                <a:cubicBezTo>
                  <a:pt x="207210" y="-980"/>
                  <a:pt x="222748" y="6586"/>
                  <a:pt x="235396" y="23518"/>
                </a:cubicBezTo>
                <a:cubicBezTo>
                  <a:pt x="253553" y="47566"/>
                  <a:pt x="266833" y="91676"/>
                  <a:pt x="264868" y="159952"/>
                </a:cubicBezTo>
                <a:lnTo>
                  <a:pt x="260580" y="204088"/>
                </a:lnTo>
                <a:lnTo>
                  <a:pt x="268426" y="207293"/>
                </a:lnTo>
                <a:cubicBezTo>
                  <a:pt x="272582" y="211417"/>
                  <a:pt x="275140" y="217126"/>
                  <a:pt x="275140" y="223470"/>
                </a:cubicBezTo>
                <a:cubicBezTo>
                  <a:pt x="275140" y="236157"/>
                  <a:pt x="264909" y="246308"/>
                  <a:pt x="252121" y="246308"/>
                </a:cubicBezTo>
                <a:cubicBezTo>
                  <a:pt x="239699" y="246308"/>
                  <a:pt x="229468" y="236157"/>
                  <a:pt x="229468" y="223470"/>
                </a:cubicBezTo>
                <a:cubicBezTo>
                  <a:pt x="229468" y="217126"/>
                  <a:pt x="232026" y="211417"/>
                  <a:pt x="236136" y="207293"/>
                </a:cubicBezTo>
                <a:lnTo>
                  <a:pt x="242985" y="204439"/>
                </a:lnTo>
                <a:lnTo>
                  <a:pt x="247218" y="161281"/>
                </a:lnTo>
                <a:cubicBezTo>
                  <a:pt x="249353" y="96652"/>
                  <a:pt x="237564" y="55582"/>
                  <a:pt x="221303" y="33966"/>
                </a:cubicBezTo>
                <a:cubicBezTo>
                  <a:pt x="212269" y="22077"/>
                  <a:pt x="202513" y="17033"/>
                  <a:pt x="193118" y="17394"/>
                </a:cubicBezTo>
                <a:cubicBezTo>
                  <a:pt x="183361" y="17754"/>
                  <a:pt x="174328" y="24239"/>
                  <a:pt x="167101" y="35407"/>
                </a:cubicBezTo>
                <a:cubicBezTo>
                  <a:pt x="162223" y="42972"/>
                  <a:pt x="158338" y="52700"/>
                  <a:pt x="155899" y="64318"/>
                </a:cubicBezTo>
                <a:lnTo>
                  <a:pt x="153400" y="104092"/>
                </a:lnTo>
                <a:lnTo>
                  <a:pt x="157227" y="104645"/>
                </a:lnTo>
                <a:cubicBezTo>
                  <a:pt x="157227" y="105365"/>
                  <a:pt x="157227" y="105725"/>
                  <a:pt x="157227" y="105725"/>
                </a:cubicBezTo>
                <a:lnTo>
                  <a:pt x="58645" y="332164"/>
                </a:lnTo>
                <a:cubicBezTo>
                  <a:pt x="53968" y="342604"/>
                  <a:pt x="53608" y="354844"/>
                  <a:pt x="59365" y="365284"/>
                </a:cubicBezTo>
                <a:lnTo>
                  <a:pt x="333883" y="864242"/>
                </a:lnTo>
                <a:cubicBezTo>
                  <a:pt x="331725" y="869642"/>
                  <a:pt x="315174" y="871082"/>
                  <a:pt x="307619" y="875042"/>
                </a:cubicBezTo>
                <a:cubicBezTo>
                  <a:pt x="299344" y="879722"/>
                  <a:pt x="288550" y="876482"/>
                  <a:pt x="283873" y="868202"/>
                </a:cubicBezTo>
                <a:lnTo>
                  <a:pt x="2158" y="356284"/>
                </a:lnTo>
                <a:cubicBezTo>
                  <a:pt x="-720" y="350884"/>
                  <a:pt x="-720" y="344404"/>
                  <a:pt x="2158" y="339364"/>
                </a:cubicBezTo>
                <a:lnTo>
                  <a:pt x="75531" y="171482"/>
                </a:lnTo>
                <a:lnTo>
                  <a:pt x="64440" y="127502"/>
                </a:lnTo>
                <a:cubicBezTo>
                  <a:pt x="57379" y="82632"/>
                  <a:pt x="64642" y="47766"/>
                  <a:pt x="78360" y="26101"/>
                </a:cubicBezTo>
                <a:cubicBezTo>
                  <a:pt x="88760" y="9852"/>
                  <a:pt x="102747" y="825"/>
                  <a:pt x="117810" y="103"/>
                </a:cubicBezTo>
                <a:cubicBezTo>
                  <a:pt x="125341" y="-438"/>
                  <a:pt x="132962" y="1186"/>
                  <a:pt x="140270" y="5068"/>
                </a:cubicBezTo>
                <a:lnTo>
                  <a:pt x="157536" y="20596"/>
                </a:lnTo>
                <a:lnTo>
                  <a:pt x="170398" y="7261"/>
                </a:lnTo>
                <a:cubicBezTo>
                  <a:pt x="177128" y="2893"/>
                  <a:pt x="184446" y="461"/>
                  <a:pt x="192034" y="101"/>
                </a:cubicBez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3" name="Freeform 22">
            <a:extLst>
              <a:ext uri="{FF2B5EF4-FFF2-40B4-BE49-F238E27FC236}">
                <a16:creationId xmlns:a16="http://schemas.microsoft.com/office/drawing/2014/main" id="{15E8D730-2013-9643-938E-054205883F6A}"/>
              </a:ext>
            </a:extLst>
          </p:cNvPr>
          <p:cNvSpPr>
            <a:spLocks noChangeArrowheads="1"/>
          </p:cNvSpPr>
          <p:nvPr/>
        </p:nvSpPr>
        <p:spPr bwMode="auto">
          <a:xfrm>
            <a:off x="8981409" y="4949219"/>
            <a:ext cx="663819" cy="432049"/>
          </a:xfrm>
          <a:custGeom>
            <a:avLst/>
            <a:gdLst>
              <a:gd name="connsiteX0" fmla="*/ 782825 w 877527"/>
              <a:gd name="connsiteY0" fmla="*/ 486694 h 571141"/>
              <a:gd name="connsiteX1" fmla="*/ 760500 w 877527"/>
              <a:gd name="connsiteY1" fmla="*/ 508614 h 571141"/>
              <a:gd name="connsiteX2" fmla="*/ 782825 w 877527"/>
              <a:gd name="connsiteY2" fmla="*/ 530535 h 571141"/>
              <a:gd name="connsiteX3" fmla="*/ 804790 w 877527"/>
              <a:gd name="connsiteY3" fmla="*/ 508614 h 571141"/>
              <a:gd name="connsiteX4" fmla="*/ 782825 w 877527"/>
              <a:gd name="connsiteY4" fmla="*/ 486694 h 571141"/>
              <a:gd name="connsiteX5" fmla="*/ 697485 w 877527"/>
              <a:gd name="connsiteY5" fmla="*/ 486694 h 571141"/>
              <a:gd name="connsiteX6" fmla="*/ 675520 w 877527"/>
              <a:gd name="connsiteY6" fmla="*/ 508614 h 571141"/>
              <a:gd name="connsiteX7" fmla="*/ 697485 w 877527"/>
              <a:gd name="connsiteY7" fmla="*/ 530535 h 571141"/>
              <a:gd name="connsiteX8" fmla="*/ 719450 w 877527"/>
              <a:gd name="connsiteY8" fmla="*/ 508614 h 571141"/>
              <a:gd name="connsiteX9" fmla="*/ 697485 w 877527"/>
              <a:gd name="connsiteY9" fmla="*/ 486694 h 571141"/>
              <a:gd name="connsiteX10" fmla="*/ 0 w 877527"/>
              <a:gd name="connsiteY10" fmla="*/ 446088 h 571141"/>
              <a:gd name="connsiteX11" fmla="*/ 18004 w 877527"/>
              <a:gd name="connsiteY11" fmla="*/ 446088 h 571141"/>
              <a:gd name="connsiteX12" fmla="*/ 859883 w 877527"/>
              <a:gd name="connsiteY12" fmla="*/ 446088 h 571141"/>
              <a:gd name="connsiteX13" fmla="*/ 877527 w 877527"/>
              <a:gd name="connsiteY13" fmla="*/ 446088 h 571141"/>
              <a:gd name="connsiteX14" fmla="*/ 877527 w 877527"/>
              <a:gd name="connsiteY14" fmla="*/ 464055 h 571141"/>
              <a:gd name="connsiteX15" fmla="*/ 877527 w 877527"/>
              <a:gd name="connsiteY15" fmla="*/ 553173 h 571141"/>
              <a:gd name="connsiteX16" fmla="*/ 877527 w 877527"/>
              <a:gd name="connsiteY16" fmla="*/ 571141 h 571141"/>
              <a:gd name="connsiteX17" fmla="*/ 859883 w 877527"/>
              <a:gd name="connsiteY17" fmla="*/ 571141 h 571141"/>
              <a:gd name="connsiteX18" fmla="*/ 18004 w 877527"/>
              <a:gd name="connsiteY18" fmla="*/ 571141 h 571141"/>
              <a:gd name="connsiteX19" fmla="*/ 0 w 877527"/>
              <a:gd name="connsiteY19" fmla="*/ 571141 h 571141"/>
              <a:gd name="connsiteX20" fmla="*/ 0 w 877527"/>
              <a:gd name="connsiteY20" fmla="*/ 553173 h 571141"/>
              <a:gd name="connsiteX21" fmla="*/ 0 w 877527"/>
              <a:gd name="connsiteY21" fmla="*/ 464055 h 571141"/>
              <a:gd name="connsiteX22" fmla="*/ 158236 w 877527"/>
              <a:gd name="connsiteY22" fmla="*/ 303744 h 571141"/>
              <a:gd name="connsiteX23" fmla="*/ 158236 w 877527"/>
              <a:gd name="connsiteY23" fmla="*/ 339373 h 571141"/>
              <a:gd name="connsiteX24" fmla="*/ 497604 w 877527"/>
              <a:gd name="connsiteY24" fmla="*/ 339373 h 571141"/>
              <a:gd name="connsiteX25" fmla="*/ 497604 w 877527"/>
              <a:gd name="connsiteY25" fmla="*/ 303744 h 571141"/>
              <a:gd name="connsiteX26" fmla="*/ 158236 w 877527"/>
              <a:gd name="connsiteY26" fmla="*/ 214492 h 571141"/>
              <a:gd name="connsiteX27" fmla="*/ 158236 w 877527"/>
              <a:gd name="connsiteY27" fmla="*/ 250121 h 571141"/>
              <a:gd name="connsiteX28" fmla="*/ 497604 w 877527"/>
              <a:gd name="connsiteY28" fmla="*/ 250121 h 571141"/>
              <a:gd name="connsiteX29" fmla="*/ 497604 w 877527"/>
              <a:gd name="connsiteY29" fmla="*/ 214492 h 571141"/>
              <a:gd name="connsiteX30" fmla="*/ 158236 w 877527"/>
              <a:gd name="connsiteY30" fmla="*/ 124881 h 571141"/>
              <a:gd name="connsiteX31" fmla="*/ 158236 w 877527"/>
              <a:gd name="connsiteY31" fmla="*/ 160869 h 571141"/>
              <a:gd name="connsiteX32" fmla="*/ 497604 w 877527"/>
              <a:gd name="connsiteY32" fmla="*/ 160869 h 571141"/>
              <a:gd name="connsiteX33" fmla="*/ 497604 w 877527"/>
              <a:gd name="connsiteY33" fmla="*/ 124881 h 571141"/>
              <a:gd name="connsiteX34" fmla="*/ 532873 w 877527"/>
              <a:gd name="connsiteY34" fmla="*/ 121282 h 571141"/>
              <a:gd name="connsiteX35" fmla="*/ 540070 w 877527"/>
              <a:gd name="connsiteY35" fmla="*/ 154751 h 571141"/>
              <a:gd name="connsiteX36" fmla="*/ 574619 w 877527"/>
              <a:gd name="connsiteY36" fmla="*/ 310582 h 571141"/>
              <a:gd name="connsiteX37" fmla="*/ 580017 w 877527"/>
              <a:gd name="connsiteY37" fmla="*/ 335774 h 571141"/>
              <a:gd name="connsiteX38" fmla="*/ 600530 w 877527"/>
              <a:gd name="connsiteY38" fmla="*/ 319939 h 571141"/>
              <a:gd name="connsiteX39" fmla="*/ 640117 w 877527"/>
              <a:gd name="connsiteY39" fmla="*/ 289349 h 571141"/>
              <a:gd name="connsiteX40" fmla="*/ 699498 w 877527"/>
              <a:gd name="connsiteY40" fmla="*/ 359167 h 571141"/>
              <a:gd name="connsiteX41" fmla="*/ 724329 w 877527"/>
              <a:gd name="connsiteY41" fmla="*/ 337934 h 571141"/>
              <a:gd name="connsiteX42" fmla="*/ 665669 w 877527"/>
              <a:gd name="connsiteY42" fmla="*/ 269195 h 571141"/>
              <a:gd name="connsiteX43" fmla="*/ 708854 w 877527"/>
              <a:gd name="connsiteY43" fmla="*/ 235726 h 571141"/>
              <a:gd name="connsiteX44" fmla="*/ 729008 w 877527"/>
              <a:gd name="connsiteY44" fmla="*/ 219891 h 571141"/>
              <a:gd name="connsiteX45" fmla="*/ 705975 w 877527"/>
              <a:gd name="connsiteY45" fmla="*/ 208374 h 571141"/>
              <a:gd name="connsiteX46" fmla="*/ 563462 w 877527"/>
              <a:gd name="connsiteY46" fmla="*/ 136757 h 571141"/>
              <a:gd name="connsiteX47" fmla="*/ 75824 w 877527"/>
              <a:gd name="connsiteY47" fmla="*/ 0 h 571141"/>
              <a:gd name="connsiteX48" fmla="*/ 801704 w 877527"/>
              <a:gd name="connsiteY48" fmla="*/ 0 h 571141"/>
              <a:gd name="connsiteX49" fmla="*/ 826176 w 877527"/>
              <a:gd name="connsiteY49" fmla="*/ 10077 h 571141"/>
              <a:gd name="connsiteX50" fmla="*/ 836252 w 877527"/>
              <a:gd name="connsiteY50" fmla="*/ 34549 h 571141"/>
              <a:gd name="connsiteX51" fmla="*/ 836252 w 877527"/>
              <a:gd name="connsiteY51" fmla="*/ 428265 h 571141"/>
              <a:gd name="connsiteX52" fmla="*/ 41275 w 877527"/>
              <a:gd name="connsiteY52" fmla="*/ 428265 h 571141"/>
              <a:gd name="connsiteX53" fmla="*/ 41275 w 877527"/>
              <a:gd name="connsiteY53" fmla="*/ 34549 h 571141"/>
              <a:gd name="connsiteX54" fmla="*/ 51352 w 877527"/>
              <a:gd name="connsiteY54" fmla="*/ 10077 h 571141"/>
              <a:gd name="connsiteX55" fmla="*/ 75824 w 877527"/>
              <a:gd name="connsiteY55" fmla="*/ 0 h 57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77527" h="571141">
                <a:moveTo>
                  <a:pt x="782825" y="486694"/>
                </a:moveTo>
                <a:cubicBezTo>
                  <a:pt x="770222" y="486694"/>
                  <a:pt x="760500" y="496397"/>
                  <a:pt x="760500" y="508614"/>
                </a:cubicBezTo>
                <a:cubicBezTo>
                  <a:pt x="760500" y="520473"/>
                  <a:pt x="770222" y="530535"/>
                  <a:pt x="782825" y="530535"/>
                </a:cubicBezTo>
                <a:cubicBezTo>
                  <a:pt x="794708" y="530535"/>
                  <a:pt x="804790" y="520473"/>
                  <a:pt x="804790" y="508614"/>
                </a:cubicBezTo>
                <a:cubicBezTo>
                  <a:pt x="804790" y="496397"/>
                  <a:pt x="794708" y="486694"/>
                  <a:pt x="782825" y="486694"/>
                </a:cubicBezTo>
                <a:close/>
                <a:moveTo>
                  <a:pt x="697485" y="486694"/>
                </a:moveTo>
                <a:cubicBezTo>
                  <a:pt x="685242" y="486694"/>
                  <a:pt x="675520" y="496397"/>
                  <a:pt x="675520" y="508614"/>
                </a:cubicBezTo>
                <a:cubicBezTo>
                  <a:pt x="675520" y="520473"/>
                  <a:pt x="685242" y="530535"/>
                  <a:pt x="697485" y="530535"/>
                </a:cubicBezTo>
                <a:cubicBezTo>
                  <a:pt x="709367" y="530535"/>
                  <a:pt x="719450" y="520473"/>
                  <a:pt x="719450" y="508614"/>
                </a:cubicBezTo>
                <a:cubicBezTo>
                  <a:pt x="719450" y="496397"/>
                  <a:pt x="709367" y="486694"/>
                  <a:pt x="697485" y="486694"/>
                </a:cubicBezTo>
                <a:close/>
                <a:moveTo>
                  <a:pt x="0" y="446088"/>
                </a:moveTo>
                <a:lnTo>
                  <a:pt x="18004" y="446088"/>
                </a:lnTo>
                <a:lnTo>
                  <a:pt x="859883" y="446088"/>
                </a:lnTo>
                <a:lnTo>
                  <a:pt x="877527" y="446088"/>
                </a:lnTo>
                <a:lnTo>
                  <a:pt x="877527" y="464055"/>
                </a:lnTo>
                <a:lnTo>
                  <a:pt x="877527" y="553173"/>
                </a:lnTo>
                <a:lnTo>
                  <a:pt x="877527" y="571141"/>
                </a:lnTo>
                <a:lnTo>
                  <a:pt x="859883" y="571141"/>
                </a:lnTo>
                <a:lnTo>
                  <a:pt x="18004" y="571141"/>
                </a:lnTo>
                <a:lnTo>
                  <a:pt x="0" y="571141"/>
                </a:lnTo>
                <a:lnTo>
                  <a:pt x="0" y="553173"/>
                </a:lnTo>
                <a:lnTo>
                  <a:pt x="0" y="464055"/>
                </a:lnTo>
                <a:close/>
                <a:moveTo>
                  <a:pt x="158236" y="303744"/>
                </a:moveTo>
                <a:lnTo>
                  <a:pt x="158236" y="339373"/>
                </a:lnTo>
                <a:lnTo>
                  <a:pt x="497604" y="339373"/>
                </a:lnTo>
                <a:lnTo>
                  <a:pt x="497604" y="303744"/>
                </a:lnTo>
                <a:close/>
                <a:moveTo>
                  <a:pt x="158236" y="214492"/>
                </a:moveTo>
                <a:lnTo>
                  <a:pt x="158236" y="250121"/>
                </a:lnTo>
                <a:lnTo>
                  <a:pt x="497604" y="250121"/>
                </a:lnTo>
                <a:lnTo>
                  <a:pt x="497604" y="214492"/>
                </a:lnTo>
                <a:close/>
                <a:moveTo>
                  <a:pt x="158236" y="124881"/>
                </a:moveTo>
                <a:lnTo>
                  <a:pt x="158236" y="160869"/>
                </a:lnTo>
                <a:lnTo>
                  <a:pt x="497604" y="160869"/>
                </a:lnTo>
                <a:lnTo>
                  <a:pt x="497604" y="124881"/>
                </a:lnTo>
                <a:close/>
                <a:moveTo>
                  <a:pt x="532873" y="121282"/>
                </a:moveTo>
                <a:lnTo>
                  <a:pt x="540070" y="154751"/>
                </a:lnTo>
                <a:lnTo>
                  <a:pt x="574619" y="310582"/>
                </a:lnTo>
                <a:lnTo>
                  <a:pt x="580017" y="335774"/>
                </a:lnTo>
                <a:lnTo>
                  <a:pt x="600530" y="319939"/>
                </a:lnTo>
                <a:lnTo>
                  <a:pt x="640117" y="289349"/>
                </a:lnTo>
                <a:lnTo>
                  <a:pt x="699498" y="359167"/>
                </a:lnTo>
                <a:lnTo>
                  <a:pt x="724329" y="337934"/>
                </a:lnTo>
                <a:lnTo>
                  <a:pt x="665669" y="269195"/>
                </a:lnTo>
                <a:lnTo>
                  <a:pt x="708854" y="235726"/>
                </a:lnTo>
                <a:lnTo>
                  <a:pt x="729008" y="219891"/>
                </a:lnTo>
                <a:lnTo>
                  <a:pt x="705975" y="208374"/>
                </a:lnTo>
                <a:lnTo>
                  <a:pt x="563462" y="136757"/>
                </a:lnTo>
                <a:close/>
                <a:moveTo>
                  <a:pt x="75824" y="0"/>
                </a:moveTo>
                <a:lnTo>
                  <a:pt x="801704" y="0"/>
                </a:lnTo>
                <a:cubicBezTo>
                  <a:pt x="811061" y="0"/>
                  <a:pt x="819698" y="3959"/>
                  <a:pt x="826176" y="10077"/>
                </a:cubicBezTo>
                <a:cubicBezTo>
                  <a:pt x="832654" y="16195"/>
                  <a:pt x="836252" y="24832"/>
                  <a:pt x="836252" y="34549"/>
                </a:cubicBezTo>
                <a:lnTo>
                  <a:pt x="836252" y="428265"/>
                </a:lnTo>
                <a:lnTo>
                  <a:pt x="41275" y="428265"/>
                </a:lnTo>
                <a:lnTo>
                  <a:pt x="41275" y="34549"/>
                </a:lnTo>
                <a:cubicBezTo>
                  <a:pt x="41275" y="25192"/>
                  <a:pt x="45234" y="16555"/>
                  <a:pt x="51352" y="10077"/>
                </a:cubicBezTo>
                <a:cubicBezTo>
                  <a:pt x="57830" y="3959"/>
                  <a:pt x="66467" y="0"/>
                  <a:pt x="75824" y="0"/>
                </a:cubicBez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6" name="Freeform 25">
            <a:extLst>
              <a:ext uri="{FF2B5EF4-FFF2-40B4-BE49-F238E27FC236}">
                <a16:creationId xmlns:a16="http://schemas.microsoft.com/office/drawing/2014/main" id="{4BDF4B1D-0D29-334E-8230-FF53B4DB8AFB}"/>
              </a:ext>
            </a:extLst>
          </p:cNvPr>
          <p:cNvSpPr>
            <a:spLocks noChangeArrowheads="1"/>
          </p:cNvSpPr>
          <p:nvPr/>
        </p:nvSpPr>
        <p:spPr bwMode="auto">
          <a:xfrm>
            <a:off x="10885276" y="3783241"/>
            <a:ext cx="582159" cy="669824"/>
          </a:xfrm>
          <a:custGeom>
            <a:avLst/>
            <a:gdLst>
              <a:gd name="connsiteX0" fmla="*/ 58738 w 769578"/>
              <a:gd name="connsiteY0" fmla="*/ 414333 h 885465"/>
              <a:gd name="connsiteX1" fmla="*/ 43243 w 769578"/>
              <a:gd name="connsiteY1" fmla="*/ 420839 h 885465"/>
              <a:gd name="connsiteX2" fmla="*/ 36396 w 769578"/>
              <a:gd name="connsiteY2" fmla="*/ 436382 h 885465"/>
              <a:gd name="connsiteX3" fmla="*/ 43243 w 769578"/>
              <a:gd name="connsiteY3" fmla="*/ 451563 h 885465"/>
              <a:gd name="connsiteX4" fmla="*/ 58738 w 769578"/>
              <a:gd name="connsiteY4" fmla="*/ 458431 h 885465"/>
              <a:gd name="connsiteX5" fmla="*/ 73873 w 769578"/>
              <a:gd name="connsiteY5" fmla="*/ 451563 h 885465"/>
              <a:gd name="connsiteX6" fmla="*/ 80719 w 769578"/>
              <a:gd name="connsiteY6" fmla="*/ 436382 h 885465"/>
              <a:gd name="connsiteX7" fmla="*/ 73873 w 769578"/>
              <a:gd name="connsiteY7" fmla="*/ 420839 h 885465"/>
              <a:gd name="connsiteX8" fmla="*/ 58738 w 769578"/>
              <a:gd name="connsiteY8" fmla="*/ 414333 h 885465"/>
              <a:gd name="connsiteX9" fmla="*/ 676571 w 769578"/>
              <a:gd name="connsiteY9" fmla="*/ 121805 h 885465"/>
              <a:gd name="connsiteX10" fmla="*/ 475056 w 769578"/>
              <a:gd name="connsiteY10" fmla="*/ 323611 h 885465"/>
              <a:gd name="connsiteX11" fmla="*/ 487673 w 769578"/>
              <a:gd name="connsiteY11" fmla="*/ 336584 h 885465"/>
              <a:gd name="connsiteX12" fmla="*/ 689549 w 769578"/>
              <a:gd name="connsiteY12" fmla="*/ 134778 h 885465"/>
              <a:gd name="connsiteX13" fmla="*/ 471090 w 769578"/>
              <a:gd name="connsiteY13" fmla="*/ 0 h 885465"/>
              <a:gd name="connsiteX14" fmla="*/ 484068 w 769578"/>
              <a:gd name="connsiteY14" fmla="*/ 12973 h 885465"/>
              <a:gd name="connsiteX15" fmla="*/ 574912 w 769578"/>
              <a:gd name="connsiteY15" fmla="*/ 101624 h 885465"/>
              <a:gd name="connsiteX16" fmla="*/ 658907 w 769578"/>
              <a:gd name="connsiteY16" fmla="*/ 100903 h 885465"/>
              <a:gd name="connsiteX17" fmla="*/ 741820 w 769578"/>
              <a:gd name="connsiteY17" fmla="*/ 146310 h 885465"/>
              <a:gd name="connsiteX18" fmla="*/ 751192 w 769578"/>
              <a:gd name="connsiteY18" fmla="*/ 156040 h 885465"/>
              <a:gd name="connsiteX19" fmla="*/ 759844 w 769578"/>
              <a:gd name="connsiteY19" fmla="*/ 166851 h 885465"/>
              <a:gd name="connsiteX20" fmla="*/ 759844 w 769578"/>
              <a:gd name="connsiteY20" fmla="*/ 167211 h 885465"/>
              <a:gd name="connsiteX21" fmla="*/ 760205 w 769578"/>
              <a:gd name="connsiteY21" fmla="*/ 167211 h 885465"/>
              <a:gd name="connsiteX22" fmla="*/ 769578 w 769578"/>
              <a:gd name="connsiteY22" fmla="*/ 179824 h 885465"/>
              <a:gd name="connsiteX23" fmla="*/ 758763 w 769578"/>
              <a:gd name="connsiteY23" fmla="*/ 190995 h 885465"/>
              <a:gd name="connsiteX24" fmla="*/ 540305 w 769578"/>
              <a:gd name="connsiteY24" fmla="*/ 415505 h 885465"/>
              <a:gd name="connsiteX25" fmla="*/ 529490 w 769578"/>
              <a:gd name="connsiteY25" fmla="*/ 426677 h 885465"/>
              <a:gd name="connsiteX26" fmla="*/ 516512 w 769578"/>
              <a:gd name="connsiteY26" fmla="*/ 417667 h 885465"/>
              <a:gd name="connsiteX27" fmla="*/ 515431 w 769578"/>
              <a:gd name="connsiteY27" fmla="*/ 416947 h 885465"/>
              <a:gd name="connsiteX28" fmla="*/ 504977 w 769578"/>
              <a:gd name="connsiteY28" fmla="*/ 408658 h 885465"/>
              <a:gd name="connsiteX29" fmla="*/ 494883 w 769578"/>
              <a:gd name="connsiteY29" fmla="*/ 399649 h 885465"/>
              <a:gd name="connsiteX30" fmla="*/ 447298 w 769578"/>
              <a:gd name="connsiteY30" fmla="*/ 318566 h 885465"/>
              <a:gd name="connsiteX31" fmla="*/ 445856 w 769578"/>
              <a:gd name="connsiteY31" fmla="*/ 234600 h 885465"/>
              <a:gd name="connsiteX32" fmla="*/ 366177 w 769578"/>
              <a:gd name="connsiteY32" fmla="*/ 157467 h 885465"/>
              <a:gd name="connsiteX33" fmla="*/ 111516 w 769578"/>
              <a:gd name="connsiteY33" fmla="*/ 412082 h 885465"/>
              <a:gd name="connsiteX34" fmla="*/ 112520 w 769578"/>
              <a:gd name="connsiteY34" fmla="*/ 413565 h 885465"/>
              <a:gd name="connsiteX35" fmla="*/ 117115 w 769578"/>
              <a:gd name="connsiteY35" fmla="*/ 436382 h 885465"/>
              <a:gd name="connsiteX36" fmla="*/ 112520 w 769578"/>
              <a:gd name="connsiteY36" fmla="*/ 459064 h 885465"/>
              <a:gd name="connsiteX37" fmla="*/ 112449 w 769578"/>
              <a:gd name="connsiteY37" fmla="*/ 459170 h 885465"/>
              <a:gd name="connsiteX38" fmla="*/ 394997 w 769578"/>
              <a:gd name="connsiteY38" fmla="*/ 741668 h 885465"/>
              <a:gd name="connsiteX39" fmla="*/ 412390 w 769578"/>
              <a:gd name="connsiteY39" fmla="*/ 738187 h 885465"/>
              <a:gd name="connsiteX40" fmla="*/ 493157 w 769578"/>
              <a:gd name="connsiteY40" fmla="*/ 771316 h 885465"/>
              <a:gd name="connsiteX41" fmla="*/ 517630 w 769578"/>
              <a:gd name="connsiteY41" fmla="*/ 807595 h 885465"/>
              <a:gd name="connsiteX42" fmla="*/ 525822 w 769578"/>
              <a:gd name="connsiteY42" fmla="*/ 847725 h 885465"/>
              <a:gd name="connsiteX43" fmla="*/ 552760 w 769578"/>
              <a:gd name="connsiteY43" fmla="*/ 847725 h 885465"/>
              <a:gd name="connsiteX44" fmla="*/ 571140 w 769578"/>
              <a:gd name="connsiteY44" fmla="*/ 865804 h 885465"/>
              <a:gd name="connsiteX45" fmla="*/ 552760 w 769578"/>
              <a:gd name="connsiteY45" fmla="*/ 883883 h 885465"/>
              <a:gd name="connsiteX46" fmla="*/ 522987 w 769578"/>
              <a:gd name="connsiteY46" fmla="*/ 883883 h 885465"/>
              <a:gd name="connsiteX47" fmla="*/ 522723 w 769578"/>
              <a:gd name="connsiteY47" fmla="*/ 885465 h 885465"/>
              <a:gd name="connsiteX48" fmla="*/ 507219 w 769578"/>
              <a:gd name="connsiteY48" fmla="*/ 885465 h 885465"/>
              <a:gd name="connsiteX49" fmla="*/ 317921 w 769578"/>
              <a:gd name="connsiteY49" fmla="*/ 885465 h 885465"/>
              <a:gd name="connsiteX50" fmla="*/ 302416 w 769578"/>
              <a:gd name="connsiteY50" fmla="*/ 885465 h 885465"/>
              <a:gd name="connsiteX51" fmla="*/ 302158 w 769578"/>
              <a:gd name="connsiteY51" fmla="*/ 883883 h 885465"/>
              <a:gd name="connsiteX52" fmla="*/ 272380 w 769578"/>
              <a:gd name="connsiteY52" fmla="*/ 883883 h 885465"/>
              <a:gd name="connsiteX53" fmla="*/ 254000 w 769578"/>
              <a:gd name="connsiteY53" fmla="*/ 865804 h 885465"/>
              <a:gd name="connsiteX54" fmla="*/ 272380 w 769578"/>
              <a:gd name="connsiteY54" fmla="*/ 847725 h 885465"/>
              <a:gd name="connsiteX55" fmla="*/ 299301 w 769578"/>
              <a:gd name="connsiteY55" fmla="*/ 847725 h 885465"/>
              <a:gd name="connsiteX56" fmla="*/ 307329 w 769578"/>
              <a:gd name="connsiteY56" fmla="*/ 807595 h 885465"/>
              <a:gd name="connsiteX57" fmla="*/ 331622 w 769578"/>
              <a:gd name="connsiteY57" fmla="*/ 771316 h 885465"/>
              <a:gd name="connsiteX58" fmla="*/ 356584 w 769578"/>
              <a:gd name="connsiteY58" fmla="*/ 754706 h 885465"/>
              <a:gd name="connsiteX59" fmla="*/ 87827 w 769578"/>
              <a:gd name="connsiteY59" fmla="*/ 485997 h 885465"/>
              <a:gd name="connsiteX60" fmla="*/ 81305 w 769578"/>
              <a:gd name="connsiteY60" fmla="*/ 490375 h 885465"/>
              <a:gd name="connsiteX61" fmla="*/ 58738 w 769578"/>
              <a:gd name="connsiteY61" fmla="*/ 494939 h 885465"/>
              <a:gd name="connsiteX62" fmla="*/ 17297 w 769578"/>
              <a:gd name="connsiteY62" fmla="*/ 477950 h 885465"/>
              <a:gd name="connsiteX63" fmla="*/ 0 w 769578"/>
              <a:gd name="connsiteY63" fmla="*/ 436382 h 885465"/>
              <a:gd name="connsiteX64" fmla="*/ 17297 w 769578"/>
              <a:gd name="connsiteY64" fmla="*/ 394814 h 885465"/>
              <a:gd name="connsiteX65" fmla="*/ 58738 w 769578"/>
              <a:gd name="connsiteY65" fmla="*/ 377825 h 885465"/>
              <a:gd name="connsiteX66" fmla="*/ 81305 w 769578"/>
              <a:gd name="connsiteY66" fmla="*/ 382253 h 885465"/>
              <a:gd name="connsiteX67" fmla="*/ 86423 w 769578"/>
              <a:gd name="connsiteY67" fmla="*/ 385726 h 885465"/>
              <a:gd name="connsiteX68" fmla="*/ 419822 w 769578"/>
              <a:gd name="connsiteY68" fmla="*/ 52387 h 885465"/>
              <a:gd name="connsiteX69" fmla="*/ 420030 w 769578"/>
              <a:gd name="connsiteY69" fmla="*/ 52593 h 885465"/>
              <a:gd name="connsiteX70" fmla="*/ 458113 w 769578"/>
              <a:gd name="connsiteY70" fmla="*/ 13334 h 88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9578" h="885465">
                <a:moveTo>
                  <a:pt x="58738" y="414333"/>
                </a:moveTo>
                <a:cubicBezTo>
                  <a:pt x="52251" y="414333"/>
                  <a:pt x="47206" y="416863"/>
                  <a:pt x="43243" y="420839"/>
                </a:cubicBezTo>
                <a:cubicBezTo>
                  <a:pt x="38918" y="424815"/>
                  <a:pt x="36396" y="430237"/>
                  <a:pt x="36396" y="436382"/>
                </a:cubicBezTo>
                <a:cubicBezTo>
                  <a:pt x="36396" y="442527"/>
                  <a:pt x="38918" y="447949"/>
                  <a:pt x="43243" y="451563"/>
                </a:cubicBezTo>
                <a:cubicBezTo>
                  <a:pt x="47206" y="455901"/>
                  <a:pt x="52251" y="458431"/>
                  <a:pt x="58738" y="458431"/>
                </a:cubicBezTo>
                <a:cubicBezTo>
                  <a:pt x="64864" y="458431"/>
                  <a:pt x="70269" y="455901"/>
                  <a:pt x="73873" y="451563"/>
                </a:cubicBezTo>
                <a:cubicBezTo>
                  <a:pt x="77836" y="447949"/>
                  <a:pt x="80719" y="442527"/>
                  <a:pt x="80719" y="436382"/>
                </a:cubicBezTo>
                <a:cubicBezTo>
                  <a:pt x="80719" y="430237"/>
                  <a:pt x="77836" y="424815"/>
                  <a:pt x="73873" y="420839"/>
                </a:cubicBezTo>
                <a:cubicBezTo>
                  <a:pt x="70269" y="416863"/>
                  <a:pt x="64864" y="414333"/>
                  <a:pt x="58738" y="414333"/>
                </a:cubicBezTo>
                <a:close/>
                <a:moveTo>
                  <a:pt x="676571" y="121805"/>
                </a:moveTo>
                <a:lnTo>
                  <a:pt x="475056" y="323611"/>
                </a:lnTo>
                <a:lnTo>
                  <a:pt x="487673" y="336584"/>
                </a:lnTo>
                <a:lnTo>
                  <a:pt x="689549" y="134778"/>
                </a:lnTo>
                <a:close/>
                <a:moveTo>
                  <a:pt x="471090" y="0"/>
                </a:moveTo>
                <a:lnTo>
                  <a:pt x="484068" y="12973"/>
                </a:lnTo>
                <a:lnTo>
                  <a:pt x="574912" y="101624"/>
                </a:lnTo>
                <a:cubicBezTo>
                  <a:pt x="602670" y="94417"/>
                  <a:pt x="631509" y="94417"/>
                  <a:pt x="658907" y="100903"/>
                </a:cubicBezTo>
                <a:cubicBezTo>
                  <a:pt x="689188" y="107750"/>
                  <a:pt x="717667" y="123246"/>
                  <a:pt x="741820" y="146310"/>
                </a:cubicBezTo>
                <a:cubicBezTo>
                  <a:pt x="745064" y="149553"/>
                  <a:pt x="748308" y="152796"/>
                  <a:pt x="751192" y="156040"/>
                </a:cubicBezTo>
                <a:cubicBezTo>
                  <a:pt x="754076" y="159283"/>
                  <a:pt x="756600" y="162887"/>
                  <a:pt x="759844" y="166851"/>
                </a:cubicBezTo>
                <a:lnTo>
                  <a:pt x="759844" y="167211"/>
                </a:lnTo>
                <a:lnTo>
                  <a:pt x="760205" y="167211"/>
                </a:lnTo>
                <a:lnTo>
                  <a:pt x="769578" y="179824"/>
                </a:lnTo>
                <a:lnTo>
                  <a:pt x="758763" y="190995"/>
                </a:lnTo>
                <a:lnTo>
                  <a:pt x="540305" y="415505"/>
                </a:lnTo>
                <a:lnTo>
                  <a:pt x="529490" y="426677"/>
                </a:lnTo>
                <a:lnTo>
                  <a:pt x="516512" y="417667"/>
                </a:lnTo>
                <a:lnTo>
                  <a:pt x="515431" y="416947"/>
                </a:lnTo>
                <a:cubicBezTo>
                  <a:pt x="511826" y="414424"/>
                  <a:pt x="508221" y="411541"/>
                  <a:pt x="504977" y="408658"/>
                </a:cubicBezTo>
                <a:cubicBezTo>
                  <a:pt x="501372" y="405775"/>
                  <a:pt x="498488" y="402892"/>
                  <a:pt x="494883" y="399649"/>
                </a:cubicBezTo>
                <a:cubicBezTo>
                  <a:pt x="471090" y="376585"/>
                  <a:pt x="455229" y="348477"/>
                  <a:pt x="447298" y="318566"/>
                </a:cubicBezTo>
                <a:cubicBezTo>
                  <a:pt x="440088" y="290818"/>
                  <a:pt x="439367" y="262348"/>
                  <a:pt x="445856" y="234600"/>
                </a:cubicBezTo>
                <a:lnTo>
                  <a:pt x="366177" y="157467"/>
                </a:lnTo>
                <a:lnTo>
                  <a:pt x="111516" y="412082"/>
                </a:lnTo>
                <a:lnTo>
                  <a:pt x="112520" y="413565"/>
                </a:lnTo>
                <a:cubicBezTo>
                  <a:pt x="115493" y="420568"/>
                  <a:pt x="117115" y="428249"/>
                  <a:pt x="117115" y="436382"/>
                </a:cubicBezTo>
                <a:cubicBezTo>
                  <a:pt x="117115" y="444334"/>
                  <a:pt x="115493" y="452015"/>
                  <a:pt x="112520" y="459064"/>
                </a:cubicBezTo>
                <a:lnTo>
                  <a:pt x="112449" y="459170"/>
                </a:lnTo>
                <a:lnTo>
                  <a:pt x="394997" y="741668"/>
                </a:lnTo>
                <a:lnTo>
                  <a:pt x="412390" y="738187"/>
                </a:lnTo>
                <a:cubicBezTo>
                  <a:pt x="444120" y="738187"/>
                  <a:pt x="472605" y="750790"/>
                  <a:pt x="493157" y="771316"/>
                </a:cubicBezTo>
                <a:cubicBezTo>
                  <a:pt x="503433" y="781578"/>
                  <a:pt x="511816" y="793911"/>
                  <a:pt x="517630" y="807595"/>
                </a:cubicBezTo>
                <a:lnTo>
                  <a:pt x="525822" y="847725"/>
                </a:lnTo>
                <a:lnTo>
                  <a:pt x="552760" y="847725"/>
                </a:lnTo>
                <a:cubicBezTo>
                  <a:pt x="563211" y="847725"/>
                  <a:pt x="571140" y="855878"/>
                  <a:pt x="571140" y="865804"/>
                </a:cubicBezTo>
                <a:cubicBezTo>
                  <a:pt x="571140" y="876084"/>
                  <a:pt x="563211" y="883883"/>
                  <a:pt x="552760" y="883883"/>
                </a:cubicBezTo>
                <a:lnTo>
                  <a:pt x="522987" y="883883"/>
                </a:lnTo>
                <a:lnTo>
                  <a:pt x="522723" y="885465"/>
                </a:lnTo>
                <a:lnTo>
                  <a:pt x="507219" y="885465"/>
                </a:lnTo>
                <a:lnTo>
                  <a:pt x="317921" y="885465"/>
                </a:lnTo>
                <a:lnTo>
                  <a:pt x="302416" y="885465"/>
                </a:lnTo>
                <a:lnTo>
                  <a:pt x="302158" y="883883"/>
                </a:lnTo>
                <a:lnTo>
                  <a:pt x="272380" y="883883"/>
                </a:lnTo>
                <a:cubicBezTo>
                  <a:pt x="262289" y="883883"/>
                  <a:pt x="254000" y="876084"/>
                  <a:pt x="254000" y="865804"/>
                </a:cubicBezTo>
                <a:cubicBezTo>
                  <a:pt x="254000" y="855878"/>
                  <a:pt x="262289" y="847725"/>
                  <a:pt x="272380" y="847725"/>
                </a:cubicBezTo>
                <a:lnTo>
                  <a:pt x="299301" y="847725"/>
                </a:lnTo>
                <a:lnTo>
                  <a:pt x="307329" y="807595"/>
                </a:lnTo>
                <a:cubicBezTo>
                  <a:pt x="313053" y="793911"/>
                  <a:pt x="321346" y="781578"/>
                  <a:pt x="331622" y="771316"/>
                </a:cubicBezTo>
                <a:lnTo>
                  <a:pt x="356584" y="754706"/>
                </a:lnTo>
                <a:lnTo>
                  <a:pt x="87827" y="485997"/>
                </a:lnTo>
                <a:lnTo>
                  <a:pt x="81305" y="490375"/>
                </a:lnTo>
                <a:cubicBezTo>
                  <a:pt x="74323" y="493312"/>
                  <a:pt x="66666" y="494939"/>
                  <a:pt x="58738" y="494939"/>
                </a:cubicBezTo>
                <a:cubicBezTo>
                  <a:pt x="42522" y="494939"/>
                  <a:pt x="27747" y="488432"/>
                  <a:pt x="17297" y="477950"/>
                </a:cubicBezTo>
                <a:cubicBezTo>
                  <a:pt x="6487" y="467106"/>
                  <a:pt x="0" y="452286"/>
                  <a:pt x="0" y="436382"/>
                </a:cubicBezTo>
                <a:cubicBezTo>
                  <a:pt x="0" y="420116"/>
                  <a:pt x="6487" y="405658"/>
                  <a:pt x="17297" y="394814"/>
                </a:cubicBezTo>
                <a:cubicBezTo>
                  <a:pt x="27747" y="383970"/>
                  <a:pt x="42522" y="377825"/>
                  <a:pt x="58738" y="377825"/>
                </a:cubicBezTo>
                <a:cubicBezTo>
                  <a:pt x="66666" y="377825"/>
                  <a:pt x="74323" y="379361"/>
                  <a:pt x="81305" y="382253"/>
                </a:cubicBezTo>
                <a:lnTo>
                  <a:pt x="86423" y="385726"/>
                </a:lnTo>
                <a:lnTo>
                  <a:pt x="419822" y="52387"/>
                </a:lnTo>
                <a:lnTo>
                  <a:pt x="420030" y="52593"/>
                </a:lnTo>
                <a:lnTo>
                  <a:pt x="458113" y="13334"/>
                </a:ln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8" name="Subtitle 2">
            <a:extLst>
              <a:ext uri="{FF2B5EF4-FFF2-40B4-BE49-F238E27FC236}">
                <a16:creationId xmlns:a16="http://schemas.microsoft.com/office/drawing/2014/main" id="{32F205EE-0662-3846-9559-84971FF35855}"/>
              </a:ext>
            </a:extLst>
          </p:cNvPr>
          <p:cNvSpPr txBox="1">
            <a:spLocks/>
          </p:cNvSpPr>
          <p:nvPr/>
        </p:nvSpPr>
        <p:spPr>
          <a:xfrm>
            <a:off x="766780" y="2222384"/>
            <a:ext cx="7204246" cy="3564065"/>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20000"/>
              </a:lnSpc>
              <a:spcBef>
                <a:spcPct val="20000"/>
              </a:spcBef>
              <a:spcAft>
                <a:spcPts val="0"/>
              </a:spcAft>
              <a:buClrTx/>
              <a:buSzTx/>
              <a:buFont typeface="Arial"/>
              <a:buNone/>
              <a:tabLst/>
              <a:defRPr/>
            </a:pPr>
            <a:r>
              <a:rPr kumimoji="0" lang="en-US" sz="2200"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Câu</a:t>
            </a:r>
            <a:r>
              <a:rPr kumimoji="0" lang="en-US" sz="22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hỏi</a:t>
            </a:r>
            <a:r>
              <a:rPr kumimoji="0" lang="en-US" sz="22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6: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Trong</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lần</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gần</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nhất</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Doanh</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nghiệp</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của</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bạn</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vay</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Ngân</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hàng</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số</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tiền</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vay</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bằng</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bao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nhiêu</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Giá</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trị</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Tài</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sản</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mà</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bạn</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đưa</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Thế</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chấp</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p>
          <a:p>
            <a:pPr marL="1430536" marR="0" lvl="1" indent="-342900" algn="l" defTabSz="1087636" rtl="0" eaLnBrk="1" fontAlgn="auto" latinLnBrk="0" hangingPunct="1">
              <a:lnSpc>
                <a:spcPct val="13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Khoảng</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40%</a:t>
            </a:r>
          </a:p>
          <a:p>
            <a:pPr marL="1430536" marR="0" lvl="1" indent="-342900" algn="l" defTabSz="1087636" rtl="0" eaLnBrk="1" fontAlgn="auto" latinLnBrk="0" hangingPunct="1">
              <a:lnSpc>
                <a:spcPct val="13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Khoảng</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60%</a:t>
            </a:r>
          </a:p>
          <a:p>
            <a:pPr marL="1430536" marR="0" lvl="1" indent="-342900" algn="l" defTabSz="1087636" rtl="0" eaLnBrk="1" fontAlgn="auto" latinLnBrk="0" hangingPunct="1">
              <a:lnSpc>
                <a:spcPct val="13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Khoảng</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80%</a:t>
            </a:r>
          </a:p>
          <a:p>
            <a:pPr marL="1430536" marR="0" lvl="1" indent="-342900" algn="l" defTabSz="1087636" rtl="0" eaLnBrk="1" fontAlgn="auto" latinLnBrk="0" hangingPunct="1">
              <a:lnSpc>
                <a:spcPct val="13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Khoảng</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90%</a:t>
            </a:r>
          </a:p>
          <a:p>
            <a:pPr marL="0" marR="0" lvl="0" indent="0" algn="l" defTabSz="1087636" rtl="0" eaLnBrk="1" fontAlgn="auto" latinLnBrk="0" hangingPunct="1">
              <a:lnSpc>
                <a:spcPts val="1751"/>
              </a:lnSpc>
              <a:spcBef>
                <a:spcPct val="20000"/>
              </a:spcBef>
              <a:spcAft>
                <a:spcPts val="0"/>
              </a:spcAft>
              <a:buClrTx/>
              <a:buSzTx/>
              <a:buFont typeface="Arial"/>
              <a:buNone/>
              <a:tabLst/>
              <a:defRPr/>
            </a:pPr>
            <a:r>
              <a:rPr kumimoji="0" lang="en-US" sz="1201" b="0" i="0" u="none" strike="noStrike" kern="1200" cap="none" spc="0" normalizeH="0" baseline="0" noProof="0" dirty="0">
                <a:ln>
                  <a:noFill/>
                </a:ln>
                <a:solidFill>
                  <a:prstClr val="black"/>
                </a:solidFill>
                <a:effectLst/>
                <a:uLnTx/>
                <a:uFillTx/>
                <a:latin typeface="Lato Light" panose="020F0502020204030203" pitchFamily="34" charset="0"/>
                <a:ea typeface="Open Sans Light" panose="020B0306030504020204" pitchFamily="34" charset="0"/>
                <a:cs typeface="Open Sans Light" panose="020B0306030504020204" pitchFamily="34" charset="0"/>
              </a:rPr>
              <a:t>.</a:t>
            </a:r>
          </a:p>
        </p:txBody>
      </p:sp>
      <p:sp>
        <p:nvSpPr>
          <p:cNvPr id="44" name="Freeform 43">
            <a:extLst>
              <a:ext uri="{FF2B5EF4-FFF2-40B4-BE49-F238E27FC236}">
                <a16:creationId xmlns:a16="http://schemas.microsoft.com/office/drawing/2014/main" id="{2AE189BA-C421-C54C-97C5-0A7D0DAF450E}"/>
              </a:ext>
            </a:extLst>
          </p:cNvPr>
          <p:cNvSpPr>
            <a:spLocks noChangeArrowheads="1"/>
          </p:cNvSpPr>
          <p:nvPr/>
        </p:nvSpPr>
        <p:spPr bwMode="auto">
          <a:xfrm>
            <a:off x="1633758" y="4760030"/>
            <a:ext cx="296321" cy="350784"/>
          </a:xfrm>
          <a:custGeom>
            <a:avLst/>
            <a:gdLst>
              <a:gd name="connsiteX0" fmla="*/ 195872 w 741005"/>
              <a:gd name="connsiteY0" fmla="*/ 99605 h 877197"/>
              <a:gd name="connsiteX1" fmla="*/ 232618 w 741005"/>
              <a:gd name="connsiteY1" fmla="*/ 105365 h 877197"/>
              <a:gd name="connsiteX2" fmla="*/ 234059 w 741005"/>
              <a:gd name="connsiteY2" fmla="*/ 177365 h 877197"/>
              <a:gd name="connsiteX3" fmla="*/ 227214 w 741005"/>
              <a:gd name="connsiteY3" fmla="*/ 180605 h 877197"/>
              <a:gd name="connsiteX4" fmla="*/ 205959 w 741005"/>
              <a:gd name="connsiteY4" fmla="*/ 207245 h 877197"/>
              <a:gd name="connsiteX5" fmla="*/ 209562 w 741005"/>
              <a:gd name="connsiteY5" fmla="*/ 241084 h 877197"/>
              <a:gd name="connsiteX6" fmla="*/ 236221 w 741005"/>
              <a:gd name="connsiteY6" fmla="*/ 261964 h 877197"/>
              <a:gd name="connsiteX7" fmla="*/ 269724 w 741005"/>
              <a:gd name="connsiteY7" fmla="*/ 258364 h 877197"/>
              <a:gd name="connsiteX8" fmla="*/ 290979 w 741005"/>
              <a:gd name="connsiteY8" fmla="*/ 231725 h 877197"/>
              <a:gd name="connsiteX9" fmla="*/ 287016 w 741005"/>
              <a:gd name="connsiteY9" fmla="*/ 198245 h 877197"/>
              <a:gd name="connsiteX10" fmla="*/ 274047 w 741005"/>
              <a:gd name="connsiteY10" fmla="*/ 183125 h 877197"/>
              <a:gd name="connsiteX11" fmla="*/ 274047 w 741005"/>
              <a:gd name="connsiteY11" fmla="*/ 111485 h 877197"/>
              <a:gd name="connsiteX12" fmla="*/ 444087 w 741005"/>
              <a:gd name="connsiteY12" fmla="*/ 137405 h 877197"/>
              <a:gd name="connsiteX13" fmla="*/ 456696 w 741005"/>
              <a:gd name="connsiteY13" fmla="*/ 146405 h 877197"/>
              <a:gd name="connsiteX14" fmla="*/ 738775 w 741005"/>
              <a:gd name="connsiteY14" fmla="*/ 658323 h 877197"/>
              <a:gd name="connsiteX15" fmla="*/ 731930 w 741005"/>
              <a:gd name="connsiteY15" fmla="*/ 682443 h 877197"/>
              <a:gd name="connsiteX16" fmla="*/ 381403 w 741005"/>
              <a:gd name="connsiteY16" fmla="*/ 875042 h 877197"/>
              <a:gd name="connsiteX17" fmla="*/ 357626 w 741005"/>
              <a:gd name="connsiteY17" fmla="*/ 868202 h 877197"/>
              <a:gd name="connsiteX18" fmla="*/ 75187 w 741005"/>
              <a:gd name="connsiteY18" fmla="*/ 356284 h 877197"/>
              <a:gd name="connsiteX19" fmla="*/ 75187 w 741005"/>
              <a:gd name="connsiteY19" fmla="*/ 339364 h 877197"/>
              <a:gd name="connsiteX20" fmla="*/ 175698 w 741005"/>
              <a:gd name="connsiteY20" fmla="*/ 109685 h 877197"/>
              <a:gd name="connsiteX21" fmla="*/ 195872 w 741005"/>
              <a:gd name="connsiteY21" fmla="*/ 99605 h 877197"/>
              <a:gd name="connsiteX22" fmla="*/ 118527 w 741005"/>
              <a:gd name="connsiteY22" fmla="*/ 17435 h 877197"/>
              <a:gd name="connsiteX23" fmla="*/ 93064 w 741005"/>
              <a:gd name="connsiteY23" fmla="*/ 35489 h 877197"/>
              <a:gd name="connsiteX24" fmla="*/ 81918 w 741005"/>
              <a:gd name="connsiteY24" fmla="*/ 126125 h 877197"/>
              <a:gd name="connsiteX25" fmla="*/ 86845 w 741005"/>
              <a:gd name="connsiteY25" fmla="*/ 145595 h 877197"/>
              <a:gd name="connsiteX26" fmla="*/ 102539 w 741005"/>
              <a:gd name="connsiteY26" fmla="*/ 109685 h 877197"/>
              <a:gd name="connsiteX27" fmla="*/ 118370 w 741005"/>
              <a:gd name="connsiteY27" fmla="*/ 116525 h 877197"/>
              <a:gd name="connsiteX28" fmla="*/ 102539 w 741005"/>
              <a:gd name="connsiteY28" fmla="*/ 109325 h 877197"/>
              <a:gd name="connsiteX29" fmla="*/ 122328 w 741005"/>
              <a:gd name="connsiteY29" fmla="*/ 99605 h 877197"/>
              <a:gd name="connsiteX30" fmla="*/ 135677 w 741005"/>
              <a:gd name="connsiteY30" fmla="*/ 101533 h 877197"/>
              <a:gd name="connsiteX31" fmla="*/ 139232 w 741005"/>
              <a:gd name="connsiteY31" fmla="*/ 58059 h 877197"/>
              <a:gd name="connsiteX32" fmla="*/ 149972 w 741005"/>
              <a:gd name="connsiteY32" fmla="*/ 31714 h 877197"/>
              <a:gd name="connsiteX33" fmla="*/ 146860 w 741005"/>
              <a:gd name="connsiteY33" fmla="*/ 34045 h 877197"/>
              <a:gd name="connsiteX34" fmla="*/ 118527 w 741005"/>
              <a:gd name="connsiteY34" fmla="*/ 17435 h 877197"/>
              <a:gd name="connsiteX35" fmla="*/ 192034 w 741005"/>
              <a:gd name="connsiteY35" fmla="*/ 101 h 877197"/>
              <a:gd name="connsiteX36" fmla="*/ 235396 w 741005"/>
              <a:gd name="connsiteY36" fmla="*/ 23518 h 877197"/>
              <a:gd name="connsiteX37" fmla="*/ 264868 w 741005"/>
              <a:gd name="connsiteY37" fmla="*/ 159952 h 877197"/>
              <a:gd name="connsiteX38" fmla="*/ 260580 w 741005"/>
              <a:gd name="connsiteY38" fmla="*/ 204088 h 877197"/>
              <a:gd name="connsiteX39" fmla="*/ 268426 w 741005"/>
              <a:gd name="connsiteY39" fmla="*/ 207293 h 877197"/>
              <a:gd name="connsiteX40" fmla="*/ 275140 w 741005"/>
              <a:gd name="connsiteY40" fmla="*/ 223470 h 877197"/>
              <a:gd name="connsiteX41" fmla="*/ 252121 w 741005"/>
              <a:gd name="connsiteY41" fmla="*/ 246308 h 877197"/>
              <a:gd name="connsiteX42" fmla="*/ 229468 w 741005"/>
              <a:gd name="connsiteY42" fmla="*/ 223470 h 877197"/>
              <a:gd name="connsiteX43" fmla="*/ 236136 w 741005"/>
              <a:gd name="connsiteY43" fmla="*/ 207293 h 877197"/>
              <a:gd name="connsiteX44" fmla="*/ 242985 w 741005"/>
              <a:gd name="connsiteY44" fmla="*/ 204439 h 877197"/>
              <a:gd name="connsiteX45" fmla="*/ 247218 w 741005"/>
              <a:gd name="connsiteY45" fmla="*/ 161281 h 877197"/>
              <a:gd name="connsiteX46" fmla="*/ 221303 w 741005"/>
              <a:gd name="connsiteY46" fmla="*/ 33966 h 877197"/>
              <a:gd name="connsiteX47" fmla="*/ 193118 w 741005"/>
              <a:gd name="connsiteY47" fmla="*/ 17394 h 877197"/>
              <a:gd name="connsiteX48" fmla="*/ 167101 w 741005"/>
              <a:gd name="connsiteY48" fmla="*/ 35407 h 877197"/>
              <a:gd name="connsiteX49" fmla="*/ 155899 w 741005"/>
              <a:gd name="connsiteY49" fmla="*/ 64318 h 877197"/>
              <a:gd name="connsiteX50" fmla="*/ 153400 w 741005"/>
              <a:gd name="connsiteY50" fmla="*/ 104092 h 877197"/>
              <a:gd name="connsiteX51" fmla="*/ 157227 w 741005"/>
              <a:gd name="connsiteY51" fmla="*/ 104645 h 877197"/>
              <a:gd name="connsiteX52" fmla="*/ 157227 w 741005"/>
              <a:gd name="connsiteY52" fmla="*/ 105725 h 877197"/>
              <a:gd name="connsiteX53" fmla="*/ 58645 w 741005"/>
              <a:gd name="connsiteY53" fmla="*/ 332164 h 877197"/>
              <a:gd name="connsiteX54" fmla="*/ 59365 w 741005"/>
              <a:gd name="connsiteY54" fmla="*/ 365284 h 877197"/>
              <a:gd name="connsiteX55" fmla="*/ 333883 w 741005"/>
              <a:gd name="connsiteY55" fmla="*/ 864242 h 877197"/>
              <a:gd name="connsiteX56" fmla="*/ 307619 w 741005"/>
              <a:gd name="connsiteY56" fmla="*/ 875042 h 877197"/>
              <a:gd name="connsiteX57" fmla="*/ 283873 w 741005"/>
              <a:gd name="connsiteY57" fmla="*/ 868202 h 877197"/>
              <a:gd name="connsiteX58" fmla="*/ 2158 w 741005"/>
              <a:gd name="connsiteY58" fmla="*/ 356284 h 877197"/>
              <a:gd name="connsiteX59" fmla="*/ 2158 w 741005"/>
              <a:gd name="connsiteY59" fmla="*/ 339364 h 877197"/>
              <a:gd name="connsiteX60" fmla="*/ 75531 w 741005"/>
              <a:gd name="connsiteY60" fmla="*/ 171482 h 877197"/>
              <a:gd name="connsiteX61" fmla="*/ 64440 w 741005"/>
              <a:gd name="connsiteY61" fmla="*/ 127502 h 877197"/>
              <a:gd name="connsiteX62" fmla="*/ 78360 w 741005"/>
              <a:gd name="connsiteY62" fmla="*/ 26101 h 877197"/>
              <a:gd name="connsiteX63" fmla="*/ 117810 w 741005"/>
              <a:gd name="connsiteY63" fmla="*/ 103 h 877197"/>
              <a:gd name="connsiteX64" fmla="*/ 140270 w 741005"/>
              <a:gd name="connsiteY64" fmla="*/ 5068 h 877197"/>
              <a:gd name="connsiteX65" fmla="*/ 157536 w 741005"/>
              <a:gd name="connsiteY65" fmla="*/ 20596 h 877197"/>
              <a:gd name="connsiteX66" fmla="*/ 170398 w 741005"/>
              <a:gd name="connsiteY66" fmla="*/ 7261 h 877197"/>
              <a:gd name="connsiteX67" fmla="*/ 192034 w 741005"/>
              <a:gd name="connsiteY67" fmla="*/ 101 h 87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41005" h="877197">
                <a:moveTo>
                  <a:pt x="195872" y="99605"/>
                </a:moveTo>
                <a:lnTo>
                  <a:pt x="232618" y="105365"/>
                </a:lnTo>
                <a:cubicBezTo>
                  <a:pt x="235500" y="128765"/>
                  <a:pt x="235500" y="153245"/>
                  <a:pt x="234059" y="177365"/>
                </a:cubicBezTo>
                <a:cubicBezTo>
                  <a:pt x="231537" y="178445"/>
                  <a:pt x="229376" y="179525"/>
                  <a:pt x="227214" y="180605"/>
                </a:cubicBezTo>
                <a:cubicBezTo>
                  <a:pt x="216407" y="186725"/>
                  <a:pt x="209202" y="196445"/>
                  <a:pt x="205959" y="207245"/>
                </a:cubicBezTo>
                <a:cubicBezTo>
                  <a:pt x="202717" y="218045"/>
                  <a:pt x="203798" y="230285"/>
                  <a:pt x="209562" y="241084"/>
                </a:cubicBezTo>
                <a:cubicBezTo>
                  <a:pt x="215326" y="251524"/>
                  <a:pt x="225053" y="259084"/>
                  <a:pt x="236221" y="261964"/>
                </a:cubicBezTo>
                <a:cubicBezTo>
                  <a:pt x="247028" y="265204"/>
                  <a:pt x="258917" y="264124"/>
                  <a:pt x="269724" y="258364"/>
                </a:cubicBezTo>
                <a:cubicBezTo>
                  <a:pt x="280532" y="252604"/>
                  <a:pt x="287737" y="242524"/>
                  <a:pt x="290979" y="231725"/>
                </a:cubicBezTo>
                <a:cubicBezTo>
                  <a:pt x="294221" y="220925"/>
                  <a:pt x="293141" y="209045"/>
                  <a:pt x="287016" y="198245"/>
                </a:cubicBezTo>
                <a:cubicBezTo>
                  <a:pt x="284134" y="192125"/>
                  <a:pt x="279451" y="187085"/>
                  <a:pt x="274047" y="183125"/>
                </a:cubicBezTo>
                <a:cubicBezTo>
                  <a:pt x="275849" y="159365"/>
                  <a:pt x="275849" y="134885"/>
                  <a:pt x="274047" y="111485"/>
                </a:cubicBezTo>
                <a:lnTo>
                  <a:pt x="444087" y="137405"/>
                </a:lnTo>
                <a:cubicBezTo>
                  <a:pt x="449491" y="138485"/>
                  <a:pt x="454174" y="141725"/>
                  <a:pt x="456696" y="146405"/>
                </a:cubicBezTo>
                <a:lnTo>
                  <a:pt x="738775" y="658323"/>
                </a:lnTo>
                <a:cubicBezTo>
                  <a:pt x="743458" y="666963"/>
                  <a:pt x="740576" y="677403"/>
                  <a:pt x="731930" y="682443"/>
                </a:cubicBezTo>
                <a:lnTo>
                  <a:pt x="381403" y="875042"/>
                </a:lnTo>
                <a:cubicBezTo>
                  <a:pt x="372757" y="879722"/>
                  <a:pt x="361949" y="876482"/>
                  <a:pt x="357626" y="868202"/>
                </a:cubicBezTo>
                <a:lnTo>
                  <a:pt x="75187" y="356284"/>
                </a:lnTo>
                <a:cubicBezTo>
                  <a:pt x="72305" y="350884"/>
                  <a:pt x="72305" y="344404"/>
                  <a:pt x="75187" y="339364"/>
                </a:cubicBezTo>
                <a:lnTo>
                  <a:pt x="175698" y="109685"/>
                </a:lnTo>
                <a:cubicBezTo>
                  <a:pt x="173176" y="106445"/>
                  <a:pt x="187226" y="97445"/>
                  <a:pt x="195872" y="99605"/>
                </a:cubicBezTo>
                <a:close/>
                <a:moveTo>
                  <a:pt x="118527" y="17435"/>
                </a:moveTo>
                <a:cubicBezTo>
                  <a:pt x="109561" y="17796"/>
                  <a:pt x="100237" y="24295"/>
                  <a:pt x="93064" y="35489"/>
                </a:cubicBezTo>
                <a:cubicBezTo>
                  <a:pt x="81229" y="54175"/>
                  <a:pt x="75244" y="85250"/>
                  <a:pt x="81918" y="126125"/>
                </a:cubicBezTo>
                <a:lnTo>
                  <a:pt x="86845" y="145595"/>
                </a:lnTo>
                <a:lnTo>
                  <a:pt x="102539" y="109685"/>
                </a:lnTo>
                <a:lnTo>
                  <a:pt x="118370" y="116525"/>
                </a:lnTo>
                <a:lnTo>
                  <a:pt x="102539" y="109325"/>
                </a:lnTo>
                <a:cubicBezTo>
                  <a:pt x="105777" y="101765"/>
                  <a:pt x="114412" y="97445"/>
                  <a:pt x="122328" y="99605"/>
                </a:cubicBezTo>
                <a:lnTo>
                  <a:pt x="135677" y="101533"/>
                </a:lnTo>
                <a:lnTo>
                  <a:pt x="139232" y="58059"/>
                </a:lnTo>
                <a:lnTo>
                  <a:pt x="149972" y="31714"/>
                </a:lnTo>
                <a:lnTo>
                  <a:pt x="146860" y="34045"/>
                </a:lnTo>
                <a:cubicBezTo>
                  <a:pt x="138252" y="22129"/>
                  <a:pt x="127852" y="17074"/>
                  <a:pt x="118527" y="17435"/>
                </a:cubicBezTo>
                <a:close/>
                <a:moveTo>
                  <a:pt x="192034" y="101"/>
                </a:moveTo>
                <a:cubicBezTo>
                  <a:pt x="207210" y="-980"/>
                  <a:pt x="222748" y="6586"/>
                  <a:pt x="235396" y="23518"/>
                </a:cubicBezTo>
                <a:cubicBezTo>
                  <a:pt x="253553" y="47566"/>
                  <a:pt x="266833" y="91676"/>
                  <a:pt x="264868" y="159952"/>
                </a:cubicBezTo>
                <a:lnTo>
                  <a:pt x="260580" y="204088"/>
                </a:lnTo>
                <a:lnTo>
                  <a:pt x="268426" y="207293"/>
                </a:lnTo>
                <a:cubicBezTo>
                  <a:pt x="272582" y="211417"/>
                  <a:pt x="275140" y="217126"/>
                  <a:pt x="275140" y="223470"/>
                </a:cubicBezTo>
                <a:cubicBezTo>
                  <a:pt x="275140" y="236157"/>
                  <a:pt x="264909" y="246308"/>
                  <a:pt x="252121" y="246308"/>
                </a:cubicBezTo>
                <a:cubicBezTo>
                  <a:pt x="239699" y="246308"/>
                  <a:pt x="229468" y="236157"/>
                  <a:pt x="229468" y="223470"/>
                </a:cubicBezTo>
                <a:cubicBezTo>
                  <a:pt x="229468" y="217126"/>
                  <a:pt x="232026" y="211417"/>
                  <a:pt x="236136" y="207293"/>
                </a:cubicBezTo>
                <a:lnTo>
                  <a:pt x="242985" y="204439"/>
                </a:lnTo>
                <a:lnTo>
                  <a:pt x="247218" y="161281"/>
                </a:lnTo>
                <a:cubicBezTo>
                  <a:pt x="249353" y="96652"/>
                  <a:pt x="237564" y="55582"/>
                  <a:pt x="221303" y="33966"/>
                </a:cubicBezTo>
                <a:cubicBezTo>
                  <a:pt x="212269" y="22077"/>
                  <a:pt x="202513" y="17033"/>
                  <a:pt x="193118" y="17394"/>
                </a:cubicBezTo>
                <a:cubicBezTo>
                  <a:pt x="183361" y="17754"/>
                  <a:pt x="174328" y="24239"/>
                  <a:pt x="167101" y="35407"/>
                </a:cubicBezTo>
                <a:cubicBezTo>
                  <a:pt x="162223" y="42972"/>
                  <a:pt x="158338" y="52700"/>
                  <a:pt x="155899" y="64318"/>
                </a:cubicBezTo>
                <a:lnTo>
                  <a:pt x="153400" y="104092"/>
                </a:lnTo>
                <a:lnTo>
                  <a:pt x="157227" y="104645"/>
                </a:lnTo>
                <a:cubicBezTo>
                  <a:pt x="157227" y="105365"/>
                  <a:pt x="157227" y="105725"/>
                  <a:pt x="157227" y="105725"/>
                </a:cubicBezTo>
                <a:lnTo>
                  <a:pt x="58645" y="332164"/>
                </a:lnTo>
                <a:cubicBezTo>
                  <a:pt x="53968" y="342604"/>
                  <a:pt x="53608" y="354844"/>
                  <a:pt x="59365" y="365284"/>
                </a:cubicBezTo>
                <a:lnTo>
                  <a:pt x="333883" y="864242"/>
                </a:lnTo>
                <a:cubicBezTo>
                  <a:pt x="331725" y="869642"/>
                  <a:pt x="315174" y="871082"/>
                  <a:pt x="307619" y="875042"/>
                </a:cubicBezTo>
                <a:cubicBezTo>
                  <a:pt x="299344" y="879722"/>
                  <a:pt x="288550" y="876482"/>
                  <a:pt x="283873" y="868202"/>
                </a:cubicBezTo>
                <a:lnTo>
                  <a:pt x="2158" y="356284"/>
                </a:lnTo>
                <a:cubicBezTo>
                  <a:pt x="-720" y="350884"/>
                  <a:pt x="-720" y="344404"/>
                  <a:pt x="2158" y="339364"/>
                </a:cubicBezTo>
                <a:lnTo>
                  <a:pt x="75531" y="171482"/>
                </a:lnTo>
                <a:lnTo>
                  <a:pt x="64440" y="127502"/>
                </a:lnTo>
                <a:cubicBezTo>
                  <a:pt x="57379" y="82632"/>
                  <a:pt x="64642" y="47766"/>
                  <a:pt x="78360" y="26101"/>
                </a:cubicBezTo>
                <a:cubicBezTo>
                  <a:pt x="88760" y="9852"/>
                  <a:pt x="102747" y="825"/>
                  <a:pt x="117810" y="103"/>
                </a:cubicBezTo>
                <a:cubicBezTo>
                  <a:pt x="125341" y="-438"/>
                  <a:pt x="132962" y="1186"/>
                  <a:pt x="140270" y="5068"/>
                </a:cubicBezTo>
                <a:lnTo>
                  <a:pt x="157536" y="20596"/>
                </a:lnTo>
                <a:lnTo>
                  <a:pt x="170398" y="7261"/>
                </a:lnTo>
                <a:cubicBezTo>
                  <a:pt x="177128" y="2893"/>
                  <a:pt x="184446" y="461"/>
                  <a:pt x="192034" y="101"/>
                </a:cubicBez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7" name="Freeform 46">
            <a:extLst>
              <a:ext uri="{FF2B5EF4-FFF2-40B4-BE49-F238E27FC236}">
                <a16:creationId xmlns:a16="http://schemas.microsoft.com/office/drawing/2014/main" id="{F0FF103D-2F3D-834B-B827-C9620BE70379}"/>
              </a:ext>
            </a:extLst>
          </p:cNvPr>
          <p:cNvSpPr>
            <a:spLocks noChangeArrowheads="1"/>
          </p:cNvSpPr>
          <p:nvPr/>
        </p:nvSpPr>
        <p:spPr bwMode="auto">
          <a:xfrm>
            <a:off x="6963434" y="5917263"/>
            <a:ext cx="307747" cy="354089"/>
          </a:xfrm>
          <a:custGeom>
            <a:avLst/>
            <a:gdLst>
              <a:gd name="connsiteX0" fmla="*/ 58738 w 769578"/>
              <a:gd name="connsiteY0" fmla="*/ 414333 h 885465"/>
              <a:gd name="connsiteX1" fmla="*/ 43243 w 769578"/>
              <a:gd name="connsiteY1" fmla="*/ 420839 h 885465"/>
              <a:gd name="connsiteX2" fmla="*/ 36396 w 769578"/>
              <a:gd name="connsiteY2" fmla="*/ 436382 h 885465"/>
              <a:gd name="connsiteX3" fmla="*/ 43243 w 769578"/>
              <a:gd name="connsiteY3" fmla="*/ 451563 h 885465"/>
              <a:gd name="connsiteX4" fmla="*/ 58738 w 769578"/>
              <a:gd name="connsiteY4" fmla="*/ 458431 h 885465"/>
              <a:gd name="connsiteX5" fmla="*/ 73873 w 769578"/>
              <a:gd name="connsiteY5" fmla="*/ 451563 h 885465"/>
              <a:gd name="connsiteX6" fmla="*/ 80719 w 769578"/>
              <a:gd name="connsiteY6" fmla="*/ 436382 h 885465"/>
              <a:gd name="connsiteX7" fmla="*/ 73873 w 769578"/>
              <a:gd name="connsiteY7" fmla="*/ 420839 h 885465"/>
              <a:gd name="connsiteX8" fmla="*/ 58738 w 769578"/>
              <a:gd name="connsiteY8" fmla="*/ 414333 h 885465"/>
              <a:gd name="connsiteX9" fmla="*/ 676571 w 769578"/>
              <a:gd name="connsiteY9" fmla="*/ 121805 h 885465"/>
              <a:gd name="connsiteX10" fmla="*/ 475056 w 769578"/>
              <a:gd name="connsiteY10" fmla="*/ 323611 h 885465"/>
              <a:gd name="connsiteX11" fmla="*/ 487673 w 769578"/>
              <a:gd name="connsiteY11" fmla="*/ 336584 h 885465"/>
              <a:gd name="connsiteX12" fmla="*/ 689549 w 769578"/>
              <a:gd name="connsiteY12" fmla="*/ 134778 h 885465"/>
              <a:gd name="connsiteX13" fmla="*/ 471090 w 769578"/>
              <a:gd name="connsiteY13" fmla="*/ 0 h 885465"/>
              <a:gd name="connsiteX14" fmla="*/ 484068 w 769578"/>
              <a:gd name="connsiteY14" fmla="*/ 12973 h 885465"/>
              <a:gd name="connsiteX15" fmla="*/ 574912 w 769578"/>
              <a:gd name="connsiteY15" fmla="*/ 101624 h 885465"/>
              <a:gd name="connsiteX16" fmla="*/ 658907 w 769578"/>
              <a:gd name="connsiteY16" fmla="*/ 100903 h 885465"/>
              <a:gd name="connsiteX17" fmla="*/ 741820 w 769578"/>
              <a:gd name="connsiteY17" fmla="*/ 146310 h 885465"/>
              <a:gd name="connsiteX18" fmla="*/ 751192 w 769578"/>
              <a:gd name="connsiteY18" fmla="*/ 156040 h 885465"/>
              <a:gd name="connsiteX19" fmla="*/ 759844 w 769578"/>
              <a:gd name="connsiteY19" fmla="*/ 166851 h 885465"/>
              <a:gd name="connsiteX20" fmla="*/ 759844 w 769578"/>
              <a:gd name="connsiteY20" fmla="*/ 167211 h 885465"/>
              <a:gd name="connsiteX21" fmla="*/ 760205 w 769578"/>
              <a:gd name="connsiteY21" fmla="*/ 167211 h 885465"/>
              <a:gd name="connsiteX22" fmla="*/ 769578 w 769578"/>
              <a:gd name="connsiteY22" fmla="*/ 179824 h 885465"/>
              <a:gd name="connsiteX23" fmla="*/ 758763 w 769578"/>
              <a:gd name="connsiteY23" fmla="*/ 190995 h 885465"/>
              <a:gd name="connsiteX24" fmla="*/ 540305 w 769578"/>
              <a:gd name="connsiteY24" fmla="*/ 415505 h 885465"/>
              <a:gd name="connsiteX25" fmla="*/ 529490 w 769578"/>
              <a:gd name="connsiteY25" fmla="*/ 426677 h 885465"/>
              <a:gd name="connsiteX26" fmla="*/ 516512 w 769578"/>
              <a:gd name="connsiteY26" fmla="*/ 417667 h 885465"/>
              <a:gd name="connsiteX27" fmla="*/ 515431 w 769578"/>
              <a:gd name="connsiteY27" fmla="*/ 416947 h 885465"/>
              <a:gd name="connsiteX28" fmla="*/ 504977 w 769578"/>
              <a:gd name="connsiteY28" fmla="*/ 408658 h 885465"/>
              <a:gd name="connsiteX29" fmla="*/ 494883 w 769578"/>
              <a:gd name="connsiteY29" fmla="*/ 399649 h 885465"/>
              <a:gd name="connsiteX30" fmla="*/ 447298 w 769578"/>
              <a:gd name="connsiteY30" fmla="*/ 318566 h 885465"/>
              <a:gd name="connsiteX31" fmla="*/ 445856 w 769578"/>
              <a:gd name="connsiteY31" fmla="*/ 234600 h 885465"/>
              <a:gd name="connsiteX32" fmla="*/ 366177 w 769578"/>
              <a:gd name="connsiteY32" fmla="*/ 157467 h 885465"/>
              <a:gd name="connsiteX33" fmla="*/ 111516 w 769578"/>
              <a:gd name="connsiteY33" fmla="*/ 412082 h 885465"/>
              <a:gd name="connsiteX34" fmla="*/ 112520 w 769578"/>
              <a:gd name="connsiteY34" fmla="*/ 413565 h 885465"/>
              <a:gd name="connsiteX35" fmla="*/ 117115 w 769578"/>
              <a:gd name="connsiteY35" fmla="*/ 436382 h 885465"/>
              <a:gd name="connsiteX36" fmla="*/ 112520 w 769578"/>
              <a:gd name="connsiteY36" fmla="*/ 459064 h 885465"/>
              <a:gd name="connsiteX37" fmla="*/ 112449 w 769578"/>
              <a:gd name="connsiteY37" fmla="*/ 459170 h 885465"/>
              <a:gd name="connsiteX38" fmla="*/ 394997 w 769578"/>
              <a:gd name="connsiteY38" fmla="*/ 741668 h 885465"/>
              <a:gd name="connsiteX39" fmla="*/ 412390 w 769578"/>
              <a:gd name="connsiteY39" fmla="*/ 738187 h 885465"/>
              <a:gd name="connsiteX40" fmla="*/ 493157 w 769578"/>
              <a:gd name="connsiteY40" fmla="*/ 771316 h 885465"/>
              <a:gd name="connsiteX41" fmla="*/ 517630 w 769578"/>
              <a:gd name="connsiteY41" fmla="*/ 807595 h 885465"/>
              <a:gd name="connsiteX42" fmla="*/ 525822 w 769578"/>
              <a:gd name="connsiteY42" fmla="*/ 847725 h 885465"/>
              <a:gd name="connsiteX43" fmla="*/ 552760 w 769578"/>
              <a:gd name="connsiteY43" fmla="*/ 847725 h 885465"/>
              <a:gd name="connsiteX44" fmla="*/ 571140 w 769578"/>
              <a:gd name="connsiteY44" fmla="*/ 865804 h 885465"/>
              <a:gd name="connsiteX45" fmla="*/ 552760 w 769578"/>
              <a:gd name="connsiteY45" fmla="*/ 883883 h 885465"/>
              <a:gd name="connsiteX46" fmla="*/ 522987 w 769578"/>
              <a:gd name="connsiteY46" fmla="*/ 883883 h 885465"/>
              <a:gd name="connsiteX47" fmla="*/ 522723 w 769578"/>
              <a:gd name="connsiteY47" fmla="*/ 885465 h 885465"/>
              <a:gd name="connsiteX48" fmla="*/ 507219 w 769578"/>
              <a:gd name="connsiteY48" fmla="*/ 885465 h 885465"/>
              <a:gd name="connsiteX49" fmla="*/ 317921 w 769578"/>
              <a:gd name="connsiteY49" fmla="*/ 885465 h 885465"/>
              <a:gd name="connsiteX50" fmla="*/ 302416 w 769578"/>
              <a:gd name="connsiteY50" fmla="*/ 885465 h 885465"/>
              <a:gd name="connsiteX51" fmla="*/ 302158 w 769578"/>
              <a:gd name="connsiteY51" fmla="*/ 883883 h 885465"/>
              <a:gd name="connsiteX52" fmla="*/ 272380 w 769578"/>
              <a:gd name="connsiteY52" fmla="*/ 883883 h 885465"/>
              <a:gd name="connsiteX53" fmla="*/ 254000 w 769578"/>
              <a:gd name="connsiteY53" fmla="*/ 865804 h 885465"/>
              <a:gd name="connsiteX54" fmla="*/ 272380 w 769578"/>
              <a:gd name="connsiteY54" fmla="*/ 847725 h 885465"/>
              <a:gd name="connsiteX55" fmla="*/ 299301 w 769578"/>
              <a:gd name="connsiteY55" fmla="*/ 847725 h 885465"/>
              <a:gd name="connsiteX56" fmla="*/ 307329 w 769578"/>
              <a:gd name="connsiteY56" fmla="*/ 807595 h 885465"/>
              <a:gd name="connsiteX57" fmla="*/ 331622 w 769578"/>
              <a:gd name="connsiteY57" fmla="*/ 771316 h 885465"/>
              <a:gd name="connsiteX58" fmla="*/ 356584 w 769578"/>
              <a:gd name="connsiteY58" fmla="*/ 754706 h 885465"/>
              <a:gd name="connsiteX59" fmla="*/ 87827 w 769578"/>
              <a:gd name="connsiteY59" fmla="*/ 485997 h 885465"/>
              <a:gd name="connsiteX60" fmla="*/ 81305 w 769578"/>
              <a:gd name="connsiteY60" fmla="*/ 490375 h 885465"/>
              <a:gd name="connsiteX61" fmla="*/ 58738 w 769578"/>
              <a:gd name="connsiteY61" fmla="*/ 494939 h 885465"/>
              <a:gd name="connsiteX62" fmla="*/ 17297 w 769578"/>
              <a:gd name="connsiteY62" fmla="*/ 477950 h 885465"/>
              <a:gd name="connsiteX63" fmla="*/ 0 w 769578"/>
              <a:gd name="connsiteY63" fmla="*/ 436382 h 885465"/>
              <a:gd name="connsiteX64" fmla="*/ 17297 w 769578"/>
              <a:gd name="connsiteY64" fmla="*/ 394814 h 885465"/>
              <a:gd name="connsiteX65" fmla="*/ 58738 w 769578"/>
              <a:gd name="connsiteY65" fmla="*/ 377825 h 885465"/>
              <a:gd name="connsiteX66" fmla="*/ 81305 w 769578"/>
              <a:gd name="connsiteY66" fmla="*/ 382253 h 885465"/>
              <a:gd name="connsiteX67" fmla="*/ 86423 w 769578"/>
              <a:gd name="connsiteY67" fmla="*/ 385726 h 885465"/>
              <a:gd name="connsiteX68" fmla="*/ 419822 w 769578"/>
              <a:gd name="connsiteY68" fmla="*/ 52387 h 885465"/>
              <a:gd name="connsiteX69" fmla="*/ 420030 w 769578"/>
              <a:gd name="connsiteY69" fmla="*/ 52593 h 885465"/>
              <a:gd name="connsiteX70" fmla="*/ 458113 w 769578"/>
              <a:gd name="connsiteY70" fmla="*/ 13334 h 88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9578" h="885465">
                <a:moveTo>
                  <a:pt x="58738" y="414333"/>
                </a:moveTo>
                <a:cubicBezTo>
                  <a:pt x="52251" y="414333"/>
                  <a:pt x="47206" y="416863"/>
                  <a:pt x="43243" y="420839"/>
                </a:cubicBezTo>
                <a:cubicBezTo>
                  <a:pt x="38918" y="424815"/>
                  <a:pt x="36396" y="430237"/>
                  <a:pt x="36396" y="436382"/>
                </a:cubicBezTo>
                <a:cubicBezTo>
                  <a:pt x="36396" y="442527"/>
                  <a:pt x="38918" y="447949"/>
                  <a:pt x="43243" y="451563"/>
                </a:cubicBezTo>
                <a:cubicBezTo>
                  <a:pt x="47206" y="455901"/>
                  <a:pt x="52251" y="458431"/>
                  <a:pt x="58738" y="458431"/>
                </a:cubicBezTo>
                <a:cubicBezTo>
                  <a:pt x="64864" y="458431"/>
                  <a:pt x="70269" y="455901"/>
                  <a:pt x="73873" y="451563"/>
                </a:cubicBezTo>
                <a:cubicBezTo>
                  <a:pt x="77836" y="447949"/>
                  <a:pt x="80719" y="442527"/>
                  <a:pt x="80719" y="436382"/>
                </a:cubicBezTo>
                <a:cubicBezTo>
                  <a:pt x="80719" y="430237"/>
                  <a:pt x="77836" y="424815"/>
                  <a:pt x="73873" y="420839"/>
                </a:cubicBezTo>
                <a:cubicBezTo>
                  <a:pt x="70269" y="416863"/>
                  <a:pt x="64864" y="414333"/>
                  <a:pt x="58738" y="414333"/>
                </a:cubicBezTo>
                <a:close/>
                <a:moveTo>
                  <a:pt x="676571" y="121805"/>
                </a:moveTo>
                <a:lnTo>
                  <a:pt x="475056" y="323611"/>
                </a:lnTo>
                <a:lnTo>
                  <a:pt x="487673" y="336584"/>
                </a:lnTo>
                <a:lnTo>
                  <a:pt x="689549" y="134778"/>
                </a:lnTo>
                <a:close/>
                <a:moveTo>
                  <a:pt x="471090" y="0"/>
                </a:moveTo>
                <a:lnTo>
                  <a:pt x="484068" y="12973"/>
                </a:lnTo>
                <a:lnTo>
                  <a:pt x="574912" y="101624"/>
                </a:lnTo>
                <a:cubicBezTo>
                  <a:pt x="602670" y="94417"/>
                  <a:pt x="631509" y="94417"/>
                  <a:pt x="658907" y="100903"/>
                </a:cubicBezTo>
                <a:cubicBezTo>
                  <a:pt x="689188" y="107750"/>
                  <a:pt x="717667" y="123246"/>
                  <a:pt x="741820" y="146310"/>
                </a:cubicBezTo>
                <a:cubicBezTo>
                  <a:pt x="745064" y="149553"/>
                  <a:pt x="748308" y="152796"/>
                  <a:pt x="751192" y="156040"/>
                </a:cubicBezTo>
                <a:cubicBezTo>
                  <a:pt x="754076" y="159283"/>
                  <a:pt x="756600" y="162887"/>
                  <a:pt x="759844" y="166851"/>
                </a:cubicBezTo>
                <a:lnTo>
                  <a:pt x="759844" y="167211"/>
                </a:lnTo>
                <a:lnTo>
                  <a:pt x="760205" y="167211"/>
                </a:lnTo>
                <a:lnTo>
                  <a:pt x="769578" y="179824"/>
                </a:lnTo>
                <a:lnTo>
                  <a:pt x="758763" y="190995"/>
                </a:lnTo>
                <a:lnTo>
                  <a:pt x="540305" y="415505"/>
                </a:lnTo>
                <a:lnTo>
                  <a:pt x="529490" y="426677"/>
                </a:lnTo>
                <a:lnTo>
                  <a:pt x="516512" y="417667"/>
                </a:lnTo>
                <a:lnTo>
                  <a:pt x="515431" y="416947"/>
                </a:lnTo>
                <a:cubicBezTo>
                  <a:pt x="511826" y="414424"/>
                  <a:pt x="508221" y="411541"/>
                  <a:pt x="504977" y="408658"/>
                </a:cubicBezTo>
                <a:cubicBezTo>
                  <a:pt x="501372" y="405775"/>
                  <a:pt x="498488" y="402892"/>
                  <a:pt x="494883" y="399649"/>
                </a:cubicBezTo>
                <a:cubicBezTo>
                  <a:pt x="471090" y="376585"/>
                  <a:pt x="455229" y="348477"/>
                  <a:pt x="447298" y="318566"/>
                </a:cubicBezTo>
                <a:cubicBezTo>
                  <a:pt x="440088" y="290818"/>
                  <a:pt x="439367" y="262348"/>
                  <a:pt x="445856" y="234600"/>
                </a:cubicBezTo>
                <a:lnTo>
                  <a:pt x="366177" y="157467"/>
                </a:lnTo>
                <a:lnTo>
                  <a:pt x="111516" y="412082"/>
                </a:lnTo>
                <a:lnTo>
                  <a:pt x="112520" y="413565"/>
                </a:lnTo>
                <a:cubicBezTo>
                  <a:pt x="115493" y="420568"/>
                  <a:pt x="117115" y="428249"/>
                  <a:pt x="117115" y="436382"/>
                </a:cubicBezTo>
                <a:cubicBezTo>
                  <a:pt x="117115" y="444334"/>
                  <a:pt x="115493" y="452015"/>
                  <a:pt x="112520" y="459064"/>
                </a:cubicBezTo>
                <a:lnTo>
                  <a:pt x="112449" y="459170"/>
                </a:lnTo>
                <a:lnTo>
                  <a:pt x="394997" y="741668"/>
                </a:lnTo>
                <a:lnTo>
                  <a:pt x="412390" y="738187"/>
                </a:lnTo>
                <a:cubicBezTo>
                  <a:pt x="444120" y="738187"/>
                  <a:pt x="472605" y="750790"/>
                  <a:pt x="493157" y="771316"/>
                </a:cubicBezTo>
                <a:cubicBezTo>
                  <a:pt x="503433" y="781578"/>
                  <a:pt x="511816" y="793911"/>
                  <a:pt x="517630" y="807595"/>
                </a:cubicBezTo>
                <a:lnTo>
                  <a:pt x="525822" y="847725"/>
                </a:lnTo>
                <a:lnTo>
                  <a:pt x="552760" y="847725"/>
                </a:lnTo>
                <a:cubicBezTo>
                  <a:pt x="563211" y="847725"/>
                  <a:pt x="571140" y="855878"/>
                  <a:pt x="571140" y="865804"/>
                </a:cubicBezTo>
                <a:cubicBezTo>
                  <a:pt x="571140" y="876084"/>
                  <a:pt x="563211" y="883883"/>
                  <a:pt x="552760" y="883883"/>
                </a:cubicBezTo>
                <a:lnTo>
                  <a:pt x="522987" y="883883"/>
                </a:lnTo>
                <a:lnTo>
                  <a:pt x="522723" y="885465"/>
                </a:lnTo>
                <a:lnTo>
                  <a:pt x="507219" y="885465"/>
                </a:lnTo>
                <a:lnTo>
                  <a:pt x="317921" y="885465"/>
                </a:lnTo>
                <a:lnTo>
                  <a:pt x="302416" y="885465"/>
                </a:lnTo>
                <a:lnTo>
                  <a:pt x="302158" y="883883"/>
                </a:lnTo>
                <a:lnTo>
                  <a:pt x="272380" y="883883"/>
                </a:lnTo>
                <a:cubicBezTo>
                  <a:pt x="262289" y="883883"/>
                  <a:pt x="254000" y="876084"/>
                  <a:pt x="254000" y="865804"/>
                </a:cubicBezTo>
                <a:cubicBezTo>
                  <a:pt x="254000" y="855878"/>
                  <a:pt x="262289" y="847725"/>
                  <a:pt x="272380" y="847725"/>
                </a:cubicBezTo>
                <a:lnTo>
                  <a:pt x="299301" y="847725"/>
                </a:lnTo>
                <a:lnTo>
                  <a:pt x="307329" y="807595"/>
                </a:lnTo>
                <a:cubicBezTo>
                  <a:pt x="313053" y="793911"/>
                  <a:pt x="321346" y="781578"/>
                  <a:pt x="331622" y="771316"/>
                </a:cubicBezTo>
                <a:lnTo>
                  <a:pt x="356584" y="754706"/>
                </a:lnTo>
                <a:lnTo>
                  <a:pt x="87827" y="485997"/>
                </a:lnTo>
                <a:lnTo>
                  <a:pt x="81305" y="490375"/>
                </a:lnTo>
                <a:cubicBezTo>
                  <a:pt x="74323" y="493312"/>
                  <a:pt x="66666" y="494939"/>
                  <a:pt x="58738" y="494939"/>
                </a:cubicBezTo>
                <a:cubicBezTo>
                  <a:pt x="42522" y="494939"/>
                  <a:pt x="27747" y="488432"/>
                  <a:pt x="17297" y="477950"/>
                </a:cubicBezTo>
                <a:cubicBezTo>
                  <a:pt x="6487" y="467106"/>
                  <a:pt x="0" y="452286"/>
                  <a:pt x="0" y="436382"/>
                </a:cubicBezTo>
                <a:cubicBezTo>
                  <a:pt x="0" y="420116"/>
                  <a:pt x="6487" y="405658"/>
                  <a:pt x="17297" y="394814"/>
                </a:cubicBezTo>
                <a:cubicBezTo>
                  <a:pt x="27747" y="383970"/>
                  <a:pt x="42522" y="377825"/>
                  <a:pt x="58738" y="377825"/>
                </a:cubicBezTo>
                <a:cubicBezTo>
                  <a:pt x="66666" y="377825"/>
                  <a:pt x="74323" y="379361"/>
                  <a:pt x="81305" y="382253"/>
                </a:cubicBezTo>
                <a:lnTo>
                  <a:pt x="86423" y="385726"/>
                </a:lnTo>
                <a:lnTo>
                  <a:pt x="419822" y="52387"/>
                </a:lnTo>
                <a:lnTo>
                  <a:pt x="420030" y="52593"/>
                </a:lnTo>
                <a:lnTo>
                  <a:pt x="458113" y="13334"/>
                </a:ln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0" name="Title 1"/>
          <p:cNvSpPr txBox="1">
            <a:spLocks/>
          </p:cNvSpPr>
          <p:nvPr/>
        </p:nvSpPr>
        <p:spPr>
          <a:xfrm>
            <a:off x="0" y="98373"/>
            <a:ext cx="10515600" cy="1325909"/>
          </a:xfrm>
          <a:prstGeom prst="rect">
            <a:avLst/>
          </a:prstGeom>
        </p:spPr>
        <p:txBody>
          <a:bodyPr>
            <a:norm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Câu hỏi Thảo luận</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2114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4BEAD8A0-4C53-A445-9566-12D9871030FF}"/>
              </a:ext>
            </a:extLst>
          </p:cNvPr>
          <p:cNvGrpSpPr/>
          <p:nvPr/>
        </p:nvGrpSpPr>
        <p:grpSpPr>
          <a:xfrm>
            <a:off x="1044316" y="1285289"/>
            <a:ext cx="3515044" cy="5194205"/>
            <a:chOff x="8704441" y="2571694"/>
            <a:chExt cx="7028256" cy="10385705"/>
          </a:xfrm>
        </p:grpSpPr>
        <p:sp>
          <p:nvSpPr>
            <p:cNvPr id="43" name="Shape 34173">
              <a:extLst>
                <a:ext uri="{FF2B5EF4-FFF2-40B4-BE49-F238E27FC236}">
                  <a16:creationId xmlns:a16="http://schemas.microsoft.com/office/drawing/2014/main" id="{7C2ABBD9-BBC5-C744-A88A-B0FB6D066E4D}"/>
                </a:ext>
              </a:extLst>
            </p:cNvPr>
            <p:cNvSpPr/>
            <p:nvPr/>
          </p:nvSpPr>
          <p:spPr>
            <a:xfrm>
              <a:off x="8704441" y="4977041"/>
              <a:ext cx="795138" cy="696056"/>
            </a:xfrm>
            <a:custGeom>
              <a:avLst/>
              <a:gdLst/>
              <a:ahLst/>
              <a:cxnLst>
                <a:cxn ang="0">
                  <a:pos x="wd2" y="hd2"/>
                </a:cxn>
                <a:cxn ang="5400000">
                  <a:pos x="wd2" y="hd2"/>
                </a:cxn>
                <a:cxn ang="10800000">
                  <a:pos x="wd2" y="hd2"/>
                </a:cxn>
                <a:cxn ang="16200000">
                  <a:pos x="wd2" y="hd2"/>
                </a:cxn>
              </a:cxnLst>
              <a:rect l="0" t="0" r="r" b="b"/>
              <a:pathLst>
                <a:path w="20856" h="21029" extrusionOk="0">
                  <a:moveTo>
                    <a:pt x="20115" y="12466"/>
                  </a:moveTo>
                  <a:cubicBezTo>
                    <a:pt x="19732" y="10390"/>
                    <a:pt x="17957" y="9059"/>
                    <a:pt x="16157" y="9500"/>
                  </a:cubicBezTo>
                  <a:cubicBezTo>
                    <a:pt x="15676" y="9618"/>
                    <a:pt x="15243" y="9853"/>
                    <a:pt x="14872" y="10171"/>
                  </a:cubicBezTo>
                  <a:lnTo>
                    <a:pt x="17218" y="12800"/>
                  </a:lnTo>
                  <a:cubicBezTo>
                    <a:pt x="17383" y="12986"/>
                    <a:pt x="17387" y="13290"/>
                    <a:pt x="17227" y="13481"/>
                  </a:cubicBezTo>
                  <a:cubicBezTo>
                    <a:pt x="17066" y="13671"/>
                    <a:pt x="16803" y="13676"/>
                    <a:pt x="16637" y="13490"/>
                  </a:cubicBezTo>
                  <a:lnTo>
                    <a:pt x="14268" y="10834"/>
                  </a:lnTo>
                  <a:cubicBezTo>
                    <a:pt x="13652" y="11707"/>
                    <a:pt x="13371" y="12880"/>
                    <a:pt x="13589" y="14063"/>
                  </a:cubicBezTo>
                  <a:cubicBezTo>
                    <a:pt x="13972" y="16139"/>
                    <a:pt x="15747" y="17470"/>
                    <a:pt x="17547" y="17029"/>
                  </a:cubicBezTo>
                  <a:cubicBezTo>
                    <a:pt x="19346" y="16589"/>
                    <a:pt x="20498" y="14541"/>
                    <a:pt x="20115" y="12466"/>
                  </a:cubicBezTo>
                  <a:close/>
                  <a:moveTo>
                    <a:pt x="12445" y="7390"/>
                  </a:moveTo>
                  <a:lnTo>
                    <a:pt x="10862" y="7777"/>
                  </a:lnTo>
                  <a:cubicBezTo>
                    <a:pt x="10683" y="7821"/>
                    <a:pt x="10443" y="7721"/>
                    <a:pt x="10330" y="7554"/>
                  </a:cubicBezTo>
                  <a:lnTo>
                    <a:pt x="9382" y="6156"/>
                  </a:lnTo>
                  <a:lnTo>
                    <a:pt x="7858" y="9354"/>
                  </a:lnTo>
                  <a:cubicBezTo>
                    <a:pt x="7858" y="9354"/>
                    <a:pt x="8237" y="9436"/>
                    <a:pt x="8700" y="9536"/>
                  </a:cubicBezTo>
                  <a:lnTo>
                    <a:pt x="12662" y="8566"/>
                  </a:lnTo>
                  <a:cubicBezTo>
                    <a:pt x="12662" y="8566"/>
                    <a:pt x="12445" y="7390"/>
                    <a:pt x="12445" y="7390"/>
                  </a:cubicBezTo>
                  <a:close/>
                  <a:moveTo>
                    <a:pt x="12276" y="9645"/>
                  </a:moveTo>
                  <a:lnTo>
                    <a:pt x="10649" y="10043"/>
                  </a:lnTo>
                  <a:cubicBezTo>
                    <a:pt x="10837" y="10188"/>
                    <a:pt x="10975" y="10413"/>
                    <a:pt x="11024" y="10676"/>
                  </a:cubicBezTo>
                  <a:lnTo>
                    <a:pt x="11025" y="10675"/>
                  </a:lnTo>
                  <a:cubicBezTo>
                    <a:pt x="11025" y="10675"/>
                    <a:pt x="11166" y="11451"/>
                    <a:pt x="11342" y="12416"/>
                  </a:cubicBezTo>
                  <a:cubicBezTo>
                    <a:pt x="11342" y="12416"/>
                    <a:pt x="12276" y="9645"/>
                    <a:pt x="12276" y="9645"/>
                  </a:cubicBezTo>
                  <a:close/>
                  <a:moveTo>
                    <a:pt x="9392" y="11587"/>
                  </a:moveTo>
                  <a:cubicBezTo>
                    <a:pt x="9392" y="11587"/>
                    <a:pt x="7390" y="11287"/>
                    <a:pt x="6435" y="11138"/>
                  </a:cubicBezTo>
                  <a:lnTo>
                    <a:pt x="5956" y="12381"/>
                  </a:lnTo>
                  <a:cubicBezTo>
                    <a:pt x="6790" y="12920"/>
                    <a:pt x="7454" y="13798"/>
                    <a:pt x="7783" y="14892"/>
                  </a:cubicBezTo>
                  <a:lnTo>
                    <a:pt x="9906" y="14373"/>
                  </a:lnTo>
                  <a:cubicBezTo>
                    <a:pt x="9906" y="14373"/>
                    <a:pt x="9392" y="11587"/>
                    <a:pt x="9392" y="11587"/>
                  </a:cubicBezTo>
                  <a:close/>
                  <a:moveTo>
                    <a:pt x="7320" y="15990"/>
                  </a:moveTo>
                  <a:lnTo>
                    <a:pt x="4073" y="16785"/>
                  </a:lnTo>
                  <a:cubicBezTo>
                    <a:pt x="3848" y="16840"/>
                    <a:pt x="3626" y="16674"/>
                    <a:pt x="3578" y="16414"/>
                  </a:cubicBezTo>
                  <a:cubicBezTo>
                    <a:pt x="3557" y="16296"/>
                    <a:pt x="3576" y="16181"/>
                    <a:pt x="3622" y="16083"/>
                  </a:cubicBezTo>
                  <a:lnTo>
                    <a:pt x="3621" y="16082"/>
                  </a:lnTo>
                  <a:lnTo>
                    <a:pt x="4917" y="12711"/>
                  </a:lnTo>
                  <a:cubicBezTo>
                    <a:pt x="4410" y="12543"/>
                    <a:pt x="3861" y="12510"/>
                    <a:pt x="3309" y="12645"/>
                  </a:cubicBezTo>
                  <a:cubicBezTo>
                    <a:pt x="1510" y="13086"/>
                    <a:pt x="358" y="15133"/>
                    <a:pt x="741" y="17209"/>
                  </a:cubicBezTo>
                  <a:cubicBezTo>
                    <a:pt x="1124" y="19285"/>
                    <a:pt x="2899" y="20615"/>
                    <a:pt x="4699" y="20175"/>
                  </a:cubicBezTo>
                  <a:cubicBezTo>
                    <a:pt x="6388" y="19761"/>
                    <a:pt x="7507" y="17930"/>
                    <a:pt x="7320" y="15990"/>
                  </a:cubicBezTo>
                  <a:close/>
                  <a:moveTo>
                    <a:pt x="4700" y="15647"/>
                  </a:moveTo>
                  <a:lnTo>
                    <a:pt x="7121" y="15055"/>
                  </a:lnTo>
                  <a:cubicBezTo>
                    <a:pt x="6845" y="14210"/>
                    <a:pt x="6329" y="13528"/>
                    <a:pt x="5683" y="13093"/>
                  </a:cubicBezTo>
                  <a:cubicBezTo>
                    <a:pt x="5683" y="13093"/>
                    <a:pt x="4700" y="15647"/>
                    <a:pt x="4700" y="15647"/>
                  </a:cubicBezTo>
                  <a:close/>
                  <a:moveTo>
                    <a:pt x="20768" y="12306"/>
                  </a:moveTo>
                  <a:cubicBezTo>
                    <a:pt x="21228" y="14801"/>
                    <a:pt x="19848" y="17253"/>
                    <a:pt x="17686" y="17782"/>
                  </a:cubicBezTo>
                  <a:cubicBezTo>
                    <a:pt x="15523" y="18311"/>
                    <a:pt x="13397" y="16718"/>
                    <a:pt x="12936" y="14223"/>
                  </a:cubicBezTo>
                  <a:cubicBezTo>
                    <a:pt x="12670" y="12777"/>
                    <a:pt x="13022" y="11346"/>
                    <a:pt x="13786" y="10295"/>
                  </a:cubicBezTo>
                  <a:lnTo>
                    <a:pt x="13180" y="9616"/>
                  </a:lnTo>
                  <a:lnTo>
                    <a:pt x="11655" y="14141"/>
                  </a:lnTo>
                  <a:cubicBezTo>
                    <a:pt x="11845" y="15192"/>
                    <a:pt x="12003" y="16082"/>
                    <a:pt x="12002" y="16116"/>
                  </a:cubicBezTo>
                  <a:cubicBezTo>
                    <a:pt x="11988" y="16676"/>
                    <a:pt x="11582" y="17117"/>
                    <a:pt x="11096" y="17100"/>
                  </a:cubicBezTo>
                  <a:cubicBezTo>
                    <a:pt x="10682" y="17085"/>
                    <a:pt x="10344" y="16743"/>
                    <a:pt x="10261" y="16295"/>
                  </a:cubicBezTo>
                  <a:lnTo>
                    <a:pt x="10260" y="16295"/>
                  </a:lnTo>
                  <a:lnTo>
                    <a:pt x="10079" y="15314"/>
                  </a:lnTo>
                  <a:lnTo>
                    <a:pt x="7974" y="15829"/>
                  </a:lnTo>
                  <a:cubicBezTo>
                    <a:pt x="8237" y="18189"/>
                    <a:pt x="6891" y="20425"/>
                    <a:pt x="4838" y="20928"/>
                  </a:cubicBezTo>
                  <a:cubicBezTo>
                    <a:pt x="2675" y="21457"/>
                    <a:pt x="549" y="19863"/>
                    <a:pt x="88" y="17369"/>
                  </a:cubicBezTo>
                  <a:cubicBezTo>
                    <a:pt x="-372" y="14874"/>
                    <a:pt x="1008" y="12422"/>
                    <a:pt x="3170" y="11892"/>
                  </a:cubicBezTo>
                  <a:cubicBezTo>
                    <a:pt x="3866" y="11722"/>
                    <a:pt x="4557" y="11772"/>
                    <a:pt x="5191" y="12001"/>
                  </a:cubicBezTo>
                  <a:lnTo>
                    <a:pt x="5611" y="10908"/>
                  </a:lnTo>
                  <a:cubicBezTo>
                    <a:pt x="5188" y="10637"/>
                    <a:pt x="4908" y="10111"/>
                    <a:pt x="4924" y="9516"/>
                  </a:cubicBezTo>
                  <a:cubicBezTo>
                    <a:pt x="4931" y="9235"/>
                    <a:pt x="5004" y="8976"/>
                    <a:pt x="5123" y="8753"/>
                  </a:cubicBezTo>
                  <a:lnTo>
                    <a:pt x="5122" y="8753"/>
                  </a:lnTo>
                  <a:lnTo>
                    <a:pt x="7375" y="4249"/>
                  </a:lnTo>
                  <a:lnTo>
                    <a:pt x="7375" y="4250"/>
                  </a:lnTo>
                  <a:cubicBezTo>
                    <a:pt x="7591" y="3700"/>
                    <a:pt x="8076" y="3326"/>
                    <a:pt x="8631" y="3346"/>
                  </a:cubicBezTo>
                  <a:cubicBezTo>
                    <a:pt x="9070" y="3361"/>
                    <a:pt x="9452" y="3620"/>
                    <a:pt x="9685" y="4006"/>
                  </a:cubicBezTo>
                  <a:lnTo>
                    <a:pt x="9686" y="4006"/>
                  </a:lnTo>
                  <a:lnTo>
                    <a:pt x="11018" y="6165"/>
                  </a:lnTo>
                  <a:lnTo>
                    <a:pt x="12915" y="5701"/>
                  </a:lnTo>
                  <a:cubicBezTo>
                    <a:pt x="13275" y="5613"/>
                    <a:pt x="13630" y="5878"/>
                    <a:pt x="13706" y="6294"/>
                  </a:cubicBezTo>
                  <a:cubicBezTo>
                    <a:pt x="13778" y="6683"/>
                    <a:pt x="13580" y="7062"/>
                    <a:pt x="13259" y="7182"/>
                  </a:cubicBezTo>
                  <a:lnTo>
                    <a:pt x="13534" y="8671"/>
                  </a:lnTo>
                  <a:lnTo>
                    <a:pt x="14385" y="9625"/>
                  </a:lnTo>
                  <a:cubicBezTo>
                    <a:pt x="14850" y="9205"/>
                    <a:pt x="15402" y="8898"/>
                    <a:pt x="16018" y="8747"/>
                  </a:cubicBezTo>
                  <a:cubicBezTo>
                    <a:pt x="18181" y="8217"/>
                    <a:pt x="20307" y="9811"/>
                    <a:pt x="20768" y="12306"/>
                  </a:cubicBezTo>
                  <a:close/>
                  <a:moveTo>
                    <a:pt x="8795" y="1859"/>
                  </a:moveTo>
                  <a:cubicBezTo>
                    <a:pt x="8642" y="1027"/>
                    <a:pt x="9102" y="210"/>
                    <a:pt x="9823" y="34"/>
                  </a:cubicBezTo>
                  <a:cubicBezTo>
                    <a:pt x="10543" y="-143"/>
                    <a:pt x="11252" y="388"/>
                    <a:pt x="11406" y="1220"/>
                  </a:cubicBezTo>
                  <a:cubicBezTo>
                    <a:pt x="11559" y="2051"/>
                    <a:pt x="11099" y="2869"/>
                    <a:pt x="10378" y="3045"/>
                  </a:cubicBezTo>
                  <a:cubicBezTo>
                    <a:pt x="9658" y="3222"/>
                    <a:pt x="8949" y="2690"/>
                    <a:pt x="8795" y="1859"/>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4" name="Shape 34174">
              <a:extLst>
                <a:ext uri="{FF2B5EF4-FFF2-40B4-BE49-F238E27FC236}">
                  <a16:creationId xmlns:a16="http://schemas.microsoft.com/office/drawing/2014/main" id="{B89D6FCE-8A07-2F4B-BC7C-28593783ECCF}"/>
                </a:ext>
              </a:extLst>
            </p:cNvPr>
            <p:cNvSpPr/>
            <p:nvPr/>
          </p:nvSpPr>
          <p:spPr>
            <a:xfrm>
              <a:off x="13207711" y="5129396"/>
              <a:ext cx="316260" cy="632520"/>
            </a:xfrm>
            <a:custGeom>
              <a:avLst/>
              <a:gdLst/>
              <a:ahLst/>
              <a:cxnLst>
                <a:cxn ang="0">
                  <a:pos x="wd2" y="hd2"/>
                </a:cxn>
                <a:cxn ang="5400000">
                  <a:pos x="wd2" y="hd2"/>
                </a:cxn>
                <a:cxn ang="10800000">
                  <a:pos x="wd2" y="hd2"/>
                </a:cxn>
                <a:cxn ang="16200000">
                  <a:pos x="wd2" y="hd2"/>
                </a:cxn>
              </a:cxnLst>
              <a:rect l="0" t="0" r="r" b="b"/>
              <a:pathLst>
                <a:path w="21600" h="21600" extrusionOk="0">
                  <a:moveTo>
                    <a:pt x="20250" y="4050"/>
                  </a:moveTo>
                  <a:lnTo>
                    <a:pt x="1618" y="4050"/>
                  </a:lnTo>
                  <a:lnTo>
                    <a:pt x="1618" y="17550"/>
                  </a:lnTo>
                  <a:lnTo>
                    <a:pt x="20250" y="17550"/>
                  </a:lnTo>
                  <a:lnTo>
                    <a:pt x="20250" y="4050"/>
                  </a:lnTo>
                  <a:close/>
                  <a:moveTo>
                    <a:pt x="14175" y="2025"/>
                  </a:moveTo>
                  <a:lnTo>
                    <a:pt x="7425" y="2025"/>
                  </a:lnTo>
                  <a:cubicBezTo>
                    <a:pt x="7052" y="2025"/>
                    <a:pt x="6750" y="2176"/>
                    <a:pt x="6750" y="2363"/>
                  </a:cubicBezTo>
                  <a:cubicBezTo>
                    <a:pt x="6750" y="2549"/>
                    <a:pt x="7052" y="2700"/>
                    <a:pt x="7425" y="2700"/>
                  </a:cubicBezTo>
                  <a:lnTo>
                    <a:pt x="14175" y="2700"/>
                  </a:lnTo>
                  <a:cubicBezTo>
                    <a:pt x="14548" y="2700"/>
                    <a:pt x="14850" y="2549"/>
                    <a:pt x="14850" y="2363"/>
                  </a:cubicBezTo>
                  <a:cubicBezTo>
                    <a:pt x="14850" y="2176"/>
                    <a:pt x="14548" y="2025"/>
                    <a:pt x="14175" y="2025"/>
                  </a:cubicBezTo>
                  <a:close/>
                  <a:moveTo>
                    <a:pt x="11475" y="20250"/>
                  </a:moveTo>
                  <a:cubicBezTo>
                    <a:pt x="12593" y="20250"/>
                    <a:pt x="13500" y="19797"/>
                    <a:pt x="13500" y="19238"/>
                  </a:cubicBezTo>
                  <a:cubicBezTo>
                    <a:pt x="13500" y="18678"/>
                    <a:pt x="12593" y="18225"/>
                    <a:pt x="11475" y="18225"/>
                  </a:cubicBezTo>
                  <a:cubicBezTo>
                    <a:pt x="10357" y="18225"/>
                    <a:pt x="9450" y="18678"/>
                    <a:pt x="9450" y="19238"/>
                  </a:cubicBezTo>
                  <a:cubicBezTo>
                    <a:pt x="9450" y="19797"/>
                    <a:pt x="10357" y="20250"/>
                    <a:pt x="11475" y="20250"/>
                  </a:cubicBezTo>
                  <a:close/>
                  <a:moveTo>
                    <a:pt x="18900" y="21600"/>
                  </a:moveTo>
                  <a:lnTo>
                    <a:pt x="2700" y="21600"/>
                  </a:lnTo>
                  <a:cubicBezTo>
                    <a:pt x="1954" y="21600"/>
                    <a:pt x="1279" y="21449"/>
                    <a:pt x="791" y="21205"/>
                  </a:cubicBezTo>
                  <a:cubicBezTo>
                    <a:pt x="302" y="20960"/>
                    <a:pt x="0" y="20623"/>
                    <a:pt x="0" y="20250"/>
                  </a:cubicBezTo>
                  <a:lnTo>
                    <a:pt x="0" y="1350"/>
                  </a:lnTo>
                  <a:cubicBezTo>
                    <a:pt x="0" y="977"/>
                    <a:pt x="302" y="640"/>
                    <a:pt x="791" y="395"/>
                  </a:cubicBezTo>
                  <a:cubicBezTo>
                    <a:pt x="1279" y="151"/>
                    <a:pt x="1954" y="0"/>
                    <a:pt x="2700" y="0"/>
                  </a:cubicBezTo>
                  <a:lnTo>
                    <a:pt x="18900" y="0"/>
                  </a:lnTo>
                  <a:cubicBezTo>
                    <a:pt x="19646" y="0"/>
                    <a:pt x="20321" y="151"/>
                    <a:pt x="20809" y="395"/>
                  </a:cubicBezTo>
                  <a:cubicBezTo>
                    <a:pt x="21298" y="640"/>
                    <a:pt x="21600" y="977"/>
                    <a:pt x="21600" y="1350"/>
                  </a:cubicBezTo>
                  <a:lnTo>
                    <a:pt x="21600" y="20250"/>
                  </a:lnTo>
                  <a:cubicBezTo>
                    <a:pt x="21600" y="20623"/>
                    <a:pt x="21298" y="20960"/>
                    <a:pt x="20809" y="21205"/>
                  </a:cubicBezTo>
                  <a:cubicBezTo>
                    <a:pt x="20321" y="21449"/>
                    <a:pt x="19646" y="21600"/>
                    <a:pt x="18900"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5" name="Shape 34175">
              <a:extLst>
                <a:ext uri="{FF2B5EF4-FFF2-40B4-BE49-F238E27FC236}">
                  <a16:creationId xmlns:a16="http://schemas.microsoft.com/office/drawing/2014/main" id="{128F6F9B-F7C8-1845-9B4C-0EC0496EC080}"/>
                </a:ext>
              </a:extLst>
            </p:cNvPr>
            <p:cNvSpPr/>
            <p:nvPr/>
          </p:nvSpPr>
          <p:spPr>
            <a:xfrm>
              <a:off x="13346915" y="6245061"/>
              <a:ext cx="528722" cy="466192"/>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6" name="Shape 34176">
              <a:extLst>
                <a:ext uri="{FF2B5EF4-FFF2-40B4-BE49-F238E27FC236}">
                  <a16:creationId xmlns:a16="http://schemas.microsoft.com/office/drawing/2014/main" id="{9C64BCDC-E2F0-E146-88D7-41FFB1673416}"/>
                </a:ext>
              </a:extLst>
            </p:cNvPr>
            <p:cNvSpPr/>
            <p:nvPr/>
          </p:nvSpPr>
          <p:spPr>
            <a:xfrm>
              <a:off x="10903238" y="7779831"/>
              <a:ext cx="984814" cy="885198"/>
            </a:xfrm>
            <a:custGeom>
              <a:avLst/>
              <a:gdLst/>
              <a:ahLst/>
              <a:cxnLst>
                <a:cxn ang="0">
                  <a:pos x="wd2" y="hd2"/>
                </a:cxn>
                <a:cxn ang="5400000">
                  <a:pos x="wd2" y="hd2"/>
                </a:cxn>
                <a:cxn ang="10800000">
                  <a:pos x="wd2" y="hd2"/>
                </a:cxn>
                <a:cxn ang="16200000">
                  <a:pos x="wd2" y="hd2"/>
                </a:cxn>
              </a:cxnLst>
              <a:rect l="0" t="0" r="r" b="b"/>
              <a:pathLst>
                <a:path w="21255" h="21217" extrusionOk="0">
                  <a:moveTo>
                    <a:pt x="16218" y="16859"/>
                  </a:moveTo>
                  <a:lnTo>
                    <a:pt x="3455" y="9002"/>
                  </a:lnTo>
                  <a:lnTo>
                    <a:pt x="7275" y="1347"/>
                  </a:lnTo>
                  <a:lnTo>
                    <a:pt x="20039" y="9205"/>
                  </a:lnTo>
                  <a:cubicBezTo>
                    <a:pt x="20039" y="9205"/>
                    <a:pt x="16218" y="16859"/>
                    <a:pt x="16218" y="16859"/>
                  </a:cubicBezTo>
                  <a:close/>
                  <a:moveTo>
                    <a:pt x="20627" y="8027"/>
                  </a:moveTo>
                  <a:lnTo>
                    <a:pt x="7863" y="170"/>
                  </a:lnTo>
                  <a:cubicBezTo>
                    <a:pt x="7275" y="-192"/>
                    <a:pt x="6536" y="43"/>
                    <a:pt x="6211" y="693"/>
                  </a:cubicBezTo>
                  <a:cubicBezTo>
                    <a:pt x="6211" y="693"/>
                    <a:pt x="1803" y="9525"/>
                    <a:pt x="1814" y="9531"/>
                  </a:cubicBezTo>
                  <a:lnTo>
                    <a:pt x="16683" y="18684"/>
                  </a:lnTo>
                  <a:cubicBezTo>
                    <a:pt x="16694" y="18691"/>
                    <a:pt x="21103" y="9860"/>
                    <a:pt x="21103" y="9860"/>
                  </a:cubicBezTo>
                  <a:cubicBezTo>
                    <a:pt x="21427" y="9210"/>
                    <a:pt x="21214" y="8389"/>
                    <a:pt x="20627" y="8027"/>
                  </a:cubicBezTo>
                  <a:close/>
                  <a:moveTo>
                    <a:pt x="15519" y="21047"/>
                  </a:moveTo>
                  <a:lnTo>
                    <a:pt x="628" y="11880"/>
                  </a:lnTo>
                  <a:cubicBezTo>
                    <a:pt x="40" y="11518"/>
                    <a:pt x="-173" y="10698"/>
                    <a:pt x="152" y="10047"/>
                  </a:cubicBezTo>
                  <a:lnTo>
                    <a:pt x="446" y="9459"/>
                  </a:lnTo>
                  <a:lnTo>
                    <a:pt x="7359" y="13714"/>
                  </a:lnTo>
                  <a:lnTo>
                    <a:pt x="7065" y="14303"/>
                  </a:lnTo>
                  <a:lnTo>
                    <a:pt x="10256" y="16268"/>
                  </a:lnTo>
                  <a:lnTo>
                    <a:pt x="10550" y="15679"/>
                  </a:lnTo>
                  <a:lnTo>
                    <a:pt x="17464" y="19935"/>
                  </a:lnTo>
                  <a:lnTo>
                    <a:pt x="17170" y="20524"/>
                  </a:lnTo>
                  <a:cubicBezTo>
                    <a:pt x="16846" y="21174"/>
                    <a:pt x="16106" y="21408"/>
                    <a:pt x="15519" y="21047"/>
                  </a:cubicBezTo>
                  <a:cubicBezTo>
                    <a:pt x="15519" y="21047"/>
                    <a:pt x="15519" y="21047"/>
                    <a:pt x="15519" y="2104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7" name="Shape 34177">
              <a:extLst>
                <a:ext uri="{FF2B5EF4-FFF2-40B4-BE49-F238E27FC236}">
                  <a16:creationId xmlns:a16="http://schemas.microsoft.com/office/drawing/2014/main" id="{1C408270-55D1-804D-82D7-1476B5E43978}"/>
                </a:ext>
              </a:extLst>
            </p:cNvPr>
            <p:cNvSpPr/>
            <p:nvPr/>
          </p:nvSpPr>
          <p:spPr>
            <a:xfrm>
              <a:off x="11708307" y="11472461"/>
              <a:ext cx="584792" cy="503796"/>
            </a:xfrm>
            <a:custGeom>
              <a:avLst/>
              <a:gdLst/>
              <a:ahLst/>
              <a:cxnLst>
                <a:cxn ang="0">
                  <a:pos x="wd2" y="hd2"/>
                </a:cxn>
                <a:cxn ang="5400000">
                  <a:pos x="wd2" y="hd2"/>
                </a:cxn>
                <a:cxn ang="10800000">
                  <a:pos x="wd2" y="hd2"/>
                </a:cxn>
                <a:cxn ang="16200000">
                  <a:pos x="wd2" y="hd2"/>
                </a:cxn>
              </a:cxnLst>
              <a:rect l="0" t="0" r="r" b="b"/>
              <a:pathLst>
                <a:path w="21600" h="21600" extrusionOk="0">
                  <a:moveTo>
                    <a:pt x="4937" y="21600"/>
                  </a:moveTo>
                  <a:cubicBezTo>
                    <a:pt x="7087" y="19915"/>
                    <a:pt x="7254" y="17403"/>
                    <a:pt x="7225" y="15022"/>
                  </a:cubicBezTo>
                  <a:cubicBezTo>
                    <a:pt x="9087" y="15916"/>
                    <a:pt x="11129" y="16612"/>
                    <a:pt x="13235" y="14961"/>
                  </a:cubicBezTo>
                  <a:cubicBezTo>
                    <a:pt x="15319" y="13326"/>
                    <a:pt x="15547" y="10891"/>
                    <a:pt x="15533" y="8574"/>
                  </a:cubicBezTo>
                  <a:cubicBezTo>
                    <a:pt x="17412" y="9482"/>
                    <a:pt x="19470" y="10214"/>
                    <a:pt x="21600" y="8543"/>
                  </a:cubicBezTo>
                  <a:lnTo>
                    <a:pt x="20969" y="7441"/>
                  </a:lnTo>
                  <a:cubicBezTo>
                    <a:pt x="19165" y="8855"/>
                    <a:pt x="17455" y="8115"/>
                    <a:pt x="15526" y="7147"/>
                  </a:cubicBezTo>
                  <a:cubicBezTo>
                    <a:pt x="15470" y="4670"/>
                    <a:pt x="15489" y="2522"/>
                    <a:pt x="17315" y="1092"/>
                  </a:cubicBezTo>
                  <a:lnTo>
                    <a:pt x="16670" y="0"/>
                  </a:lnTo>
                  <a:cubicBezTo>
                    <a:pt x="14521" y="1685"/>
                    <a:pt x="14346" y="4208"/>
                    <a:pt x="14375" y="6589"/>
                  </a:cubicBezTo>
                  <a:cubicBezTo>
                    <a:pt x="12514" y="5696"/>
                    <a:pt x="10476" y="5018"/>
                    <a:pt x="8371" y="6668"/>
                  </a:cubicBezTo>
                  <a:cubicBezTo>
                    <a:pt x="6282" y="8306"/>
                    <a:pt x="6070" y="10724"/>
                    <a:pt x="6085" y="13045"/>
                  </a:cubicBezTo>
                  <a:cubicBezTo>
                    <a:pt x="4204" y="12134"/>
                    <a:pt x="2134" y="11396"/>
                    <a:pt x="0" y="13068"/>
                  </a:cubicBezTo>
                  <a:cubicBezTo>
                    <a:pt x="0" y="13068"/>
                    <a:pt x="641" y="14162"/>
                    <a:pt x="641" y="14162"/>
                  </a:cubicBezTo>
                  <a:cubicBezTo>
                    <a:pt x="2449" y="12745"/>
                    <a:pt x="4156" y="13499"/>
                    <a:pt x="6093" y="14471"/>
                  </a:cubicBezTo>
                  <a:cubicBezTo>
                    <a:pt x="6148" y="16943"/>
                    <a:pt x="6117" y="19084"/>
                    <a:pt x="4295" y="20512"/>
                  </a:cubicBezTo>
                  <a:lnTo>
                    <a:pt x="4937" y="21600"/>
                  </a:lnTo>
                  <a:close/>
                  <a:moveTo>
                    <a:pt x="4054" y="19679"/>
                  </a:moveTo>
                  <a:cubicBezTo>
                    <a:pt x="4369" y="19426"/>
                    <a:pt x="4614" y="19148"/>
                    <a:pt x="4809" y="18844"/>
                  </a:cubicBezTo>
                  <a:cubicBezTo>
                    <a:pt x="4809" y="18844"/>
                    <a:pt x="2134" y="14221"/>
                    <a:pt x="2134" y="14221"/>
                  </a:cubicBezTo>
                  <a:cubicBezTo>
                    <a:pt x="1820" y="14319"/>
                    <a:pt x="1507" y="14483"/>
                    <a:pt x="1188" y="14730"/>
                  </a:cubicBezTo>
                  <a:lnTo>
                    <a:pt x="4054" y="19679"/>
                  </a:lnTo>
                  <a:close/>
                  <a:moveTo>
                    <a:pt x="5303" y="17641"/>
                  </a:moveTo>
                  <a:cubicBezTo>
                    <a:pt x="5447" y="17150"/>
                    <a:pt x="5511" y="16611"/>
                    <a:pt x="5534" y="16026"/>
                  </a:cubicBezTo>
                  <a:lnTo>
                    <a:pt x="4636" y="14466"/>
                  </a:lnTo>
                  <a:cubicBezTo>
                    <a:pt x="4164" y="14273"/>
                    <a:pt x="3712" y="14138"/>
                    <a:pt x="3269" y="14112"/>
                  </a:cubicBezTo>
                  <a:lnTo>
                    <a:pt x="5303" y="17641"/>
                  </a:lnTo>
                  <a:close/>
                  <a:moveTo>
                    <a:pt x="7218" y="13596"/>
                  </a:moveTo>
                  <a:cubicBezTo>
                    <a:pt x="7170" y="11212"/>
                    <a:pt x="7244" y="9148"/>
                    <a:pt x="9015" y="7760"/>
                  </a:cubicBezTo>
                  <a:cubicBezTo>
                    <a:pt x="10800" y="6360"/>
                    <a:pt x="12484" y="7073"/>
                    <a:pt x="14389" y="8027"/>
                  </a:cubicBezTo>
                  <a:cubicBezTo>
                    <a:pt x="14437" y="10403"/>
                    <a:pt x="14371" y="12473"/>
                    <a:pt x="12604" y="13859"/>
                  </a:cubicBezTo>
                  <a:cubicBezTo>
                    <a:pt x="10819" y="15258"/>
                    <a:pt x="9123" y="14549"/>
                    <a:pt x="7218" y="13596"/>
                  </a:cubicBezTo>
                  <a:close/>
                  <a:moveTo>
                    <a:pt x="9128" y="13531"/>
                  </a:moveTo>
                  <a:cubicBezTo>
                    <a:pt x="9683" y="13753"/>
                    <a:pt x="10215" y="13899"/>
                    <a:pt x="10736" y="13922"/>
                  </a:cubicBezTo>
                  <a:lnTo>
                    <a:pt x="8270" y="9693"/>
                  </a:lnTo>
                  <a:cubicBezTo>
                    <a:pt x="8094" y="10262"/>
                    <a:pt x="8018" y="10890"/>
                    <a:pt x="7988" y="11570"/>
                  </a:cubicBezTo>
                  <a:lnTo>
                    <a:pt x="9128" y="13531"/>
                  </a:lnTo>
                  <a:close/>
                  <a:moveTo>
                    <a:pt x="11711" y="13445"/>
                  </a:moveTo>
                  <a:cubicBezTo>
                    <a:pt x="11906" y="13348"/>
                    <a:pt x="12100" y="13226"/>
                    <a:pt x="12298" y="13067"/>
                  </a:cubicBezTo>
                  <a:cubicBezTo>
                    <a:pt x="12398" y="12988"/>
                    <a:pt x="12489" y="12904"/>
                    <a:pt x="12577" y="12819"/>
                  </a:cubicBezTo>
                  <a:lnTo>
                    <a:pt x="9787" y="7934"/>
                  </a:lnTo>
                  <a:cubicBezTo>
                    <a:pt x="9688" y="7998"/>
                    <a:pt x="9589" y="8069"/>
                    <a:pt x="9488" y="8149"/>
                  </a:cubicBezTo>
                  <a:cubicBezTo>
                    <a:pt x="9290" y="8307"/>
                    <a:pt x="9121" y="8474"/>
                    <a:pt x="8972" y="8652"/>
                  </a:cubicBezTo>
                  <a:lnTo>
                    <a:pt x="11711" y="13445"/>
                  </a:lnTo>
                  <a:close/>
                  <a:moveTo>
                    <a:pt x="13407" y="12000"/>
                  </a:moveTo>
                  <a:cubicBezTo>
                    <a:pt x="13611" y="11527"/>
                    <a:pt x="13723" y="11008"/>
                    <a:pt x="13784" y="10444"/>
                  </a:cubicBezTo>
                  <a:lnTo>
                    <a:pt x="12283" y="7830"/>
                  </a:lnTo>
                  <a:cubicBezTo>
                    <a:pt x="11815" y="7685"/>
                    <a:pt x="11363" y="7615"/>
                    <a:pt x="10913" y="7660"/>
                  </a:cubicBezTo>
                  <a:lnTo>
                    <a:pt x="13407" y="12000"/>
                  </a:lnTo>
                  <a:close/>
                  <a:moveTo>
                    <a:pt x="16965" y="7123"/>
                  </a:moveTo>
                  <a:cubicBezTo>
                    <a:pt x="17421" y="7289"/>
                    <a:pt x="17855" y="7394"/>
                    <a:pt x="18279" y="7398"/>
                  </a:cubicBezTo>
                  <a:lnTo>
                    <a:pt x="16261" y="4044"/>
                  </a:lnTo>
                  <a:cubicBezTo>
                    <a:pt x="16133" y="4533"/>
                    <a:pt x="16081" y="5067"/>
                    <a:pt x="16071" y="5642"/>
                  </a:cubicBezTo>
                  <a:lnTo>
                    <a:pt x="16965" y="7123"/>
                  </a:lnTo>
                  <a:close/>
                  <a:moveTo>
                    <a:pt x="19610" y="7085"/>
                  </a:moveTo>
                  <a:cubicBezTo>
                    <a:pt x="19909" y="6982"/>
                    <a:pt x="20208" y="6817"/>
                    <a:pt x="20510" y="6570"/>
                  </a:cubicBezTo>
                  <a:lnTo>
                    <a:pt x="17721" y="1845"/>
                  </a:lnTo>
                  <a:cubicBezTo>
                    <a:pt x="17423" y="2098"/>
                    <a:pt x="17191" y="2376"/>
                    <a:pt x="17007" y="2675"/>
                  </a:cubicBezTo>
                  <a:cubicBezTo>
                    <a:pt x="17007" y="2675"/>
                    <a:pt x="19610" y="7085"/>
                    <a:pt x="19610" y="7085"/>
                  </a:cubicBezTo>
                  <a:close/>
                </a:path>
              </a:pathLst>
            </a:custGeom>
            <a:solidFill>
              <a:schemeClr val="accent1"/>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8" name="Shape 34178">
              <a:extLst>
                <a:ext uri="{FF2B5EF4-FFF2-40B4-BE49-F238E27FC236}">
                  <a16:creationId xmlns:a16="http://schemas.microsoft.com/office/drawing/2014/main" id="{EB390F12-B40C-7A45-8BC8-5810AB9255C2}"/>
                </a:ext>
              </a:extLst>
            </p:cNvPr>
            <p:cNvSpPr/>
            <p:nvPr/>
          </p:nvSpPr>
          <p:spPr>
            <a:xfrm>
              <a:off x="14474664" y="3452446"/>
              <a:ext cx="701272" cy="992744"/>
            </a:xfrm>
            <a:custGeom>
              <a:avLst/>
              <a:gdLst/>
              <a:ahLst/>
              <a:cxnLst>
                <a:cxn ang="0">
                  <a:pos x="wd2" y="hd2"/>
                </a:cxn>
                <a:cxn ang="5400000">
                  <a:pos x="wd2" y="hd2"/>
                </a:cxn>
                <a:cxn ang="10800000">
                  <a:pos x="wd2" y="hd2"/>
                </a:cxn>
                <a:cxn ang="16200000">
                  <a:pos x="wd2" y="hd2"/>
                </a:cxn>
              </a:cxnLst>
              <a:rect l="0" t="0" r="r" b="b"/>
              <a:pathLst>
                <a:path w="21183" h="21600" extrusionOk="0">
                  <a:moveTo>
                    <a:pt x="6837" y="0"/>
                  </a:moveTo>
                  <a:lnTo>
                    <a:pt x="6304" y="11896"/>
                  </a:lnTo>
                  <a:lnTo>
                    <a:pt x="10115" y="11984"/>
                  </a:lnTo>
                  <a:lnTo>
                    <a:pt x="10387" y="5819"/>
                  </a:lnTo>
                  <a:cubicBezTo>
                    <a:pt x="10807" y="5990"/>
                    <a:pt x="11286" y="6091"/>
                    <a:pt x="11799" y="6080"/>
                  </a:cubicBezTo>
                  <a:cubicBezTo>
                    <a:pt x="12816" y="6059"/>
                    <a:pt x="13721" y="5638"/>
                    <a:pt x="14293" y="5029"/>
                  </a:cubicBezTo>
                  <a:cubicBezTo>
                    <a:pt x="14344" y="4975"/>
                    <a:pt x="14392" y="4920"/>
                    <a:pt x="14437" y="4864"/>
                  </a:cubicBezTo>
                  <a:cubicBezTo>
                    <a:pt x="15870" y="5413"/>
                    <a:pt x="17048" y="6141"/>
                    <a:pt x="17879" y="7040"/>
                  </a:cubicBezTo>
                  <a:cubicBezTo>
                    <a:pt x="19250" y="8523"/>
                    <a:pt x="19623" y="10355"/>
                    <a:pt x="18956" y="12341"/>
                  </a:cubicBezTo>
                  <a:cubicBezTo>
                    <a:pt x="17917" y="15436"/>
                    <a:pt x="14349" y="17736"/>
                    <a:pt x="10109" y="18168"/>
                  </a:cubicBezTo>
                  <a:lnTo>
                    <a:pt x="10109" y="16337"/>
                  </a:lnTo>
                  <a:lnTo>
                    <a:pt x="12811" y="16337"/>
                  </a:lnTo>
                  <a:lnTo>
                    <a:pt x="12811" y="15424"/>
                  </a:lnTo>
                  <a:lnTo>
                    <a:pt x="2958" y="15424"/>
                  </a:lnTo>
                  <a:lnTo>
                    <a:pt x="2958" y="16337"/>
                  </a:lnTo>
                  <a:lnTo>
                    <a:pt x="5665" y="16337"/>
                  </a:lnTo>
                  <a:lnTo>
                    <a:pt x="5665" y="19312"/>
                  </a:lnTo>
                  <a:lnTo>
                    <a:pt x="0" y="19312"/>
                  </a:lnTo>
                  <a:lnTo>
                    <a:pt x="0" y="21600"/>
                  </a:lnTo>
                  <a:lnTo>
                    <a:pt x="15769" y="21600"/>
                  </a:lnTo>
                  <a:lnTo>
                    <a:pt x="15769" y="19312"/>
                  </a:lnTo>
                  <a:lnTo>
                    <a:pt x="11820" y="19312"/>
                  </a:lnTo>
                  <a:cubicBezTo>
                    <a:pt x="16159" y="18468"/>
                    <a:pt x="19703" y="15947"/>
                    <a:pt x="20805" y="12664"/>
                  </a:cubicBezTo>
                  <a:cubicBezTo>
                    <a:pt x="21600" y="10296"/>
                    <a:pt x="21135" y="8089"/>
                    <a:pt x="19462" y="6280"/>
                  </a:cubicBezTo>
                  <a:cubicBezTo>
                    <a:pt x="18352" y="5079"/>
                    <a:pt x="16769" y="4131"/>
                    <a:pt x="14820" y="3462"/>
                  </a:cubicBezTo>
                  <a:cubicBezTo>
                    <a:pt x="14558" y="2431"/>
                    <a:pt x="13305" y="1647"/>
                    <a:pt x="11799" y="1647"/>
                  </a:cubicBezTo>
                  <a:cubicBezTo>
                    <a:pt x="11359" y="1647"/>
                    <a:pt x="10947" y="1715"/>
                    <a:pt x="10568" y="1835"/>
                  </a:cubicBezTo>
                  <a:lnTo>
                    <a:pt x="10642" y="88"/>
                  </a:lnTo>
                  <a:lnTo>
                    <a:pt x="6837" y="0"/>
                  </a:lnTo>
                  <a:close/>
                  <a:moveTo>
                    <a:pt x="11799" y="3017"/>
                  </a:moveTo>
                  <a:cubicBezTo>
                    <a:pt x="12376" y="3012"/>
                    <a:pt x="12879" y="3300"/>
                    <a:pt x="12982" y="3708"/>
                  </a:cubicBezTo>
                  <a:cubicBezTo>
                    <a:pt x="13088" y="4130"/>
                    <a:pt x="12736" y="4539"/>
                    <a:pt x="12167" y="4660"/>
                  </a:cubicBezTo>
                  <a:cubicBezTo>
                    <a:pt x="12051" y="4688"/>
                    <a:pt x="11928" y="4706"/>
                    <a:pt x="11799" y="4706"/>
                  </a:cubicBezTo>
                  <a:cubicBezTo>
                    <a:pt x="11152" y="4706"/>
                    <a:pt x="10625" y="4326"/>
                    <a:pt x="10626" y="3862"/>
                  </a:cubicBezTo>
                  <a:cubicBezTo>
                    <a:pt x="10628" y="3397"/>
                    <a:pt x="11153" y="3023"/>
                    <a:pt x="11799" y="3017"/>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9" name="Shape 34179">
              <a:extLst>
                <a:ext uri="{FF2B5EF4-FFF2-40B4-BE49-F238E27FC236}">
                  <a16:creationId xmlns:a16="http://schemas.microsoft.com/office/drawing/2014/main" id="{3C5FD7B8-4C3B-B940-A6D7-C03BE6F4C89D}"/>
                </a:ext>
              </a:extLst>
            </p:cNvPr>
            <p:cNvSpPr/>
            <p:nvPr/>
          </p:nvSpPr>
          <p:spPr>
            <a:xfrm>
              <a:off x="13573878" y="4409128"/>
              <a:ext cx="1096094" cy="1213368"/>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0" name="Shape 34180">
              <a:extLst>
                <a:ext uri="{FF2B5EF4-FFF2-40B4-BE49-F238E27FC236}">
                  <a16:creationId xmlns:a16="http://schemas.microsoft.com/office/drawing/2014/main" id="{32AE572C-09D2-B149-95D6-B62DDD4AB5AD}"/>
                </a:ext>
              </a:extLst>
            </p:cNvPr>
            <p:cNvSpPr/>
            <p:nvPr/>
          </p:nvSpPr>
          <p:spPr>
            <a:xfrm>
              <a:off x="12366664" y="11330119"/>
              <a:ext cx="843804" cy="992744"/>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1" name="Shape 34181">
              <a:extLst>
                <a:ext uri="{FF2B5EF4-FFF2-40B4-BE49-F238E27FC236}">
                  <a16:creationId xmlns:a16="http://schemas.microsoft.com/office/drawing/2014/main" id="{2C5DEF8C-B19E-9346-8BB7-7935ACC483D8}"/>
                </a:ext>
              </a:extLst>
            </p:cNvPr>
            <p:cNvSpPr/>
            <p:nvPr/>
          </p:nvSpPr>
          <p:spPr>
            <a:xfrm>
              <a:off x="14244181" y="7303221"/>
              <a:ext cx="622050" cy="5410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097" y="15438"/>
                  </a:lnTo>
                  <a:lnTo>
                    <a:pt x="5592" y="20234"/>
                  </a:lnTo>
                  <a:cubicBezTo>
                    <a:pt x="5592" y="20234"/>
                    <a:pt x="0" y="21600"/>
                    <a:pt x="0" y="21600"/>
                  </a:cubicBezTo>
                  <a:close/>
                  <a:moveTo>
                    <a:pt x="6275" y="19576"/>
                  </a:moveTo>
                  <a:lnTo>
                    <a:pt x="2779" y="14780"/>
                  </a:lnTo>
                  <a:lnTo>
                    <a:pt x="14944" y="3046"/>
                  </a:lnTo>
                  <a:lnTo>
                    <a:pt x="18443" y="7840"/>
                  </a:lnTo>
                  <a:cubicBezTo>
                    <a:pt x="18443" y="7840"/>
                    <a:pt x="6275" y="19576"/>
                    <a:pt x="6275" y="19576"/>
                  </a:cubicBezTo>
                  <a:close/>
                  <a:moveTo>
                    <a:pt x="19138" y="7167"/>
                  </a:moveTo>
                  <a:lnTo>
                    <a:pt x="15640" y="2373"/>
                  </a:lnTo>
                  <a:lnTo>
                    <a:pt x="18101" y="0"/>
                  </a:lnTo>
                  <a:lnTo>
                    <a:pt x="21600" y="4794"/>
                  </a:lnTo>
                  <a:cubicBezTo>
                    <a:pt x="21600" y="4794"/>
                    <a:pt x="19138" y="7167"/>
                    <a:pt x="19138" y="716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2" name="Shape 34182">
              <a:extLst>
                <a:ext uri="{FF2B5EF4-FFF2-40B4-BE49-F238E27FC236}">
                  <a16:creationId xmlns:a16="http://schemas.microsoft.com/office/drawing/2014/main" id="{268030AB-902E-4048-96C9-C613F7151002}"/>
                </a:ext>
              </a:extLst>
            </p:cNvPr>
            <p:cNvSpPr/>
            <p:nvPr/>
          </p:nvSpPr>
          <p:spPr>
            <a:xfrm>
              <a:off x="13576635" y="6759701"/>
              <a:ext cx="580114" cy="809692"/>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3" name="Shape 34183">
              <a:extLst>
                <a:ext uri="{FF2B5EF4-FFF2-40B4-BE49-F238E27FC236}">
                  <a16:creationId xmlns:a16="http://schemas.microsoft.com/office/drawing/2014/main" id="{C17EC142-064E-184B-8C15-51D983B8F46A}"/>
                </a:ext>
              </a:extLst>
            </p:cNvPr>
            <p:cNvSpPr/>
            <p:nvPr/>
          </p:nvSpPr>
          <p:spPr>
            <a:xfrm>
              <a:off x="11615391" y="7089790"/>
              <a:ext cx="617918" cy="684030"/>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4" name="Shape 34184">
              <a:extLst>
                <a:ext uri="{FF2B5EF4-FFF2-40B4-BE49-F238E27FC236}">
                  <a16:creationId xmlns:a16="http://schemas.microsoft.com/office/drawing/2014/main" id="{3D61E7B3-2989-8049-83F7-8359EB03AEE9}"/>
                </a:ext>
              </a:extLst>
            </p:cNvPr>
            <p:cNvSpPr/>
            <p:nvPr/>
          </p:nvSpPr>
          <p:spPr>
            <a:xfrm>
              <a:off x="13088735" y="3291417"/>
              <a:ext cx="651942" cy="595766"/>
            </a:xfrm>
            <a:custGeom>
              <a:avLst/>
              <a:gdLst/>
              <a:ahLst/>
              <a:cxnLst>
                <a:cxn ang="0">
                  <a:pos x="wd2" y="hd2"/>
                </a:cxn>
                <a:cxn ang="5400000">
                  <a:pos x="wd2" y="hd2"/>
                </a:cxn>
                <a:cxn ang="10800000">
                  <a:pos x="wd2" y="hd2"/>
                </a:cxn>
                <a:cxn ang="16200000">
                  <a:pos x="wd2" y="hd2"/>
                </a:cxn>
              </a:cxnLst>
              <a:rect l="0" t="0" r="r" b="b"/>
              <a:pathLst>
                <a:path w="20409" h="20716" extrusionOk="0">
                  <a:moveTo>
                    <a:pt x="19071" y="18146"/>
                  </a:moveTo>
                  <a:cubicBezTo>
                    <a:pt x="20183" y="16314"/>
                    <a:pt x="19749" y="13820"/>
                    <a:pt x="18102" y="12586"/>
                  </a:cubicBezTo>
                  <a:cubicBezTo>
                    <a:pt x="17662" y="12256"/>
                    <a:pt x="17178" y="12053"/>
                    <a:pt x="16685" y="11962"/>
                  </a:cubicBezTo>
                  <a:lnTo>
                    <a:pt x="16672" y="15889"/>
                  </a:lnTo>
                  <a:cubicBezTo>
                    <a:pt x="16671" y="16166"/>
                    <a:pt x="16469" y="16390"/>
                    <a:pt x="16220" y="16389"/>
                  </a:cubicBezTo>
                  <a:cubicBezTo>
                    <a:pt x="15971" y="16388"/>
                    <a:pt x="15770" y="16164"/>
                    <a:pt x="15771" y="15887"/>
                  </a:cubicBezTo>
                  <a:lnTo>
                    <a:pt x="15784" y="11921"/>
                  </a:lnTo>
                  <a:cubicBezTo>
                    <a:pt x="14735" y="12022"/>
                    <a:pt x="13732" y="12627"/>
                    <a:pt x="13098" y="13672"/>
                  </a:cubicBezTo>
                  <a:cubicBezTo>
                    <a:pt x="11985" y="15504"/>
                    <a:pt x="12420" y="17998"/>
                    <a:pt x="14067" y="19232"/>
                  </a:cubicBezTo>
                  <a:cubicBezTo>
                    <a:pt x="15713" y="20465"/>
                    <a:pt x="17958" y="19979"/>
                    <a:pt x="19071" y="18146"/>
                  </a:cubicBezTo>
                  <a:close/>
                  <a:moveTo>
                    <a:pt x="16740" y="7857"/>
                  </a:moveTo>
                  <a:lnTo>
                    <a:pt x="15291" y="6772"/>
                  </a:lnTo>
                  <a:cubicBezTo>
                    <a:pt x="15127" y="6649"/>
                    <a:pt x="15015" y="6369"/>
                    <a:pt x="15043" y="6151"/>
                  </a:cubicBezTo>
                  <a:lnTo>
                    <a:pt x="15275" y="4322"/>
                  </a:lnTo>
                  <a:lnTo>
                    <a:pt x="11975" y="5321"/>
                  </a:lnTo>
                  <a:cubicBezTo>
                    <a:pt x="11975" y="5321"/>
                    <a:pt x="12203" y="5706"/>
                    <a:pt x="12483" y="6179"/>
                  </a:cubicBezTo>
                  <a:lnTo>
                    <a:pt x="16109" y="8895"/>
                  </a:lnTo>
                  <a:cubicBezTo>
                    <a:pt x="16109" y="8895"/>
                    <a:pt x="16740" y="7857"/>
                    <a:pt x="16740" y="7857"/>
                  </a:cubicBezTo>
                  <a:close/>
                  <a:moveTo>
                    <a:pt x="15093" y="9342"/>
                  </a:moveTo>
                  <a:lnTo>
                    <a:pt x="13604" y="8227"/>
                  </a:lnTo>
                  <a:cubicBezTo>
                    <a:pt x="13647" y="8494"/>
                    <a:pt x="13599" y="8776"/>
                    <a:pt x="13458" y="9008"/>
                  </a:cubicBezTo>
                  <a:lnTo>
                    <a:pt x="13459" y="9008"/>
                  </a:lnTo>
                  <a:cubicBezTo>
                    <a:pt x="13459" y="9008"/>
                    <a:pt x="13042" y="9692"/>
                    <a:pt x="12523" y="10542"/>
                  </a:cubicBezTo>
                  <a:cubicBezTo>
                    <a:pt x="12523" y="10542"/>
                    <a:pt x="15093" y="9342"/>
                    <a:pt x="15093" y="9342"/>
                  </a:cubicBezTo>
                  <a:close/>
                  <a:moveTo>
                    <a:pt x="11619" y="8259"/>
                  </a:moveTo>
                  <a:cubicBezTo>
                    <a:pt x="11619" y="8259"/>
                    <a:pt x="10321" y="6315"/>
                    <a:pt x="9704" y="5383"/>
                  </a:cubicBezTo>
                  <a:lnTo>
                    <a:pt x="8507" y="5869"/>
                  </a:lnTo>
                  <a:cubicBezTo>
                    <a:pt x="8769" y="6978"/>
                    <a:pt x="8675" y="8186"/>
                    <a:pt x="8184" y="9262"/>
                  </a:cubicBezTo>
                  <a:lnTo>
                    <a:pt x="10126" y="10718"/>
                  </a:lnTo>
                  <a:cubicBezTo>
                    <a:pt x="10126" y="10718"/>
                    <a:pt x="11619" y="8259"/>
                    <a:pt x="11619" y="8259"/>
                  </a:cubicBezTo>
                  <a:close/>
                  <a:moveTo>
                    <a:pt x="7096" y="9656"/>
                  </a:moveTo>
                  <a:lnTo>
                    <a:pt x="4125" y="7430"/>
                  </a:lnTo>
                  <a:cubicBezTo>
                    <a:pt x="3919" y="7275"/>
                    <a:pt x="3865" y="6964"/>
                    <a:pt x="4004" y="6735"/>
                  </a:cubicBezTo>
                  <a:cubicBezTo>
                    <a:pt x="4067" y="6631"/>
                    <a:pt x="4159" y="6564"/>
                    <a:pt x="4260" y="6533"/>
                  </a:cubicBezTo>
                  <a:lnTo>
                    <a:pt x="4259" y="6531"/>
                  </a:lnTo>
                  <a:lnTo>
                    <a:pt x="7505" y="5212"/>
                  </a:lnTo>
                  <a:cubicBezTo>
                    <a:pt x="7238" y="4652"/>
                    <a:pt x="6848" y="4155"/>
                    <a:pt x="6343" y="3777"/>
                  </a:cubicBezTo>
                  <a:cubicBezTo>
                    <a:pt x="4697" y="2543"/>
                    <a:pt x="2452" y="3030"/>
                    <a:pt x="1339" y="4862"/>
                  </a:cubicBezTo>
                  <a:cubicBezTo>
                    <a:pt x="227" y="6694"/>
                    <a:pt x="661" y="9188"/>
                    <a:pt x="2308" y="10422"/>
                  </a:cubicBezTo>
                  <a:cubicBezTo>
                    <a:pt x="3854" y="11580"/>
                    <a:pt x="5928" y="11221"/>
                    <a:pt x="7096" y="9656"/>
                  </a:cubicBezTo>
                  <a:close/>
                  <a:moveTo>
                    <a:pt x="5362" y="7148"/>
                  </a:moveTo>
                  <a:lnTo>
                    <a:pt x="7578" y="8808"/>
                  </a:lnTo>
                  <a:cubicBezTo>
                    <a:pt x="7940" y="7960"/>
                    <a:pt x="8013" y="7021"/>
                    <a:pt x="7822" y="6148"/>
                  </a:cubicBezTo>
                  <a:cubicBezTo>
                    <a:pt x="7822" y="6148"/>
                    <a:pt x="5362" y="7148"/>
                    <a:pt x="5362" y="7148"/>
                  </a:cubicBezTo>
                  <a:close/>
                  <a:moveTo>
                    <a:pt x="19668" y="18594"/>
                  </a:moveTo>
                  <a:cubicBezTo>
                    <a:pt x="18331" y="20796"/>
                    <a:pt x="15642" y="21379"/>
                    <a:pt x="13663" y="19896"/>
                  </a:cubicBezTo>
                  <a:cubicBezTo>
                    <a:pt x="11684" y="18413"/>
                    <a:pt x="11164" y="15426"/>
                    <a:pt x="12501" y="13224"/>
                  </a:cubicBezTo>
                  <a:cubicBezTo>
                    <a:pt x="13276" y="11948"/>
                    <a:pt x="14505" y="11216"/>
                    <a:pt x="15787" y="11115"/>
                  </a:cubicBezTo>
                  <a:lnTo>
                    <a:pt x="15791" y="10101"/>
                  </a:lnTo>
                  <a:lnTo>
                    <a:pt x="11595" y="12059"/>
                  </a:lnTo>
                  <a:cubicBezTo>
                    <a:pt x="11028" y="12983"/>
                    <a:pt x="10547" y="13764"/>
                    <a:pt x="10524" y="13787"/>
                  </a:cubicBezTo>
                  <a:cubicBezTo>
                    <a:pt x="10135" y="14180"/>
                    <a:pt x="9533" y="14149"/>
                    <a:pt x="9180" y="13717"/>
                  </a:cubicBezTo>
                  <a:cubicBezTo>
                    <a:pt x="8879" y="13349"/>
                    <a:pt x="8857" y="12810"/>
                    <a:pt x="9097" y="12415"/>
                  </a:cubicBezTo>
                  <a:lnTo>
                    <a:pt x="9096" y="12414"/>
                  </a:lnTo>
                  <a:lnTo>
                    <a:pt x="9622" y="11548"/>
                  </a:lnTo>
                  <a:lnTo>
                    <a:pt x="7695" y="10105"/>
                  </a:lnTo>
                  <a:cubicBezTo>
                    <a:pt x="6301" y="12039"/>
                    <a:pt x="3783" y="12494"/>
                    <a:pt x="1904" y="11086"/>
                  </a:cubicBezTo>
                  <a:cubicBezTo>
                    <a:pt x="-75" y="9603"/>
                    <a:pt x="-595" y="6616"/>
                    <a:pt x="742" y="4414"/>
                  </a:cubicBezTo>
                  <a:cubicBezTo>
                    <a:pt x="2079" y="2212"/>
                    <a:pt x="4768" y="1629"/>
                    <a:pt x="6747" y="3112"/>
                  </a:cubicBezTo>
                  <a:cubicBezTo>
                    <a:pt x="7383" y="3589"/>
                    <a:pt x="7868" y="4222"/>
                    <a:pt x="8189" y="4933"/>
                  </a:cubicBezTo>
                  <a:lnTo>
                    <a:pt x="9242" y="4506"/>
                  </a:lnTo>
                  <a:cubicBezTo>
                    <a:pt x="9107" y="3945"/>
                    <a:pt x="9252" y="3323"/>
                    <a:pt x="9665" y="2905"/>
                  </a:cubicBezTo>
                  <a:cubicBezTo>
                    <a:pt x="9859" y="2709"/>
                    <a:pt x="10089" y="2584"/>
                    <a:pt x="10328" y="2526"/>
                  </a:cubicBezTo>
                  <a:lnTo>
                    <a:pt x="10328" y="2525"/>
                  </a:lnTo>
                  <a:lnTo>
                    <a:pt x="15055" y="1211"/>
                  </a:lnTo>
                  <a:lnTo>
                    <a:pt x="15055" y="1211"/>
                  </a:lnTo>
                  <a:cubicBezTo>
                    <a:pt x="15587" y="1000"/>
                    <a:pt x="16204" y="1148"/>
                    <a:pt x="16607" y="1641"/>
                  </a:cubicBezTo>
                  <a:cubicBezTo>
                    <a:pt x="16925" y="2031"/>
                    <a:pt x="17037" y="2548"/>
                    <a:pt x="16952" y="3028"/>
                  </a:cubicBezTo>
                  <a:lnTo>
                    <a:pt x="16953" y="3029"/>
                  </a:lnTo>
                  <a:lnTo>
                    <a:pt x="16496" y="5740"/>
                  </a:lnTo>
                  <a:lnTo>
                    <a:pt x="18231" y="7041"/>
                  </a:lnTo>
                  <a:cubicBezTo>
                    <a:pt x="18561" y="7288"/>
                    <a:pt x="18648" y="7786"/>
                    <a:pt x="18425" y="8153"/>
                  </a:cubicBezTo>
                  <a:cubicBezTo>
                    <a:pt x="18217" y="8496"/>
                    <a:pt x="17812" y="8599"/>
                    <a:pt x="17491" y="8409"/>
                  </a:cubicBezTo>
                  <a:lnTo>
                    <a:pt x="16693" y="9723"/>
                  </a:lnTo>
                  <a:lnTo>
                    <a:pt x="16688" y="11148"/>
                  </a:lnTo>
                  <a:cubicBezTo>
                    <a:pt x="17320" y="11245"/>
                    <a:pt x="17941" y="11499"/>
                    <a:pt x="18505" y="11922"/>
                  </a:cubicBezTo>
                  <a:cubicBezTo>
                    <a:pt x="20485" y="13405"/>
                    <a:pt x="21005" y="16392"/>
                    <a:pt x="19668" y="18594"/>
                  </a:cubicBezTo>
                  <a:close/>
                  <a:moveTo>
                    <a:pt x="17732" y="707"/>
                  </a:moveTo>
                  <a:cubicBezTo>
                    <a:pt x="18178" y="-27"/>
                    <a:pt x="19074" y="-221"/>
                    <a:pt x="19734" y="273"/>
                  </a:cubicBezTo>
                  <a:cubicBezTo>
                    <a:pt x="20394" y="767"/>
                    <a:pt x="20567" y="1763"/>
                    <a:pt x="20121" y="2497"/>
                  </a:cubicBezTo>
                  <a:cubicBezTo>
                    <a:pt x="19676" y="3231"/>
                    <a:pt x="18780" y="3426"/>
                    <a:pt x="18120" y="2931"/>
                  </a:cubicBezTo>
                  <a:cubicBezTo>
                    <a:pt x="17460" y="2437"/>
                    <a:pt x="17287" y="1441"/>
                    <a:pt x="17732" y="7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5" name="Shape 34185">
              <a:extLst>
                <a:ext uri="{FF2B5EF4-FFF2-40B4-BE49-F238E27FC236}">
                  <a16:creationId xmlns:a16="http://schemas.microsoft.com/office/drawing/2014/main" id="{DD580A0D-D476-6F4F-A8CB-69B1C6426354}"/>
                </a:ext>
              </a:extLst>
            </p:cNvPr>
            <p:cNvSpPr/>
            <p:nvPr/>
          </p:nvSpPr>
          <p:spPr>
            <a:xfrm>
              <a:off x="12303465" y="7118398"/>
              <a:ext cx="457434" cy="615446"/>
            </a:xfrm>
            <a:custGeom>
              <a:avLst/>
              <a:gdLst/>
              <a:ahLst/>
              <a:cxnLst>
                <a:cxn ang="0">
                  <a:pos x="wd2" y="hd2"/>
                </a:cxn>
                <a:cxn ang="5400000">
                  <a:pos x="wd2" y="hd2"/>
                </a:cxn>
                <a:cxn ang="10800000">
                  <a:pos x="wd2" y="hd2"/>
                </a:cxn>
                <a:cxn ang="16200000">
                  <a:pos x="wd2" y="hd2"/>
                </a:cxn>
              </a:cxnLst>
              <a:rect l="0" t="0" r="r" b="b"/>
              <a:pathLst>
                <a:path w="21600" h="21600" extrusionOk="0">
                  <a:moveTo>
                    <a:pt x="0" y="1289"/>
                  </a:moveTo>
                  <a:lnTo>
                    <a:pt x="7526" y="11318"/>
                  </a:lnTo>
                  <a:lnTo>
                    <a:pt x="10639" y="10027"/>
                  </a:lnTo>
                  <a:lnTo>
                    <a:pt x="6735" y="4831"/>
                  </a:lnTo>
                  <a:cubicBezTo>
                    <a:pt x="7186" y="4822"/>
                    <a:pt x="7638" y="4734"/>
                    <a:pt x="8042" y="4542"/>
                  </a:cubicBezTo>
                  <a:cubicBezTo>
                    <a:pt x="8843" y="4160"/>
                    <a:pt x="9286" y="3488"/>
                    <a:pt x="9338" y="2779"/>
                  </a:cubicBezTo>
                  <a:cubicBezTo>
                    <a:pt x="9343" y="2717"/>
                    <a:pt x="9344" y="2654"/>
                    <a:pt x="9343" y="2591"/>
                  </a:cubicBezTo>
                  <a:cubicBezTo>
                    <a:pt x="10859" y="2532"/>
                    <a:pt x="12290" y="2713"/>
                    <a:pt x="13557" y="3159"/>
                  </a:cubicBezTo>
                  <a:cubicBezTo>
                    <a:pt x="15647" y="3894"/>
                    <a:pt x="17171" y="5277"/>
                    <a:pt x="17964" y="7158"/>
                  </a:cubicBezTo>
                  <a:cubicBezTo>
                    <a:pt x="19200" y="10089"/>
                    <a:pt x="17878" y="13269"/>
                    <a:pt x="14770" y="15143"/>
                  </a:cubicBezTo>
                  <a:lnTo>
                    <a:pt x="13545" y="13629"/>
                  </a:lnTo>
                  <a:lnTo>
                    <a:pt x="15711" y="12662"/>
                  </a:lnTo>
                  <a:lnTo>
                    <a:pt x="15100" y="11906"/>
                  </a:lnTo>
                  <a:lnTo>
                    <a:pt x="7202" y="15433"/>
                  </a:lnTo>
                  <a:lnTo>
                    <a:pt x="7813" y="16189"/>
                  </a:lnTo>
                  <a:lnTo>
                    <a:pt x="9983" y="15220"/>
                  </a:lnTo>
                  <a:lnTo>
                    <a:pt x="11972" y="17680"/>
                  </a:lnTo>
                  <a:lnTo>
                    <a:pt x="7432" y="19708"/>
                  </a:lnTo>
                  <a:lnTo>
                    <a:pt x="8961" y="21600"/>
                  </a:lnTo>
                  <a:lnTo>
                    <a:pt x="21600" y="15956"/>
                  </a:lnTo>
                  <a:lnTo>
                    <a:pt x="20070" y="14064"/>
                  </a:lnTo>
                  <a:lnTo>
                    <a:pt x="16905" y="15477"/>
                  </a:lnTo>
                  <a:cubicBezTo>
                    <a:pt x="19819" y="13226"/>
                    <a:pt x="20973" y="9873"/>
                    <a:pt x="19662" y="6762"/>
                  </a:cubicBezTo>
                  <a:cubicBezTo>
                    <a:pt x="18716" y="4520"/>
                    <a:pt x="16868" y="2861"/>
                    <a:pt x="14317" y="1964"/>
                  </a:cubicBezTo>
                  <a:cubicBezTo>
                    <a:pt x="12625" y="1368"/>
                    <a:pt x="10722" y="1151"/>
                    <a:pt x="8713" y="1295"/>
                  </a:cubicBezTo>
                  <a:cubicBezTo>
                    <a:pt x="7813" y="536"/>
                    <a:pt x="6285" y="336"/>
                    <a:pt x="5078" y="875"/>
                  </a:cubicBezTo>
                  <a:cubicBezTo>
                    <a:pt x="4725" y="1032"/>
                    <a:pt x="4440" y="1236"/>
                    <a:pt x="4217" y="1471"/>
                  </a:cubicBezTo>
                  <a:lnTo>
                    <a:pt x="3109" y="0"/>
                  </a:lnTo>
                  <a:lnTo>
                    <a:pt x="0" y="1289"/>
                  </a:lnTo>
                  <a:close/>
                  <a:moveTo>
                    <a:pt x="5994" y="2008"/>
                  </a:moveTo>
                  <a:cubicBezTo>
                    <a:pt x="6453" y="1798"/>
                    <a:pt x="7049" y="1856"/>
                    <a:pt x="7404" y="2156"/>
                  </a:cubicBezTo>
                  <a:cubicBezTo>
                    <a:pt x="7771" y="2467"/>
                    <a:pt x="7762" y="2932"/>
                    <a:pt x="7387" y="3235"/>
                  </a:cubicBezTo>
                  <a:cubicBezTo>
                    <a:pt x="7313" y="3300"/>
                    <a:pt x="7226" y="3359"/>
                    <a:pt x="7123" y="3405"/>
                  </a:cubicBezTo>
                  <a:cubicBezTo>
                    <a:pt x="6605" y="3637"/>
                    <a:pt x="5928" y="3511"/>
                    <a:pt x="5619" y="3126"/>
                  </a:cubicBezTo>
                  <a:cubicBezTo>
                    <a:pt x="5309" y="2742"/>
                    <a:pt x="5480" y="2244"/>
                    <a:pt x="5994" y="2008"/>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6" name="Shape 34186">
              <a:extLst>
                <a:ext uri="{FF2B5EF4-FFF2-40B4-BE49-F238E27FC236}">
                  <a16:creationId xmlns:a16="http://schemas.microsoft.com/office/drawing/2014/main" id="{BC835B70-B4D7-1546-898F-8E925436C5F8}"/>
                </a:ext>
              </a:extLst>
            </p:cNvPr>
            <p:cNvSpPr/>
            <p:nvPr/>
          </p:nvSpPr>
          <p:spPr>
            <a:xfrm>
              <a:off x="10902474" y="3745209"/>
              <a:ext cx="602468" cy="782846"/>
            </a:xfrm>
            <a:custGeom>
              <a:avLst/>
              <a:gdLst/>
              <a:ahLst/>
              <a:cxnLst>
                <a:cxn ang="0">
                  <a:pos x="wd2" y="hd2"/>
                </a:cxn>
                <a:cxn ang="5400000">
                  <a:pos x="wd2" y="hd2"/>
                </a:cxn>
                <a:cxn ang="10800000">
                  <a:pos x="wd2" y="hd2"/>
                </a:cxn>
                <a:cxn ang="16200000">
                  <a:pos x="wd2" y="hd2"/>
                </a:cxn>
              </a:cxnLst>
              <a:rect l="0" t="0" r="r" b="b"/>
              <a:pathLst>
                <a:path w="20438" h="21519" extrusionOk="0">
                  <a:moveTo>
                    <a:pt x="9842" y="0"/>
                  </a:moveTo>
                  <a:cubicBezTo>
                    <a:pt x="7324" y="0"/>
                    <a:pt x="4803" y="774"/>
                    <a:pt x="2881" y="2331"/>
                  </a:cubicBezTo>
                  <a:cubicBezTo>
                    <a:pt x="-961" y="5445"/>
                    <a:pt x="-961" y="10493"/>
                    <a:pt x="2881" y="13607"/>
                  </a:cubicBezTo>
                  <a:cubicBezTo>
                    <a:pt x="6005" y="16138"/>
                    <a:pt x="10709" y="16613"/>
                    <a:pt x="14423" y="15030"/>
                  </a:cubicBezTo>
                  <a:cubicBezTo>
                    <a:pt x="14434" y="15103"/>
                    <a:pt x="14466" y="15175"/>
                    <a:pt x="14515" y="15243"/>
                  </a:cubicBezTo>
                  <a:lnTo>
                    <a:pt x="18781" y="21235"/>
                  </a:lnTo>
                  <a:cubicBezTo>
                    <a:pt x="18974" y="21506"/>
                    <a:pt x="19402" y="21600"/>
                    <a:pt x="19736" y="21444"/>
                  </a:cubicBezTo>
                  <a:lnTo>
                    <a:pt x="20091" y="21277"/>
                  </a:lnTo>
                  <a:cubicBezTo>
                    <a:pt x="20425" y="21121"/>
                    <a:pt x="20535" y="20774"/>
                    <a:pt x="20343" y="20503"/>
                  </a:cubicBezTo>
                  <a:lnTo>
                    <a:pt x="16076" y="14515"/>
                  </a:lnTo>
                  <a:cubicBezTo>
                    <a:pt x="16007" y="14419"/>
                    <a:pt x="15903" y="14355"/>
                    <a:pt x="15790" y="14307"/>
                  </a:cubicBezTo>
                  <a:cubicBezTo>
                    <a:pt x="16138" y="14092"/>
                    <a:pt x="16479" y="13864"/>
                    <a:pt x="16797" y="13607"/>
                  </a:cubicBezTo>
                  <a:cubicBezTo>
                    <a:pt x="20639" y="10493"/>
                    <a:pt x="20639" y="5445"/>
                    <a:pt x="16797" y="2331"/>
                  </a:cubicBezTo>
                  <a:cubicBezTo>
                    <a:pt x="14875" y="774"/>
                    <a:pt x="12360" y="0"/>
                    <a:pt x="9842" y="0"/>
                  </a:cubicBezTo>
                  <a:close/>
                  <a:moveTo>
                    <a:pt x="9842" y="1251"/>
                  </a:moveTo>
                  <a:cubicBezTo>
                    <a:pt x="11963" y="1251"/>
                    <a:pt x="14085" y="1909"/>
                    <a:pt x="15704" y="3221"/>
                  </a:cubicBezTo>
                  <a:cubicBezTo>
                    <a:pt x="18942" y="5844"/>
                    <a:pt x="18942" y="10098"/>
                    <a:pt x="15704" y="12722"/>
                  </a:cubicBezTo>
                  <a:cubicBezTo>
                    <a:pt x="12467" y="15345"/>
                    <a:pt x="7217" y="15345"/>
                    <a:pt x="3980" y="12722"/>
                  </a:cubicBezTo>
                  <a:cubicBezTo>
                    <a:pt x="742" y="10098"/>
                    <a:pt x="742" y="5844"/>
                    <a:pt x="3980" y="3221"/>
                  </a:cubicBezTo>
                  <a:cubicBezTo>
                    <a:pt x="5598" y="1909"/>
                    <a:pt x="7720" y="1251"/>
                    <a:pt x="9842" y="125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7" name="Shape 34187">
              <a:extLst>
                <a:ext uri="{FF2B5EF4-FFF2-40B4-BE49-F238E27FC236}">
                  <a16:creationId xmlns:a16="http://schemas.microsoft.com/office/drawing/2014/main" id="{A5C4F64E-F8AE-364B-9B84-12A692B41AC3}"/>
                </a:ext>
              </a:extLst>
            </p:cNvPr>
            <p:cNvSpPr/>
            <p:nvPr/>
          </p:nvSpPr>
          <p:spPr>
            <a:xfrm>
              <a:off x="9646332" y="5299667"/>
              <a:ext cx="648460" cy="459644"/>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8" name="Shape 34188">
              <a:extLst>
                <a:ext uri="{FF2B5EF4-FFF2-40B4-BE49-F238E27FC236}">
                  <a16:creationId xmlns:a16="http://schemas.microsoft.com/office/drawing/2014/main" id="{7036E97A-E538-DB4D-9DAE-381CFDACB2B0}"/>
                </a:ext>
              </a:extLst>
            </p:cNvPr>
            <p:cNvSpPr/>
            <p:nvPr/>
          </p:nvSpPr>
          <p:spPr>
            <a:xfrm>
              <a:off x="14782759" y="5213711"/>
              <a:ext cx="949938" cy="458576"/>
            </a:xfrm>
            <a:custGeom>
              <a:avLst/>
              <a:gdLst/>
              <a:ahLst/>
              <a:cxnLst>
                <a:cxn ang="0">
                  <a:pos x="wd2" y="hd2"/>
                </a:cxn>
                <a:cxn ang="5400000">
                  <a:pos x="wd2" y="hd2"/>
                </a:cxn>
                <a:cxn ang="10800000">
                  <a:pos x="wd2" y="hd2"/>
                </a:cxn>
                <a:cxn ang="16200000">
                  <a:pos x="wd2" y="hd2"/>
                </a:cxn>
              </a:cxnLst>
              <a:rect l="0" t="0" r="r" b="b"/>
              <a:pathLst>
                <a:path w="21600" h="21600" extrusionOk="0">
                  <a:moveTo>
                    <a:pt x="470" y="21600"/>
                  </a:moveTo>
                  <a:cubicBezTo>
                    <a:pt x="3196" y="21301"/>
                    <a:pt x="4520" y="17446"/>
                    <a:pt x="5606" y="13579"/>
                  </a:cubicBezTo>
                  <a:cubicBezTo>
                    <a:pt x="6868" y="17109"/>
                    <a:pt x="8385" y="20522"/>
                    <a:pt x="11056" y="20229"/>
                  </a:cubicBezTo>
                  <a:cubicBezTo>
                    <a:pt x="13700" y="19938"/>
                    <a:pt x="15043" y="16273"/>
                    <a:pt x="16113" y="12527"/>
                  </a:cubicBezTo>
                  <a:cubicBezTo>
                    <a:pt x="17383" y="16099"/>
                    <a:pt x="18898" y="19587"/>
                    <a:pt x="21600" y="19290"/>
                  </a:cubicBezTo>
                  <a:lnTo>
                    <a:pt x="21545" y="16807"/>
                  </a:lnTo>
                  <a:cubicBezTo>
                    <a:pt x="19258" y="17058"/>
                    <a:pt x="18061" y="13947"/>
                    <a:pt x="16772" y="10222"/>
                  </a:cubicBezTo>
                  <a:cubicBezTo>
                    <a:pt x="17878" y="6171"/>
                    <a:pt x="18899" y="2735"/>
                    <a:pt x="21214" y="2481"/>
                  </a:cubicBezTo>
                  <a:lnTo>
                    <a:pt x="21142" y="0"/>
                  </a:lnTo>
                  <a:cubicBezTo>
                    <a:pt x="18416" y="300"/>
                    <a:pt x="17080" y="4165"/>
                    <a:pt x="15994" y="8031"/>
                  </a:cubicBezTo>
                  <a:cubicBezTo>
                    <a:pt x="14732" y="4504"/>
                    <a:pt x="13210" y="1123"/>
                    <a:pt x="10541" y="1416"/>
                  </a:cubicBezTo>
                  <a:cubicBezTo>
                    <a:pt x="7892" y="1708"/>
                    <a:pt x="6571" y="5362"/>
                    <a:pt x="5501" y="9116"/>
                  </a:cubicBezTo>
                  <a:cubicBezTo>
                    <a:pt x="4229" y="5537"/>
                    <a:pt x="2706" y="2023"/>
                    <a:pt x="0" y="2320"/>
                  </a:cubicBezTo>
                  <a:cubicBezTo>
                    <a:pt x="0" y="2320"/>
                    <a:pt x="67" y="4802"/>
                    <a:pt x="67" y="4802"/>
                  </a:cubicBezTo>
                  <a:cubicBezTo>
                    <a:pt x="2361" y="4550"/>
                    <a:pt x="3548" y="7681"/>
                    <a:pt x="4841" y="11421"/>
                  </a:cubicBezTo>
                  <a:cubicBezTo>
                    <a:pt x="3737" y="15462"/>
                    <a:pt x="2709" y="18874"/>
                    <a:pt x="399" y="19128"/>
                  </a:cubicBezTo>
                  <a:lnTo>
                    <a:pt x="470" y="21600"/>
                  </a:lnTo>
                  <a:close/>
                  <a:moveTo>
                    <a:pt x="571" y="17516"/>
                  </a:moveTo>
                  <a:cubicBezTo>
                    <a:pt x="973" y="17463"/>
                    <a:pt x="1323" y="17289"/>
                    <a:pt x="1641" y="17020"/>
                  </a:cubicBezTo>
                  <a:cubicBezTo>
                    <a:pt x="1641" y="17020"/>
                    <a:pt x="1387" y="6572"/>
                    <a:pt x="1387" y="6572"/>
                  </a:cubicBezTo>
                  <a:cubicBezTo>
                    <a:pt x="1058" y="6378"/>
                    <a:pt x="699" y="6290"/>
                    <a:pt x="296" y="6330"/>
                  </a:cubicBezTo>
                  <a:lnTo>
                    <a:pt x="571" y="17516"/>
                  </a:lnTo>
                  <a:close/>
                  <a:moveTo>
                    <a:pt x="2649" y="15637"/>
                  </a:moveTo>
                  <a:cubicBezTo>
                    <a:pt x="3008" y="15009"/>
                    <a:pt x="3317" y="14212"/>
                    <a:pt x="3611" y="13297"/>
                  </a:cubicBezTo>
                  <a:lnTo>
                    <a:pt x="3530" y="9777"/>
                  </a:lnTo>
                  <a:cubicBezTo>
                    <a:pt x="3194" y="8935"/>
                    <a:pt x="2849" y="8211"/>
                    <a:pt x="2462" y="7671"/>
                  </a:cubicBezTo>
                  <a:lnTo>
                    <a:pt x="2649" y="15637"/>
                  </a:lnTo>
                  <a:close/>
                  <a:moveTo>
                    <a:pt x="6265" y="11274"/>
                  </a:moveTo>
                  <a:cubicBezTo>
                    <a:pt x="7335" y="7383"/>
                    <a:pt x="8366" y="4144"/>
                    <a:pt x="10612" y="3897"/>
                  </a:cubicBezTo>
                  <a:cubicBezTo>
                    <a:pt x="12876" y="3648"/>
                    <a:pt x="14062" y="6687"/>
                    <a:pt x="15336" y="10361"/>
                  </a:cubicBezTo>
                  <a:cubicBezTo>
                    <a:pt x="14269" y="14240"/>
                    <a:pt x="13242" y="17500"/>
                    <a:pt x="11001" y="17746"/>
                  </a:cubicBezTo>
                  <a:cubicBezTo>
                    <a:pt x="8738" y="17995"/>
                    <a:pt x="7539" y="14948"/>
                    <a:pt x="6265" y="11274"/>
                  </a:cubicBezTo>
                  <a:close/>
                  <a:moveTo>
                    <a:pt x="8019" y="13315"/>
                  </a:moveTo>
                  <a:cubicBezTo>
                    <a:pt x="8416" y="14295"/>
                    <a:pt x="8827" y="15128"/>
                    <a:pt x="9287" y="15750"/>
                  </a:cubicBezTo>
                  <a:lnTo>
                    <a:pt x="9038" y="6172"/>
                  </a:lnTo>
                  <a:cubicBezTo>
                    <a:pt x="8613" y="6892"/>
                    <a:pt x="8251" y="7817"/>
                    <a:pt x="7906" y="8878"/>
                  </a:cubicBezTo>
                  <a:lnTo>
                    <a:pt x="8019" y="13315"/>
                  </a:lnTo>
                  <a:close/>
                  <a:moveTo>
                    <a:pt x="10389" y="16077"/>
                  </a:moveTo>
                  <a:cubicBezTo>
                    <a:pt x="10611" y="16140"/>
                    <a:pt x="10842" y="16161"/>
                    <a:pt x="11095" y="16128"/>
                  </a:cubicBezTo>
                  <a:cubicBezTo>
                    <a:pt x="11223" y="16112"/>
                    <a:pt x="11344" y="16080"/>
                    <a:pt x="11463" y="16041"/>
                  </a:cubicBezTo>
                  <a:lnTo>
                    <a:pt x="11227" y="5045"/>
                  </a:lnTo>
                  <a:cubicBezTo>
                    <a:pt x="11108" y="5036"/>
                    <a:pt x="10985" y="5039"/>
                    <a:pt x="10857" y="5056"/>
                  </a:cubicBezTo>
                  <a:cubicBezTo>
                    <a:pt x="10605" y="5088"/>
                    <a:pt x="10374" y="5166"/>
                    <a:pt x="10157" y="5285"/>
                  </a:cubicBezTo>
                  <a:lnTo>
                    <a:pt x="10389" y="16077"/>
                  </a:lnTo>
                  <a:close/>
                  <a:moveTo>
                    <a:pt x="12594" y="15655"/>
                  </a:moveTo>
                  <a:cubicBezTo>
                    <a:pt x="12999" y="15123"/>
                    <a:pt x="13343" y="14414"/>
                    <a:pt x="13661" y="13573"/>
                  </a:cubicBezTo>
                  <a:lnTo>
                    <a:pt x="13528" y="7680"/>
                  </a:lnTo>
                  <a:cubicBezTo>
                    <a:pt x="13173" y="6920"/>
                    <a:pt x="12798" y="6300"/>
                    <a:pt x="12371" y="5869"/>
                  </a:cubicBezTo>
                  <a:lnTo>
                    <a:pt x="12594" y="15655"/>
                  </a:lnTo>
                  <a:close/>
                  <a:moveTo>
                    <a:pt x="18081" y="11798"/>
                  </a:moveTo>
                  <a:cubicBezTo>
                    <a:pt x="18416" y="12578"/>
                    <a:pt x="18758" y="13235"/>
                    <a:pt x="19139" y="13718"/>
                  </a:cubicBezTo>
                  <a:lnTo>
                    <a:pt x="18884" y="6051"/>
                  </a:lnTo>
                  <a:cubicBezTo>
                    <a:pt x="18541" y="6694"/>
                    <a:pt x="18245" y="7495"/>
                    <a:pt x="17967" y="8411"/>
                  </a:cubicBezTo>
                  <a:lnTo>
                    <a:pt x="18081" y="11798"/>
                  </a:lnTo>
                  <a:close/>
                  <a:moveTo>
                    <a:pt x="20486" y="14708"/>
                  </a:moveTo>
                  <a:cubicBezTo>
                    <a:pt x="20804" y="14878"/>
                    <a:pt x="21150" y="14947"/>
                    <a:pt x="21538" y="14889"/>
                  </a:cubicBezTo>
                  <a:lnTo>
                    <a:pt x="21229" y="4150"/>
                  </a:lnTo>
                  <a:cubicBezTo>
                    <a:pt x="20842" y="4223"/>
                    <a:pt x="20502" y="4409"/>
                    <a:pt x="20197" y="4684"/>
                  </a:cubicBezTo>
                  <a:cubicBezTo>
                    <a:pt x="20197" y="4684"/>
                    <a:pt x="20486" y="14708"/>
                    <a:pt x="20486" y="14708"/>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59" name="Shape 34189">
              <a:extLst>
                <a:ext uri="{FF2B5EF4-FFF2-40B4-BE49-F238E27FC236}">
                  <a16:creationId xmlns:a16="http://schemas.microsoft.com/office/drawing/2014/main" id="{3E502D09-5E8E-034A-BA71-FA7562E6BAEB}"/>
                </a:ext>
              </a:extLst>
            </p:cNvPr>
            <p:cNvSpPr/>
            <p:nvPr/>
          </p:nvSpPr>
          <p:spPr>
            <a:xfrm>
              <a:off x="12966315" y="3935732"/>
              <a:ext cx="606684" cy="867474"/>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0" name="Shape 34190">
              <a:extLst>
                <a:ext uri="{FF2B5EF4-FFF2-40B4-BE49-F238E27FC236}">
                  <a16:creationId xmlns:a16="http://schemas.microsoft.com/office/drawing/2014/main" id="{80F26035-6389-2F4A-919A-7597AB01122D}"/>
                </a:ext>
              </a:extLst>
            </p:cNvPr>
            <p:cNvSpPr/>
            <p:nvPr/>
          </p:nvSpPr>
          <p:spPr>
            <a:xfrm>
              <a:off x="8736613" y="4207504"/>
              <a:ext cx="967678" cy="820704"/>
            </a:xfrm>
            <a:custGeom>
              <a:avLst/>
              <a:gdLst/>
              <a:ahLst/>
              <a:cxnLst>
                <a:cxn ang="0">
                  <a:pos x="wd2" y="hd2"/>
                </a:cxn>
                <a:cxn ang="5400000">
                  <a:pos x="wd2" y="hd2"/>
                </a:cxn>
                <a:cxn ang="10800000">
                  <a:pos x="wd2" y="hd2"/>
                </a:cxn>
                <a:cxn ang="16200000">
                  <a:pos x="wd2" y="hd2"/>
                </a:cxn>
              </a:cxnLst>
              <a:rect l="0" t="0" r="r" b="b"/>
              <a:pathLst>
                <a:path w="21275" h="21218" extrusionOk="0">
                  <a:moveTo>
                    <a:pt x="17160" y="16531"/>
                  </a:moveTo>
                  <a:lnTo>
                    <a:pt x="3281" y="10266"/>
                  </a:lnTo>
                  <a:lnTo>
                    <a:pt x="6158" y="1453"/>
                  </a:lnTo>
                  <a:lnTo>
                    <a:pt x="20037" y="7718"/>
                  </a:lnTo>
                  <a:cubicBezTo>
                    <a:pt x="20037" y="7718"/>
                    <a:pt x="17160" y="16531"/>
                    <a:pt x="17160" y="16531"/>
                  </a:cubicBezTo>
                  <a:close/>
                  <a:moveTo>
                    <a:pt x="20480" y="6363"/>
                  </a:moveTo>
                  <a:lnTo>
                    <a:pt x="6600" y="98"/>
                  </a:lnTo>
                  <a:cubicBezTo>
                    <a:pt x="5961" y="-191"/>
                    <a:pt x="5246" y="183"/>
                    <a:pt x="5001" y="931"/>
                  </a:cubicBezTo>
                  <a:cubicBezTo>
                    <a:pt x="5001" y="931"/>
                    <a:pt x="1682" y="11100"/>
                    <a:pt x="1694" y="11105"/>
                  </a:cubicBezTo>
                  <a:lnTo>
                    <a:pt x="17862" y="18403"/>
                  </a:lnTo>
                  <a:cubicBezTo>
                    <a:pt x="17874" y="18409"/>
                    <a:pt x="21194" y="8240"/>
                    <a:pt x="21194" y="8240"/>
                  </a:cubicBezTo>
                  <a:cubicBezTo>
                    <a:pt x="21438" y="7492"/>
                    <a:pt x="21118" y="6651"/>
                    <a:pt x="20480" y="6363"/>
                  </a:cubicBezTo>
                  <a:close/>
                  <a:moveTo>
                    <a:pt x="16989" y="21121"/>
                  </a:moveTo>
                  <a:lnTo>
                    <a:pt x="797" y="13812"/>
                  </a:lnTo>
                  <a:cubicBezTo>
                    <a:pt x="157" y="13523"/>
                    <a:pt x="-162" y="12683"/>
                    <a:pt x="83" y="11934"/>
                  </a:cubicBezTo>
                  <a:lnTo>
                    <a:pt x="304" y="11256"/>
                  </a:lnTo>
                  <a:lnTo>
                    <a:pt x="7822" y="14649"/>
                  </a:lnTo>
                  <a:lnTo>
                    <a:pt x="7600" y="15327"/>
                  </a:lnTo>
                  <a:lnTo>
                    <a:pt x="11070" y="16893"/>
                  </a:lnTo>
                  <a:lnTo>
                    <a:pt x="11291" y="16216"/>
                  </a:lnTo>
                  <a:lnTo>
                    <a:pt x="18810" y="19609"/>
                  </a:lnTo>
                  <a:lnTo>
                    <a:pt x="18588" y="20287"/>
                  </a:lnTo>
                  <a:cubicBezTo>
                    <a:pt x="18344" y="21036"/>
                    <a:pt x="17627" y="21409"/>
                    <a:pt x="16989" y="21121"/>
                  </a:cubicBezTo>
                  <a:cubicBezTo>
                    <a:pt x="16989" y="21121"/>
                    <a:pt x="16989" y="21121"/>
                    <a:pt x="16989" y="2112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1" name="Shape 34191">
              <a:extLst>
                <a:ext uri="{FF2B5EF4-FFF2-40B4-BE49-F238E27FC236}">
                  <a16:creationId xmlns:a16="http://schemas.microsoft.com/office/drawing/2014/main" id="{15E90CFB-1E2C-EF4A-B1ED-6FD69DBDD9C3}"/>
                </a:ext>
              </a:extLst>
            </p:cNvPr>
            <p:cNvSpPr/>
            <p:nvPr/>
          </p:nvSpPr>
          <p:spPr>
            <a:xfrm>
              <a:off x="12884222" y="7775447"/>
              <a:ext cx="606686" cy="867474"/>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2" name="Shape 34192">
              <a:extLst>
                <a:ext uri="{FF2B5EF4-FFF2-40B4-BE49-F238E27FC236}">
                  <a16:creationId xmlns:a16="http://schemas.microsoft.com/office/drawing/2014/main" id="{B2400A31-1671-BB45-9745-8F05DAFCA9B5}"/>
                </a:ext>
              </a:extLst>
            </p:cNvPr>
            <p:cNvSpPr/>
            <p:nvPr/>
          </p:nvSpPr>
          <p:spPr>
            <a:xfrm>
              <a:off x="9950402" y="3061775"/>
              <a:ext cx="885232" cy="1041484"/>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3" name="Shape 34193">
              <a:extLst>
                <a:ext uri="{FF2B5EF4-FFF2-40B4-BE49-F238E27FC236}">
                  <a16:creationId xmlns:a16="http://schemas.microsoft.com/office/drawing/2014/main" id="{9CCB2114-7721-7C48-90EE-8BF98BE7201F}"/>
                </a:ext>
              </a:extLst>
            </p:cNvPr>
            <p:cNvSpPr/>
            <p:nvPr/>
          </p:nvSpPr>
          <p:spPr>
            <a:xfrm>
              <a:off x="11615551" y="3334957"/>
              <a:ext cx="818520" cy="818520"/>
            </a:xfrm>
            <a:custGeom>
              <a:avLst/>
              <a:gdLst/>
              <a:ahLst/>
              <a:cxnLst>
                <a:cxn ang="0">
                  <a:pos x="wd2" y="hd2"/>
                </a:cxn>
                <a:cxn ang="5400000">
                  <a:pos x="wd2" y="hd2"/>
                </a:cxn>
                <a:cxn ang="10800000">
                  <a:pos x="wd2" y="hd2"/>
                </a:cxn>
                <a:cxn ang="16200000">
                  <a:pos x="wd2" y="hd2"/>
                </a:cxn>
              </a:cxnLst>
              <a:rect l="0" t="0" r="r" b="b"/>
              <a:pathLst>
                <a:path w="20113" h="20113" extrusionOk="0">
                  <a:moveTo>
                    <a:pt x="8483" y="125"/>
                  </a:moveTo>
                  <a:cubicBezTo>
                    <a:pt x="2996" y="994"/>
                    <a:pt x="-744" y="6142"/>
                    <a:pt x="125" y="11629"/>
                  </a:cubicBezTo>
                  <a:cubicBezTo>
                    <a:pt x="994" y="17116"/>
                    <a:pt x="6142" y="20856"/>
                    <a:pt x="11629" y="19987"/>
                  </a:cubicBezTo>
                  <a:cubicBezTo>
                    <a:pt x="17116" y="19118"/>
                    <a:pt x="20856" y="13970"/>
                    <a:pt x="19987" y="8483"/>
                  </a:cubicBezTo>
                  <a:cubicBezTo>
                    <a:pt x="19118" y="2996"/>
                    <a:pt x="13970" y="-744"/>
                    <a:pt x="8483" y="125"/>
                  </a:cubicBezTo>
                  <a:close/>
                  <a:moveTo>
                    <a:pt x="8760" y="1873"/>
                  </a:moveTo>
                  <a:cubicBezTo>
                    <a:pt x="8956" y="1842"/>
                    <a:pt x="9163" y="1878"/>
                    <a:pt x="9336" y="2004"/>
                  </a:cubicBezTo>
                  <a:cubicBezTo>
                    <a:pt x="9681" y="2255"/>
                    <a:pt x="9758" y="2741"/>
                    <a:pt x="9507" y="3087"/>
                  </a:cubicBezTo>
                  <a:cubicBezTo>
                    <a:pt x="9256" y="3432"/>
                    <a:pt x="8770" y="3509"/>
                    <a:pt x="8424" y="3258"/>
                  </a:cubicBezTo>
                  <a:cubicBezTo>
                    <a:pt x="8079" y="3007"/>
                    <a:pt x="8002" y="2521"/>
                    <a:pt x="8253" y="2175"/>
                  </a:cubicBezTo>
                  <a:cubicBezTo>
                    <a:pt x="8378" y="2002"/>
                    <a:pt x="8564" y="1904"/>
                    <a:pt x="8760" y="1873"/>
                  </a:cubicBezTo>
                  <a:close/>
                  <a:moveTo>
                    <a:pt x="9098" y="4008"/>
                  </a:moveTo>
                  <a:cubicBezTo>
                    <a:pt x="9327" y="3971"/>
                    <a:pt x="9546" y="4130"/>
                    <a:pt x="9582" y="4359"/>
                  </a:cubicBezTo>
                  <a:lnTo>
                    <a:pt x="10314" y="8984"/>
                  </a:lnTo>
                  <a:cubicBezTo>
                    <a:pt x="10465" y="9019"/>
                    <a:pt x="10626" y="8992"/>
                    <a:pt x="10759" y="9088"/>
                  </a:cubicBezTo>
                  <a:cubicBezTo>
                    <a:pt x="10893" y="9186"/>
                    <a:pt x="10931" y="9343"/>
                    <a:pt x="11011" y="9477"/>
                  </a:cubicBezTo>
                  <a:lnTo>
                    <a:pt x="14460" y="8930"/>
                  </a:lnTo>
                  <a:cubicBezTo>
                    <a:pt x="14689" y="8894"/>
                    <a:pt x="14908" y="9053"/>
                    <a:pt x="14944" y="9282"/>
                  </a:cubicBezTo>
                  <a:cubicBezTo>
                    <a:pt x="14980" y="9511"/>
                    <a:pt x="14822" y="9729"/>
                    <a:pt x="14593" y="9766"/>
                  </a:cubicBezTo>
                  <a:lnTo>
                    <a:pt x="11143" y="10312"/>
                  </a:lnTo>
                  <a:cubicBezTo>
                    <a:pt x="11108" y="10464"/>
                    <a:pt x="11121" y="10625"/>
                    <a:pt x="11024" y="10759"/>
                  </a:cubicBezTo>
                  <a:cubicBezTo>
                    <a:pt x="10636" y="11292"/>
                    <a:pt x="9886" y="11411"/>
                    <a:pt x="9353" y="11024"/>
                  </a:cubicBezTo>
                  <a:cubicBezTo>
                    <a:pt x="8820" y="10636"/>
                    <a:pt x="8701" y="9886"/>
                    <a:pt x="9088" y="9353"/>
                  </a:cubicBezTo>
                  <a:cubicBezTo>
                    <a:pt x="9188" y="9215"/>
                    <a:pt x="9357" y="9195"/>
                    <a:pt x="9495" y="9114"/>
                  </a:cubicBezTo>
                  <a:lnTo>
                    <a:pt x="8762" y="4489"/>
                  </a:lnTo>
                  <a:cubicBezTo>
                    <a:pt x="8726" y="4260"/>
                    <a:pt x="8869" y="4044"/>
                    <a:pt x="9098" y="4008"/>
                  </a:cubicBezTo>
                  <a:close/>
                  <a:moveTo>
                    <a:pt x="2495" y="10476"/>
                  </a:moveTo>
                  <a:cubicBezTo>
                    <a:pt x="2691" y="10446"/>
                    <a:pt x="2898" y="10482"/>
                    <a:pt x="3071" y="10607"/>
                  </a:cubicBezTo>
                  <a:cubicBezTo>
                    <a:pt x="3417" y="10859"/>
                    <a:pt x="3494" y="11345"/>
                    <a:pt x="3243" y="11690"/>
                  </a:cubicBezTo>
                  <a:cubicBezTo>
                    <a:pt x="2992" y="12035"/>
                    <a:pt x="2505" y="12113"/>
                    <a:pt x="2160" y="11862"/>
                  </a:cubicBezTo>
                  <a:cubicBezTo>
                    <a:pt x="1814" y="11610"/>
                    <a:pt x="1737" y="11124"/>
                    <a:pt x="1988" y="10779"/>
                  </a:cubicBezTo>
                  <a:cubicBezTo>
                    <a:pt x="2114" y="10606"/>
                    <a:pt x="2300" y="10507"/>
                    <a:pt x="2495" y="10476"/>
                  </a:cubicBezTo>
                  <a:close/>
                  <a:moveTo>
                    <a:pt x="17392" y="8117"/>
                  </a:moveTo>
                  <a:cubicBezTo>
                    <a:pt x="17587" y="8086"/>
                    <a:pt x="17779" y="8125"/>
                    <a:pt x="17952" y="8250"/>
                  </a:cubicBezTo>
                  <a:cubicBezTo>
                    <a:pt x="18298" y="8502"/>
                    <a:pt x="18375" y="8988"/>
                    <a:pt x="18124" y="9333"/>
                  </a:cubicBezTo>
                  <a:cubicBezTo>
                    <a:pt x="17872" y="9678"/>
                    <a:pt x="17402" y="9753"/>
                    <a:pt x="17056" y="9502"/>
                  </a:cubicBezTo>
                  <a:cubicBezTo>
                    <a:pt x="16711" y="9251"/>
                    <a:pt x="16634" y="8765"/>
                    <a:pt x="16885" y="8419"/>
                  </a:cubicBezTo>
                  <a:cubicBezTo>
                    <a:pt x="17010" y="8247"/>
                    <a:pt x="17196" y="8148"/>
                    <a:pt x="17392" y="8117"/>
                  </a:cubicBezTo>
                  <a:close/>
                  <a:moveTo>
                    <a:pt x="11112" y="16723"/>
                  </a:moveTo>
                  <a:cubicBezTo>
                    <a:pt x="11308" y="16692"/>
                    <a:pt x="11515" y="16728"/>
                    <a:pt x="11688" y="16854"/>
                  </a:cubicBezTo>
                  <a:cubicBezTo>
                    <a:pt x="12033" y="17105"/>
                    <a:pt x="12110" y="17591"/>
                    <a:pt x="11859" y="17937"/>
                  </a:cubicBezTo>
                  <a:cubicBezTo>
                    <a:pt x="11608" y="18282"/>
                    <a:pt x="11122" y="18359"/>
                    <a:pt x="10776" y="18108"/>
                  </a:cubicBezTo>
                  <a:cubicBezTo>
                    <a:pt x="10431" y="17857"/>
                    <a:pt x="10354" y="17371"/>
                    <a:pt x="10605" y="17025"/>
                  </a:cubicBezTo>
                  <a:cubicBezTo>
                    <a:pt x="10730" y="16853"/>
                    <a:pt x="10916" y="16754"/>
                    <a:pt x="11112" y="16723"/>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4" name="Shape 34194">
              <a:extLst>
                <a:ext uri="{FF2B5EF4-FFF2-40B4-BE49-F238E27FC236}">
                  <a16:creationId xmlns:a16="http://schemas.microsoft.com/office/drawing/2014/main" id="{08AB7CCF-CC82-4E41-9BD4-ACF711191AE9}"/>
                </a:ext>
              </a:extLst>
            </p:cNvPr>
            <p:cNvSpPr/>
            <p:nvPr/>
          </p:nvSpPr>
          <p:spPr>
            <a:xfrm>
              <a:off x="14592598" y="6234099"/>
              <a:ext cx="850388" cy="976334"/>
            </a:xfrm>
            <a:custGeom>
              <a:avLst/>
              <a:gdLst/>
              <a:ahLst/>
              <a:cxnLst>
                <a:cxn ang="0">
                  <a:pos x="wd2" y="hd2"/>
                </a:cxn>
                <a:cxn ang="5400000">
                  <a:pos x="wd2" y="hd2"/>
                </a:cxn>
                <a:cxn ang="10800000">
                  <a:pos x="wd2" y="hd2"/>
                </a:cxn>
                <a:cxn ang="16200000">
                  <a:pos x="wd2" y="hd2"/>
                </a:cxn>
              </a:cxnLst>
              <a:rect l="0" t="0" r="r" b="b"/>
              <a:pathLst>
                <a:path w="21600" h="21600" extrusionOk="0">
                  <a:moveTo>
                    <a:pt x="11390" y="0"/>
                  </a:moveTo>
                  <a:lnTo>
                    <a:pt x="0" y="14168"/>
                  </a:lnTo>
                  <a:lnTo>
                    <a:pt x="12187" y="21600"/>
                  </a:lnTo>
                  <a:lnTo>
                    <a:pt x="21600" y="9890"/>
                  </a:lnTo>
                  <a:lnTo>
                    <a:pt x="20767" y="5719"/>
                  </a:lnTo>
                  <a:lnTo>
                    <a:pt x="11390" y="0"/>
                  </a:lnTo>
                  <a:close/>
                  <a:moveTo>
                    <a:pt x="12641" y="5625"/>
                  </a:moveTo>
                  <a:lnTo>
                    <a:pt x="17079" y="8332"/>
                  </a:lnTo>
                  <a:lnTo>
                    <a:pt x="16765" y="8723"/>
                  </a:lnTo>
                  <a:lnTo>
                    <a:pt x="12326" y="6016"/>
                  </a:lnTo>
                  <a:lnTo>
                    <a:pt x="12641" y="5625"/>
                  </a:lnTo>
                  <a:close/>
                  <a:moveTo>
                    <a:pt x="7323" y="8127"/>
                  </a:moveTo>
                  <a:lnTo>
                    <a:pt x="16200" y="13540"/>
                  </a:lnTo>
                  <a:lnTo>
                    <a:pt x="15894" y="13920"/>
                  </a:lnTo>
                  <a:lnTo>
                    <a:pt x="7017" y="8506"/>
                  </a:lnTo>
                  <a:lnTo>
                    <a:pt x="7323" y="8127"/>
                  </a:lnTo>
                  <a:close/>
                  <a:moveTo>
                    <a:pt x="5778" y="10048"/>
                  </a:moveTo>
                  <a:lnTo>
                    <a:pt x="14655" y="15462"/>
                  </a:lnTo>
                  <a:lnTo>
                    <a:pt x="14340" y="15853"/>
                  </a:lnTo>
                  <a:lnTo>
                    <a:pt x="5463" y="10439"/>
                  </a:lnTo>
                  <a:lnTo>
                    <a:pt x="5778" y="10048"/>
                  </a:lnTo>
                  <a:close/>
                  <a:moveTo>
                    <a:pt x="4233" y="11970"/>
                  </a:moveTo>
                  <a:lnTo>
                    <a:pt x="8671" y="14677"/>
                  </a:lnTo>
                  <a:lnTo>
                    <a:pt x="8357" y="15068"/>
                  </a:lnTo>
                  <a:lnTo>
                    <a:pt x="3918" y="12361"/>
                  </a:lnTo>
                  <a:lnTo>
                    <a:pt x="4233" y="11970"/>
                  </a:ln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5" name="Shape 34195">
              <a:extLst>
                <a:ext uri="{FF2B5EF4-FFF2-40B4-BE49-F238E27FC236}">
                  <a16:creationId xmlns:a16="http://schemas.microsoft.com/office/drawing/2014/main" id="{60F1FCA0-0B55-DA42-AA15-76394CCF7CE8}"/>
                </a:ext>
              </a:extLst>
            </p:cNvPr>
            <p:cNvSpPr/>
            <p:nvPr/>
          </p:nvSpPr>
          <p:spPr>
            <a:xfrm>
              <a:off x="13429434" y="7344882"/>
              <a:ext cx="433382" cy="479750"/>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6" name="Shape 34196">
              <a:extLst>
                <a:ext uri="{FF2B5EF4-FFF2-40B4-BE49-F238E27FC236}">
                  <a16:creationId xmlns:a16="http://schemas.microsoft.com/office/drawing/2014/main" id="{36E9D02B-3D7D-A54F-BC3A-460483287FD4}"/>
                </a:ext>
              </a:extLst>
            </p:cNvPr>
            <p:cNvSpPr/>
            <p:nvPr/>
          </p:nvSpPr>
          <p:spPr>
            <a:xfrm>
              <a:off x="12395982" y="2571694"/>
              <a:ext cx="1203272" cy="672004"/>
            </a:xfrm>
            <a:custGeom>
              <a:avLst/>
              <a:gdLst/>
              <a:ahLst/>
              <a:cxnLst>
                <a:cxn ang="0">
                  <a:pos x="wd2" y="hd2"/>
                </a:cxn>
                <a:cxn ang="5400000">
                  <a:pos x="wd2" y="hd2"/>
                </a:cxn>
                <a:cxn ang="10800000">
                  <a:pos x="wd2" y="hd2"/>
                </a:cxn>
                <a:cxn ang="16200000">
                  <a:pos x="wd2" y="hd2"/>
                </a:cxn>
              </a:cxnLst>
              <a:rect l="0" t="0" r="r" b="b"/>
              <a:pathLst>
                <a:path w="21600" h="21600" extrusionOk="0">
                  <a:moveTo>
                    <a:pt x="0" y="15895"/>
                  </a:moveTo>
                  <a:cubicBezTo>
                    <a:pt x="2602" y="16630"/>
                    <a:pt x="4225" y="13961"/>
                    <a:pt x="5624" y="11197"/>
                  </a:cubicBezTo>
                  <a:cubicBezTo>
                    <a:pt x="6473" y="14530"/>
                    <a:pt x="7574" y="17859"/>
                    <a:pt x="10123" y="18579"/>
                  </a:cubicBezTo>
                  <a:cubicBezTo>
                    <a:pt x="12646" y="19291"/>
                    <a:pt x="14269" y="16784"/>
                    <a:pt x="15641" y="14112"/>
                  </a:cubicBezTo>
                  <a:cubicBezTo>
                    <a:pt x="16494" y="17483"/>
                    <a:pt x="17585" y="20872"/>
                    <a:pt x="20164" y="21600"/>
                  </a:cubicBezTo>
                  <a:lnTo>
                    <a:pt x="20353" y="19555"/>
                  </a:lnTo>
                  <a:cubicBezTo>
                    <a:pt x="18170" y="18939"/>
                    <a:pt x="17341" y="15971"/>
                    <a:pt x="16486" y="12469"/>
                  </a:cubicBezTo>
                  <a:cubicBezTo>
                    <a:pt x="17922" y="9562"/>
                    <a:pt x="19218" y="7126"/>
                    <a:pt x="21427" y="7750"/>
                  </a:cubicBezTo>
                  <a:lnTo>
                    <a:pt x="21600" y="5701"/>
                  </a:lnTo>
                  <a:cubicBezTo>
                    <a:pt x="18998" y="4966"/>
                    <a:pt x="17363" y="7639"/>
                    <a:pt x="15964" y="10403"/>
                  </a:cubicBezTo>
                  <a:cubicBezTo>
                    <a:pt x="15115" y="7072"/>
                    <a:pt x="14006" y="3768"/>
                    <a:pt x="11458" y="3048"/>
                  </a:cubicBezTo>
                  <a:cubicBezTo>
                    <a:pt x="8930" y="2335"/>
                    <a:pt x="7330" y="4841"/>
                    <a:pt x="5956" y="7519"/>
                  </a:cubicBezTo>
                  <a:cubicBezTo>
                    <a:pt x="5103" y="4143"/>
                    <a:pt x="4006" y="730"/>
                    <a:pt x="1424" y="0"/>
                  </a:cubicBezTo>
                  <a:cubicBezTo>
                    <a:pt x="1424" y="0"/>
                    <a:pt x="1247" y="2048"/>
                    <a:pt x="1247" y="2048"/>
                  </a:cubicBezTo>
                  <a:cubicBezTo>
                    <a:pt x="3436" y="2666"/>
                    <a:pt x="4253" y="5647"/>
                    <a:pt x="5111" y="9162"/>
                  </a:cubicBezTo>
                  <a:cubicBezTo>
                    <a:pt x="3678" y="12062"/>
                    <a:pt x="2378" y="14476"/>
                    <a:pt x="172" y="13853"/>
                  </a:cubicBezTo>
                  <a:lnTo>
                    <a:pt x="0" y="15895"/>
                  </a:lnTo>
                  <a:close/>
                  <a:moveTo>
                    <a:pt x="491" y="12600"/>
                  </a:moveTo>
                  <a:cubicBezTo>
                    <a:pt x="875" y="12701"/>
                    <a:pt x="1223" y="12685"/>
                    <a:pt x="1549" y="12580"/>
                  </a:cubicBezTo>
                  <a:cubicBezTo>
                    <a:pt x="1549" y="12580"/>
                    <a:pt x="2321" y="3967"/>
                    <a:pt x="2321" y="3967"/>
                  </a:cubicBezTo>
                  <a:cubicBezTo>
                    <a:pt x="2030" y="3690"/>
                    <a:pt x="1699" y="3489"/>
                    <a:pt x="1315" y="3377"/>
                  </a:cubicBezTo>
                  <a:lnTo>
                    <a:pt x="491" y="12600"/>
                  </a:lnTo>
                  <a:close/>
                  <a:moveTo>
                    <a:pt x="2634" y="11814"/>
                  </a:moveTo>
                  <a:cubicBezTo>
                    <a:pt x="3034" y="11431"/>
                    <a:pt x="3403" y="10892"/>
                    <a:pt x="3769" y="10250"/>
                  </a:cubicBezTo>
                  <a:lnTo>
                    <a:pt x="4033" y="7350"/>
                  </a:lnTo>
                  <a:cubicBezTo>
                    <a:pt x="3797" y="6543"/>
                    <a:pt x="3542" y="5828"/>
                    <a:pt x="3229" y="5249"/>
                  </a:cubicBezTo>
                  <a:lnTo>
                    <a:pt x="2634" y="11814"/>
                  </a:lnTo>
                  <a:close/>
                  <a:moveTo>
                    <a:pt x="6469" y="9554"/>
                  </a:moveTo>
                  <a:cubicBezTo>
                    <a:pt x="7855" y="6764"/>
                    <a:pt x="9142" y="4492"/>
                    <a:pt x="11285" y="5097"/>
                  </a:cubicBezTo>
                  <a:cubicBezTo>
                    <a:pt x="13446" y="5708"/>
                    <a:pt x="14271" y="8612"/>
                    <a:pt x="15117" y="12067"/>
                  </a:cubicBezTo>
                  <a:cubicBezTo>
                    <a:pt x="13735" y="14848"/>
                    <a:pt x="12450" y="17138"/>
                    <a:pt x="10312" y="16534"/>
                  </a:cubicBezTo>
                  <a:cubicBezTo>
                    <a:pt x="8151" y="15924"/>
                    <a:pt x="7315" y="13008"/>
                    <a:pt x="6469" y="9554"/>
                  </a:cubicBezTo>
                  <a:close/>
                  <a:moveTo>
                    <a:pt x="7926" y="11848"/>
                  </a:moveTo>
                  <a:cubicBezTo>
                    <a:pt x="8206" y="12791"/>
                    <a:pt x="8514" y="13618"/>
                    <a:pt x="8887" y="14290"/>
                  </a:cubicBezTo>
                  <a:lnTo>
                    <a:pt x="9579" y="6388"/>
                  </a:lnTo>
                  <a:cubicBezTo>
                    <a:pt x="9109" y="6822"/>
                    <a:pt x="8677" y="7447"/>
                    <a:pt x="8249" y="8189"/>
                  </a:cubicBezTo>
                  <a:lnTo>
                    <a:pt x="7926" y="11848"/>
                  </a:lnTo>
                  <a:close/>
                  <a:moveTo>
                    <a:pt x="9896" y="14953"/>
                  </a:moveTo>
                  <a:cubicBezTo>
                    <a:pt x="10099" y="15084"/>
                    <a:pt x="10315" y="15184"/>
                    <a:pt x="10557" y="15248"/>
                  </a:cubicBezTo>
                  <a:cubicBezTo>
                    <a:pt x="10679" y="15281"/>
                    <a:pt x="10797" y="15298"/>
                    <a:pt x="10912" y="15309"/>
                  </a:cubicBezTo>
                  <a:lnTo>
                    <a:pt x="11755" y="6255"/>
                  </a:lnTo>
                  <a:cubicBezTo>
                    <a:pt x="11643" y="6205"/>
                    <a:pt x="11527" y="6163"/>
                    <a:pt x="11404" y="6131"/>
                  </a:cubicBezTo>
                  <a:cubicBezTo>
                    <a:pt x="11163" y="6066"/>
                    <a:pt x="10938" y="6048"/>
                    <a:pt x="10721" y="6066"/>
                  </a:cubicBezTo>
                  <a:lnTo>
                    <a:pt x="9896" y="14953"/>
                  </a:lnTo>
                  <a:close/>
                  <a:moveTo>
                    <a:pt x="12018" y="15401"/>
                  </a:moveTo>
                  <a:cubicBezTo>
                    <a:pt x="12451" y="15112"/>
                    <a:pt x="12844" y="14657"/>
                    <a:pt x="13226" y="14085"/>
                  </a:cubicBezTo>
                  <a:lnTo>
                    <a:pt x="13671" y="9231"/>
                  </a:lnTo>
                  <a:cubicBezTo>
                    <a:pt x="13409" y="8483"/>
                    <a:pt x="13115" y="7842"/>
                    <a:pt x="12755" y="7338"/>
                  </a:cubicBezTo>
                  <a:lnTo>
                    <a:pt x="12018" y="15401"/>
                  </a:lnTo>
                  <a:close/>
                  <a:moveTo>
                    <a:pt x="17569" y="14225"/>
                  </a:moveTo>
                  <a:cubicBezTo>
                    <a:pt x="17809" y="14981"/>
                    <a:pt x="18068" y="15640"/>
                    <a:pt x="18381" y="16171"/>
                  </a:cubicBezTo>
                  <a:lnTo>
                    <a:pt x="18883" y="9826"/>
                  </a:lnTo>
                  <a:cubicBezTo>
                    <a:pt x="18496" y="10227"/>
                    <a:pt x="18140" y="10774"/>
                    <a:pt x="17789" y="11421"/>
                  </a:cubicBezTo>
                  <a:lnTo>
                    <a:pt x="17569" y="14225"/>
                  </a:lnTo>
                  <a:close/>
                  <a:moveTo>
                    <a:pt x="19556" y="17463"/>
                  </a:moveTo>
                  <a:cubicBezTo>
                    <a:pt x="19840" y="17716"/>
                    <a:pt x="20160" y="17896"/>
                    <a:pt x="20532" y="17987"/>
                  </a:cubicBezTo>
                  <a:lnTo>
                    <a:pt x="21280" y="9117"/>
                  </a:lnTo>
                  <a:cubicBezTo>
                    <a:pt x="20907" y="9037"/>
                    <a:pt x="20569" y="9067"/>
                    <a:pt x="20254" y="9182"/>
                  </a:cubicBezTo>
                  <a:cubicBezTo>
                    <a:pt x="20254" y="9182"/>
                    <a:pt x="19556" y="17463"/>
                    <a:pt x="19556" y="17463"/>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7" name="Shape 34197">
              <a:extLst>
                <a:ext uri="{FF2B5EF4-FFF2-40B4-BE49-F238E27FC236}">
                  <a16:creationId xmlns:a16="http://schemas.microsoft.com/office/drawing/2014/main" id="{1ABAD993-1B69-BE43-9F7C-3D6B462DA21E}"/>
                </a:ext>
              </a:extLst>
            </p:cNvPr>
            <p:cNvSpPr/>
            <p:nvPr/>
          </p:nvSpPr>
          <p:spPr>
            <a:xfrm>
              <a:off x="13886540" y="2993820"/>
              <a:ext cx="578410" cy="610580"/>
            </a:xfrm>
            <a:custGeom>
              <a:avLst/>
              <a:gdLst/>
              <a:ahLst/>
              <a:cxnLst>
                <a:cxn ang="0">
                  <a:pos x="wd2" y="hd2"/>
                </a:cxn>
                <a:cxn ang="5400000">
                  <a:pos x="wd2" y="hd2"/>
                </a:cxn>
                <a:cxn ang="10800000">
                  <a:pos x="wd2" y="hd2"/>
                </a:cxn>
                <a:cxn ang="16200000">
                  <a:pos x="wd2" y="hd2"/>
                </a:cxn>
              </a:cxnLst>
              <a:rect l="0" t="0" r="r" b="b"/>
              <a:pathLst>
                <a:path w="21272" h="21285" extrusionOk="0">
                  <a:moveTo>
                    <a:pt x="7646" y="529"/>
                  </a:moveTo>
                  <a:cubicBezTo>
                    <a:pt x="7990" y="7"/>
                    <a:pt x="8716" y="-158"/>
                    <a:pt x="9266" y="168"/>
                  </a:cubicBezTo>
                  <a:lnTo>
                    <a:pt x="20724" y="6954"/>
                  </a:lnTo>
                  <a:cubicBezTo>
                    <a:pt x="21274" y="7280"/>
                    <a:pt x="21435" y="7971"/>
                    <a:pt x="21091" y="8493"/>
                  </a:cubicBezTo>
                  <a:lnTo>
                    <a:pt x="13003" y="20763"/>
                  </a:lnTo>
                  <a:cubicBezTo>
                    <a:pt x="12659" y="21284"/>
                    <a:pt x="11938" y="21442"/>
                    <a:pt x="11388" y="21116"/>
                  </a:cubicBezTo>
                  <a:lnTo>
                    <a:pt x="8398" y="19345"/>
                  </a:lnTo>
                  <a:lnTo>
                    <a:pt x="10574" y="16044"/>
                  </a:lnTo>
                  <a:cubicBezTo>
                    <a:pt x="10918" y="15523"/>
                    <a:pt x="10752" y="14839"/>
                    <a:pt x="10202" y="14513"/>
                  </a:cubicBezTo>
                  <a:lnTo>
                    <a:pt x="8206" y="13331"/>
                  </a:lnTo>
                  <a:cubicBezTo>
                    <a:pt x="7656" y="13006"/>
                    <a:pt x="6935" y="13163"/>
                    <a:pt x="6591" y="13685"/>
                  </a:cubicBezTo>
                  <a:lnTo>
                    <a:pt x="4415" y="16986"/>
                  </a:lnTo>
                  <a:lnTo>
                    <a:pt x="1926" y="15512"/>
                  </a:lnTo>
                  <a:cubicBezTo>
                    <a:pt x="1376" y="15186"/>
                    <a:pt x="1202" y="14498"/>
                    <a:pt x="1545" y="13976"/>
                  </a:cubicBezTo>
                  <a:lnTo>
                    <a:pt x="552" y="13387"/>
                  </a:lnTo>
                  <a:cubicBezTo>
                    <a:pt x="2" y="13062"/>
                    <a:pt x="-165" y="12378"/>
                    <a:pt x="179" y="11857"/>
                  </a:cubicBezTo>
                  <a:lnTo>
                    <a:pt x="7646" y="529"/>
                  </a:lnTo>
                  <a:close/>
                  <a:moveTo>
                    <a:pt x="8332" y="1585"/>
                  </a:moveTo>
                  <a:lnTo>
                    <a:pt x="1799" y="11496"/>
                  </a:lnTo>
                  <a:cubicBezTo>
                    <a:pt x="1799" y="11496"/>
                    <a:pt x="1170" y="12444"/>
                    <a:pt x="2166" y="13034"/>
                  </a:cubicBezTo>
                  <a:lnTo>
                    <a:pt x="9326" y="2173"/>
                  </a:lnTo>
                  <a:cubicBezTo>
                    <a:pt x="9498" y="1913"/>
                    <a:pt x="9416" y="1577"/>
                    <a:pt x="9141" y="1414"/>
                  </a:cubicBezTo>
                  <a:cubicBezTo>
                    <a:pt x="8866" y="1251"/>
                    <a:pt x="8504" y="1324"/>
                    <a:pt x="8332" y="1585"/>
                  </a:cubicBezTo>
                  <a:close/>
                  <a:moveTo>
                    <a:pt x="6784" y="14449"/>
                  </a:moveTo>
                  <a:cubicBezTo>
                    <a:pt x="7128" y="13927"/>
                    <a:pt x="7849" y="13769"/>
                    <a:pt x="8399" y="14095"/>
                  </a:cubicBezTo>
                  <a:lnTo>
                    <a:pt x="9393" y="14684"/>
                  </a:lnTo>
                  <a:cubicBezTo>
                    <a:pt x="9943" y="15010"/>
                    <a:pt x="10109" y="15693"/>
                    <a:pt x="9766" y="16215"/>
                  </a:cubicBezTo>
                  <a:lnTo>
                    <a:pt x="7897" y="19049"/>
                  </a:lnTo>
                  <a:cubicBezTo>
                    <a:pt x="7554" y="19570"/>
                    <a:pt x="6827" y="19735"/>
                    <a:pt x="6277" y="19410"/>
                  </a:cubicBezTo>
                  <a:lnTo>
                    <a:pt x="5284" y="18821"/>
                  </a:lnTo>
                  <a:cubicBezTo>
                    <a:pt x="4733" y="18495"/>
                    <a:pt x="4572" y="17804"/>
                    <a:pt x="4916" y="17283"/>
                  </a:cubicBezTo>
                  <a:lnTo>
                    <a:pt x="6784" y="14449"/>
                  </a:lnTo>
                  <a:close/>
                  <a:moveTo>
                    <a:pt x="7465" y="15512"/>
                  </a:moveTo>
                  <a:cubicBezTo>
                    <a:pt x="7293" y="15773"/>
                    <a:pt x="7369" y="16116"/>
                    <a:pt x="7645" y="16279"/>
                  </a:cubicBezTo>
                  <a:cubicBezTo>
                    <a:pt x="7920" y="16442"/>
                    <a:pt x="8287" y="16362"/>
                    <a:pt x="8459" y="16101"/>
                  </a:cubicBezTo>
                  <a:cubicBezTo>
                    <a:pt x="8630" y="15840"/>
                    <a:pt x="8546" y="15492"/>
                    <a:pt x="8271" y="15329"/>
                  </a:cubicBezTo>
                  <a:cubicBezTo>
                    <a:pt x="7995" y="15166"/>
                    <a:pt x="7637" y="15251"/>
                    <a:pt x="7465" y="15512"/>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8" name="Shape 34198">
              <a:extLst>
                <a:ext uri="{FF2B5EF4-FFF2-40B4-BE49-F238E27FC236}">
                  <a16:creationId xmlns:a16="http://schemas.microsoft.com/office/drawing/2014/main" id="{D4260BC1-65B0-0246-B08D-3F1827008025}"/>
                </a:ext>
              </a:extLst>
            </p:cNvPr>
            <p:cNvSpPr/>
            <p:nvPr/>
          </p:nvSpPr>
          <p:spPr>
            <a:xfrm>
              <a:off x="10894630" y="2650276"/>
              <a:ext cx="621486" cy="960340"/>
            </a:xfrm>
            <a:custGeom>
              <a:avLst/>
              <a:gdLst/>
              <a:ahLst/>
              <a:cxnLst>
                <a:cxn ang="0">
                  <a:pos x="wd2" y="hd2"/>
                </a:cxn>
                <a:cxn ang="5400000">
                  <a:pos x="wd2" y="hd2"/>
                </a:cxn>
                <a:cxn ang="10800000">
                  <a:pos x="wd2" y="hd2"/>
                </a:cxn>
                <a:cxn ang="16200000">
                  <a:pos x="wd2" y="hd2"/>
                </a:cxn>
              </a:cxnLst>
              <a:rect l="0" t="0" r="r" b="b"/>
              <a:pathLst>
                <a:path w="21220" h="21353" extrusionOk="0">
                  <a:moveTo>
                    <a:pt x="15021" y="3564"/>
                  </a:moveTo>
                  <a:lnTo>
                    <a:pt x="1858" y="5543"/>
                  </a:lnTo>
                  <a:lnTo>
                    <a:pt x="6199" y="17788"/>
                  </a:lnTo>
                  <a:lnTo>
                    <a:pt x="19362" y="15809"/>
                  </a:lnTo>
                  <a:cubicBezTo>
                    <a:pt x="19362" y="15809"/>
                    <a:pt x="15021" y="3564"/>
                    <a:pt x="15021" y="3564"/>
                  </a:cubicBezTo>
                  <a:close/>
                  <a:moveTo>
                    <a:pt x="10139" y="2364"/>
                  </a:moveTo>
                  <a:lnTo>
                    <a:pt x="5438" y="3070"/>
                  </a:lnTo>
                  <a:cubicBezTo>
                    <a:pt x="5178" y="3109"/>
                    <a:pt x="5016" y="3278"/>
                    <a:pt x="5076" y="3447"/>
                  </a:cubicBezTo>
                  <a:cubicBezTo>
                    <a:pt x="5136" y="3616"/>
                    <a:pt x="5395" y="3722"/>
                    <a:pt x="5655" y="3683"/>
                  </a:cubicBezTo>
                  <a:lnTo>
                    <a:pt x="10356" y="2976"/>
                  </a:lnTo>
                  <a:cubicBezTo>
                    <a:pt x="10615" y="2937"/>
                    <a:pt x="10777" y="2768"/>
                    <a:pt x="10717" y="2599"/>
                  </a:cubicBezTo>
                  <a:cubicBezTo>
                    <a:pt x="10657" y="2430"/>
                    <a:pt x="10398" y="2325"/>
                    <a:pt x="10139" y="2364"/>
                  </a:cubicBezTo>
                  <a:close/>
                  <a:moveTo>
                    <a:pt x="14119" y="19177"/>
                  </a:moveTo>
                  <a:cubicBezTo>
                    <a:pt x="14897" y="19060"/>
                    <a:pt x="15383" y="18554"/>
                    <a:pt x="15204" y="18046"/>
                  </a:cubicBezTo>
                  <a:cubicBezTo>
                    <a:pt x="15024" y="17539"/>
                    <a:pt x="14246" y="17223"/>
                    <a:pt x="13468" y="17340"/>
                  </a:cubicBezTo>
                  <a:cubicBezTo>
                    <a:pt x="12689" y="17457"/>
                    <a:pt x="12203" y="17963"/>
                    <a:pt x="12383" y="18470"/>
                  </a:cubicBezTo>
                  <a:cubicBezTo>
                    <a:pt x="12563" y="18978"/>
                    <a:pt x="13340" y="19294"/>
                    <a:pt x="14119" y="19177"/>
                  </a:cubicBezTo>
                  <a:close/>
                  <a:moveTo>
                    <a:pt x="19724" y="19624"/>
                  </a:moveTo>
                  <a:lnTo>
                    <a:pt x="8442" y="21320"/>
                  </a:lnTo>
                  <a:cubicBezTo>
                    <a:pt x="7403" y="21476"/>
                    <a:pt x="6367" y="21054"/>
                    <a:pt x="6127" y="20378"/>
                  </a:cubicBezTo>
                  <a:lnTo>
                    <a:pt x="50" y="3235"/>
                  </a:lnTo>
                  <a:cubicBezTo>
                    <a:pt x="-190" y="2559"/>
                    <a:pt x="458" y="1884"/>
                    <a:pt x="1496" y="1728"/>
                  </a:cubicBezTo>
                  <a:lnTo>
                    <a:pt x="12778" y="32"/>
                  </a:lnTo>
                  <a:cubicBezTo>
                    <a:pt x="13817" y="-124"/>
                    <a:pt x="14853" y="298"/>
                    <a:pt x="15093" y="974"/>
                  </a:cubicBezTo>
                  <a:lnTo>
                    <a:pt x="21170" y="18117"/>
                  </a:lnTo>
                  <a:cubicBezTo>
                    <a:pt x="21410" y="18793"/>
                    <a:pt x="20762" y="19468"/>
                    <a:pt x="19724" y="19624"/>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69" name="Shape 34199">
              <a:extLst>
                <a:ext uri="{FF2B5EF4-FFF2-40B4-BE49-F238E27FC236}">
                  <a16:creationId xmlns:a16="http://schemas.microsoft.com/office/drawing/2014/main" id="{EF07CAC8-6A35-DB44-BD69-BD5D91A2E37C}"/>
                </a:ext>
              </a:extLst>
            </p:cNvPr>
            <p:cNvSpPr/>
            <p:nvPr/>
          </p:nvSpPr>
          <p:spPr>
            <a:xfrm>
              <a:off x="11662409" y="2578131"/>
              <a:ext cx="539930" cy="685716"/>
            </a:xfrm>
            <a:custGeom>
              <a:avLst/>
              <a:gdLst/>
              <a:ahLst/>
              <a:cxnLst>
                <a:cxn ang="0">
                  <a:pos x="wd2" y="hd2"/>
                </a:cxn>
                <a:cxn ang="5400000">
                  <a:pos x="wd2" y="hd2"/>
                </a:cxn>
                <a:cxn ang="10800000">
                  <a:pos x="wd2" y="hd2"/>
                </a:cxn>
                <a:cxn ang="16200000">
                  <a:pos x="wd2" y="hd2"/>
                </a:cxn>
              </a:cxnLst>
              <a:rect l="0" t="0" r="r" b="b"/>
              <a:pathLst>
                <a:path w="21600" h="21600" extrusionOk="0">
                  <a:moveTo>
                    <a:pt x="0" y="837"/>
                  </a:moveTo>
                  <a:lnTo>
                    <a:pt x="1844" y="21600"/>
                  </a:lnTo>
                  <a:lnTo>
                    <a:pt x="21600" y="20512"/>
                  </a:lnTo>
                  <a:lnTo>
                    <a:pt x="20076" y="3352"/>
                  </a:lnTo>
                  <a:lnTo>
                    <a:pt x="15202" y="0"/>
                  </a:lnTo>
                  <a:lnTo>
                    <a:pt x="0" y="837"/>
                  </a:lnTo>
                  <a:close/>
                  <a:moveTo>
                    <a:pt x="6705" y="5273"/>
                  </a:moveTo>
                  <a:lnTo>
                    <a:pt x="13900" y="4876"/>
                  </a:lnTo>
                  <a:lnTo>
                    <a:pt x="13951" y="5450"/>
                  </a:lnTo>
                  <a:lnTo>
                    <a:pt x="6756" y="5846"/>
                  </a:lnTo>
                  <a:lnTo>
                    <a:pt x="6705" y="5273"/>
                  </a:lnTo>
                  <a:close/>
                  <a:moveTo>
                    <a:pt x="3609" y="11120"/>
                  </a:moveTo>
                  <a:lnTo>
                    <a:pt x="18000" y="10328"/>
                  </a:lnTo>
                  <a:lnTo>
                    <a:pt x="18049" y="10884"/>
                  </a:lnTo>
                  <a:lnTo>
                    <a:pt x="3658" y="11677"/>
                  </a:lnTo>
                  <a:lnTo>
                    <a:pt x="3609" y="11120"/>
                  </a:lnTo>
                  <a:close/>
                  <a:moveTo>
                    <a:pt x="3859" y="13936"/>
                  </a:moveTo>
                  <a:lnTo>
                    <a:pt x="18250" y="13144"/>
                  </a:lnTo>
                  <a:lnTo>
                    <a:pt x="18301" y="13717"/>
                  </a:lnTo>
                  <a:lnTo>
                    <a:pt x="3910" y="14509"/>
                  </a:lnTo>
                  <a:lnTo>
                    <a:pt x="3859" y="13936"/>
                  </a:lnTo>
                  <a:close/>
                  <a:moveTo>
                    <a:pt x="4109" y="16753"/>
                  </a:moveTo>
                  <a:lnTo>
                    <a:pt x="11305" y="16357"/>
                  </a:lnTo>
                  <a:lnTo>
                    <a:pt x="11356" y="16930"/>
                  </a:lnTo>
                  <a:lnTo>
                    <a:pt x="4160" y="17326"/>
                  </a:lnTo>
                  <a:lnTo>
                    <a:pt x="4109" y="16753"/>
                  </a:lnTo>
                  <a:close/>
                </a:path>
              </a:pathLst>
            </a:custGeom>
            <a:solidFill>
              <a:schemeClr val="accent1"/>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0" name="Shape 34200">
              <a:extLst>
                <a:ext uri="{FF2B5EF4-FFF2-40B4-BE49-F238E27FC236}">
                  <a16:creationId xmlns:a16="http://schemas.microsoft.com/office/drawing/2014/main" id="{0EF52984-C20C-9447-8DD3-28FAB8F93312}"/>
                </a:ext>
              </a:extLst>
            </p:cNvPr>
            <p:cNvSpPr/>
            <p:nvPr/>
          </p:nvSpPr>
          <p:spPr>
            <a:xfrm>
              <a:off x="12531620" y="6289836"/>
              <a:ext cx="641868" cy="650244"/>
            </a:xfrm>
            <a:custGeom>
              <a:avLst/>
              <a:gdLst/>
              <a:ahLst/>
              <a:cxnLst>
                <a:cxn ang="0">
                  <a:pos x="wd2" y="hd2"/>
                </a:cxn>
                <a:cxn ang="5400000">
                  <a:pos x="wd2" y="hd2"/>
                </a:cxn>
                <a:cxn ang="10800000">
                  <a:pos x="wd2" y="hd2"/>
                </a:cxn>
                <a:cxn ang="16200000">
                  <a:pos x="wd2" y="hd2"/>
                </a:cxn>
              </a:cxnLst>
              <a:rect l="0" t="0" r="r" b="b"/>
              <a:pathLst>
                <a:path w="21273" h="21600" extrusionOk="0">
                  <a:moveTo>
                    <a:pt x="0" y="8656"/>
                  </a:moveTo>
                  <a:lnTo>
                    <a:pt x="3891" y="13472"/>
                  </a:lnTo>
                  <a:cubicBezTo>
                    <a:pt x="3891" y="13472"/>
                    <a:pt x="5113" y="13644"/>
                    <a:pt x="5432" y="12623"/>
                  </a:cubicBezTo>
                  <a:cubicBezTo>
                    <a:pt x="5784" y="11492"/>
                    <a:pt x="7687" y="9934"/>
                    <a:pt x="9148" y="11824"/>
                  </a:cubicBezTo>
                  <a:cubicBezTo>
                    <a:pt x="10609" y="13713"/>
                    <a:pt x="9118" y="15051"/>
                    <a:pt x="7911" y="15308"/>
                  </a:cubicBezTo>
                  <a:cubicBezTo>
                    <a:pt x="6818" y="15541"/>
                    <a:pt x="6446" y="16635"/>
                    <a:pt x="6446" y="16635"/>
                  </a:cubicBezTo>
                  <a:lnTo>
                    <a:pt x="10458" y="21600"/>
                  </a:lnTo>
                  <a:lnTo>
                    <a:pt x="14739" y="18125"/>
                  </a:lnTo>
                  <a:cubicBezTo>
                    <a:pt x="14739" y="18125"/>
                    <a:pt x="14656" y="17235"/>
                    <a:pt x="13766" y="16921"/>
                  </a:cubicBezTo>
                  <a:cubicBezTo>
                    <a:pt x="12685" y="16541"/>
                    <a:pt x="11239" y="14858"/>
                    <a:pt x="13261" y="13217"/>
                  </a:cubicBezTo>
                  <a:cubicBezTo>
                    <a:pt x="15282" y="11577"/>
                    <a:pt x="16620" y="13268"/>
                    <a:pt x="16756" y="14619"/>
                  </a:cubicBezTo>
                  <a:cubicBezTo>
                    <a:pt x="16858" y="15631"/>
                    <a:pt x="17668" y="15748"/>
                    <a:pt x="17668" y="15748"/>
                  </a:cubicBezTo>
                  <a:lnTo>
                    <a:pt x="21273" y="12822"/>
                  </a:lnTo>
                  <a:cubicBezTo>
                    <a:pt x="21273" y="12822"/>
                    <a:pt x="18291" y="9357"/>
                    <a:pt x="17693" y="8295"/>
                  </a:cubicBezTo>
                  <a:cubicBezTo>
                    <a:pt x="17052" y="7158"/>
                    <a:pt x="18759" y="6911"/>
                    <a:pt x="19060" y="6845"/>
                  </a:cubicBezTo>
                  <a:cubicBezTo>
                    <a:pt x="20796" y="6467"/>
                    <a:pt x="21600" y="4760"/>
                    <a:pt x="20175" y="2996"/>
                  </a:cubicBezTo>
                  <a:cubicBezTo>
                    <a:pt x="18749" y="1232"/>
                    <a:pt x="16519" y="2306"/>
                    <a:pt x="16165" y="3733"/>
                  </a:cubicBezTo>
                  <a:cubicBezTo>
                    <a:pt x="15902" y="4793"/>
                    <a:pt x="15415" y="5326"/>
                    <a:pt x="14915" y="4919"/>
                  </a:cubicBezTo>
                  <a:cubicBezTo>
                    <a:pt x="13746" y="3966"/>
                    <a:pt x="10665" y="0"/>
                    <a:pt x="10665" y="0"/>
                  </a:cubicBezTo>
                  <a:lnTo>
                    <a:pt x="7285" y="2743"/>
                  </a:lnTo>
                  <a:cubicBezTo>
                    <a:pt x="7285" y="2743"/>
                    <a:pt x="7256" y="4048"/>
                    <a:pt x="8291" y="4295"/>
                  </a:cubicBezTo>
                  <a:cubicBezTo>
                    <a:pt x="9849" y="4668"/>
                    <a:pt x="10626" y="6514"/>
                    <a:pt x="9021" y="7816"/>
                  </a:cubicBezTo>
                  <a:cubicBezTo>
                    <a:pt x="7417" y="9118"/>
                    <a:pt x="5847" y="8156"/>
                    <a:pt x="5733" y="6515"/>
                  </a:cubicBezTo>
                  <a:cubicBezTo>
                    <a:pt x="5669" y="5595"/>
                    <a:pt x="4421" y="5079"/>
                    <a:pt x="4421" y="5079"/>
                  </a:cubicBezTo>
                  <a:cubicBezTo>
                    <a:pt x="4421" y="5079"/>
                    <a:pt x="0" y="8656"/>
                    <a:pt x="0" y="865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1" name="Shape 34201">
              <a:extLst>
                <a:ext uri="{FF2B5EF4-FFF2-40B4-BE49-F238E27FC236}">
                  <a16:creationId xmlns:a16="http://schemas.microsoft.com/office/drawing/2014/main" id="{D66540D1-4BAC-5142-9894-F08B20D57EF1}"/>
                </a:ext>
              </a:extLst>
            </p:cNvPr>
            <p:cNvSpPr/>
            <p:nvPr/>
          </p:nvSpPr>
          <p:spPr>
            <a:xfrm>
              <a:off x="11981887" y="4201963"/>
              <a:ext cx="441404" cy="383974"/>
            </a:xfrm>
            <a:custGeom>
              <a:avLst/>
              <a:gdLst/>
              <a:ahLst/>
              <a:cxnLst>
                <a:cxn ang="0">
                  <a:pos x="wd2" y="hd2"/>
                </a:cxn>
                <a:cxn ang="5400000">
                  <a:pos x="wd2" y="hd2"/>
                </a:cxn>
                <a:cxn ang="10800000">
                  <a:pos x="wd2" y="hd2"/>
                </a:cxn>
                <a:cxn ang="16200000">
                  <a:pos x="wd2" y="hd2"/>
                </a:cxn>
              </a:cxnLst>
              <a:rect l="0" t="0" r="r" b="b"/>
              <a:pathLst>
                <a:path w="21557" h="21600" extrusionOk="0">
                  <a:moveTo>
                    <a:pt x="0" y="307"/>
                  </a:moveTo>
                  <a:lnTo>
                    <a:pt x="120" y="8229"/>
                  </a:lnTo>
                  <a:cubicBezTo>
                    <a:pt x="120" y="8229"/>
                    <a:pt x="1074" y="9367"/>
                    <a:pt x="2052" y="8590"/>
                  </a:cubicBezTo>
                  <a:cubicBezTo>
                    <a:pt x="3133" y="7728"/>
                    <a:pt x="5865" y="7659"/>
                    <a:pt x="5855" y="10716"/>
                  </a:cubicBezTo>
                  <a:cubicBezTo>
                    <a:pt x="5845" y="13772"/>
                    <a:pt x="3624" y="13944"/>
                    <a:pt x="2389" y="13251"/>
                  </a:cubicBezTo>
                  <a:cubicBezTo>
                    <a:pt x="1272" y="12623"/>
                    <a:pt x="199" y="13432"/>
                    <a:pt x="199" y="13432"/>
                  </a:cubicBezTo>
                  <a:lnTo>
                    <a:pt x="323" y="21600"/>
                  </a:lnTo>
                  <a:lnTo>
                    <a:pt x="6451" y="21477"/>
                  </a:lnTo>
                  <a:cubicBezTo>
                    <a:pt x="6451" y="21477"/>
                    <a:pt x="6986" y="20514"/>
                    <a:pt x="6421" y="19495"/>
                  </a:cubicBezTo>
                  <a:cubicBezTo>
                    <a:pt x="5733" y="18260"/>
                    <a:pt x="5615" y="15424"/>
                    <a:pt x="8509" y="15365"/>
                  </a:cubicBezTo>
                  <a:cubicBezTo>
                    <a:pt x="11403" y="15307"/>
                    <a:pt x="11419" y="18067"/>
                    <a:pt x="10615" y="19535"/>
                  </a:cubicBezTo>
                  <a:cubicBezTo>
                    <a:pt x="10013" y="20636"/>
                    <a:pt x="10643" y="21392"/>
                    <a:pt x="10643" y="21392"/>
                  </a:cubicBezTo>
                  <a:lnTo>
                    <a:pt x="15804" y="21289"/>
                  </a:lnTo>
                  <a:cubicBezTo>
                    <a:pt x="15804" y="21289"/>
                    <a:pt x="15557" y="15444"/>
                    <a:pt x="15758" y="13903"/>
                  </a:cubicBezTo>
                  <a:cubicBezTo>
                    <a:pt x="15974" y="12251"/>
                    <a:pt x="17639" y="13349"/>
                    <a:pt x="17948" y="13520"/>
                  </a:cubicBezTo>
                  <a:cubicBezTo>
                    <a:pt x="19729" y="14509"/>
                    <a:pt x="21600" y="13423"/>
                    <a:pt x="21556" y="10521"/>
                  </a:cubicBezTo>
                  <a:cubicBezTo>
                    <a:pt x="21512" y="7619"/>
                    <a:pt x="18822" y="6942"/>
                    <a:pt x="17537" y="8101"/>
                  </a:cubicBezTo>
                  <a:cubicBezTo>
                    <a:pt x="16582" y="8962"/>
                    <a:pt x="15790" y="9114"/>
                    <a:pt x="15630" y="8309"/>
                  </a:cubicBezTo>
                  <a:cubicBezTo>
                    <a:pt x="15257" y="6427"/>
                    <a:pt x="15266" y="0"/>
                    <a:pt x="15266" y="0"/>
                  </a:cubicBezTo>
                  <a:lnTo>
                    <a:pt x="10428" y="97"/>
                  </a:lnTo>
                  <a:cubicBezTo>
                    <a:pt x="10428" y="97"/>
                    <a:pt x="9511" y="1388"/>
                    <a:pt x="10249" y="2454"/>
                  </a:cubicBezTo>
                  <a:cubicBezTo>
                    <a:pt x="11360" y="4059"/>
                    <a:pt x="10780" y="6532"/>
                    <a:pt x="8483" y="6578"/>
                  </a:cubicBezTo>
                  <a:cubicBezTo>
                    <a:pt x="6187" y="6624"/>
                    <a:pt x="5468" y="4417"/>
                    <a:pt x="6490" y="2673"/>
                  </a:cubicBezTo>
                  <a:cubicBezTo>
                    <a:pt x="7062" y="1695"/>
                    <a:pt x="6320" y="191"/>
                    <a:pt x="6320" y="191"/>
                  </a:cubicBezTo>
                  <a:cubicBezTo>
                    <a:pt x="6320" y="191"/>
                    <a:pt x="0" y="307"/>
                    <a:pt x="0" y="3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2" name="Shape 34202">
              <a:extLst>
                <a:ext uri="{FF2B5EF4-FFF2-40B4-BE49-F238E27FC236}">
                  <a16:creationId xmlns:a16="http://schemas.microsoft.com/office/drawing/2014/main" id="{5737805B-54E0-4A47-AC01-0D1BDA267497}"/>
                </a:ext>
              </a:extLst>
            </p:cNvPr>
            <p:cNvSpPr/>
            <p:nvPr/>
          </p:nvSpPr>
          <p:spPr>
            <a:xfrm>
              <a:off x="11678186" y="10413681"/>
              <a:ext cx="681752" cy="446008"/>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3" name="Shape 34203">
              <a:extLst>
                <a:ext uri="{FF2B5EF4-FFF2-40B4-BE49-F238E27FC236}">
                  <a16:creationId xmlns:a16="http://schemas.microsoft.com/office/drawing/2014/main" id="{91DC43D2-97F8-1C4D-B8DA-A62FF50701D4}"/>
                </a:ext>
              </a:extLst>
            </p:cNvPr>
            <p:cNvSpPr/>
            <p:nvPr/>
          </p:nvSpPr>
          <p:spPr>
            <a:xfrm>
              <a:off x="13517964" y="3878275"/>
              <a:ext cx="745620" cy="528512"/>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4" name="Shape 34204">
              <a:extLst>
                <a:ext uri="{FF2B5EF4-FFF2-40B4-BE49-F238E27FC236}">
                  <a16:creationId xmlns:a16="http://schemas.microsoft.com/office/drawing/2014/main" id="{ECFCF262-74DE-F84F-887D-99629AD08806}"/>
                </a:ext>
              </a:extLst>
            </p:cNvPr>
            <p:cNvSpPr/>
            <p:nvPr/>
          </p:nvSpPr>
          <p:spPr>
            <a:xfrm>
              <a:off x="10622816" y="11265327"/>
              <a:ext cx="446006" cy="446008"/>
            </a:xfrm>
            <a:custGeom>
              <a:avLst/>
              <a:gdLst/>
              <a:ahLst/>
              <a:cxnLst>
                <a:cxn ang="0">
                  <a:pos x="wd2" y="hd2"/>
                </a:cxn>
                <a:cxn ang="5400000">
                  <a:pos x="wd2" y="hd2"/>
                </a:cxn>
                <a:cxn ang="10800000">
                  <a:pos x="wd2" y="hd2"/>
                </a:cxn>
                <a:cxn ang="16200000">
                  <a:pos x="wd2" y="hd2"/>
                </a:cxn>
              </a:cxnLst>
              <a:rect l="0" t="0" r="r" b="b"/>
              <a:pathLst>
                <a:path w="18957" h="18957" extrusionOk="0">
                  <a:moveTo>
                    <a:pt x="5474" y="890"/>
                  </a:moveTo>
                  <a:cubicBezTo>
                    <a:pt x="729" y="3103"/>
                    <a:pt x="-1322" y="8738"/>
                    <a:pt x="890" y="13482"/>
                  </a:cubicBezTo>
                  <a:cubicBezTo>
                    <a:pt x="3103" y="18227"/>
                    <a:pt x="8738" y="20278"/>
                    <a:pt x="13482" y="18066"/>
                  </a:cubicBezTo>
                  <a:cubicBezTo>
                    <a:pt x="18227" y="15853"/>
                    <a:pt x="20278" y="10218"/>
                    <a:pt x="18066" y="5474"/>
                  </a:cubicBezTo>
                  <a:cubicBezTo>
                    <a:pt x="15853" y="729"/>
                    <a:pt x="10218" y="-1322"/>
                    <a:pt x="5474" y="890"/>
                  </a:cubicBezTo>
                  <a:close/>
                  <a:moveTo>
                    <a:pt x="6178" y="2402"/>
                  </a:moveTo>
                  <a:cubicBezTo>
                    <a:pt x="6348" y="2323"/>
                    <a:pt x="6545" y="2302"/>
                    <a:pt x="6734" y="2371"/>
                  </a:cubicBezTo>
                  <a:cubicBezTo>
                    <a:pt x="7112" y="2509"/>
                    <a:pt x="7308" y="2929"/>
                    <a:pt x="7170" y="3307"/>
                  </a:cubicBezTo>
                  <a:cubicBezTo>
                    <a:pt x="7033" y="3685"/>
                    <a:pt x="6612" y="3882"/>
                    <a:pt x="6234" y="3744"/>
                  </a:cubicBezTo>
                  <a:cubicBezTo>
                    <a:pt x="5856" y="3606"/>
                    <a:pt x="5660" y="3186"/>
                    <a:pt x="5798" y="2808"/>
                  </a:cubicBezTo>
                  <a:cubicBezTo>
                    <a:pt x="5866" y="2618"/>
                    <a:pt x="6009" y="2481"/>
                    <a:pt x="6178" y="2402"/>
                  </a:cubicBezTo>
                  <a:close/>
                  <a:moveTo>
                    <a:pt x="7039" y="4248"/>
                  </a:moveTo>
                  <a:cubicBezTo>
                    <a:pt x="7237" y="4156"/>
                    <a:pt x="7476" y="4242"/>
                    <a:pt x="7569" y="4441"/>
                  </a:cubicBezTo>
                  <a:lnTo>
                    <a:pt x="9434" y="8440"/>
                  </a:lnTo>
                  <a:cubicBezTo>
                    <a:pt x="9580" y="8433"/>
                    <a:pt x="9718" y="8366"/>
                    <a:pt x="9863" y="8419"/>
                  </a:cubicBezTo>
                  <a:cubicBezTo>
                    <a:pt x="10010" y="8472"/>
                    <a:pt x="10085" y="8605"/>
                    <a:pt x="10192" y="8705"/>
                  </a:cubicBezTo>
                  <a:lnTo>
                    <a:pt x="13175" y="7314"/>
                  </a:lnTo>
                  <a:cubicBezTo>
                    <a:pt x="13373" y="7222"/>
                    <a:pt x="13612" y="7309"/>
                    <a:pt x="13705" y="7507"/>
                  </a:cubicBezTo>
                  <a:cubicBezTo>
                    <a:pt x="13797" y="7705"/>
                    <a:pt x="13710" y="7944"/>
                    <a:pt x="13512" y="8037"/>
                  </a:cubicBezTo>
                  <a:lnTo>
                    <a:pt x="10529" y="9427"/>
                  </a:lnTo>
                  <a:cubicBezTo>
                    <a:pt x="10537" y="9574"/>
                    <a:pt x="10591" y="9717"/>
                    <a:pt x="10537" y="9863"/>
                  </a:cubicBezTo>
                  <a:cubicBezTo>
                    <a:pt x="10325" y="10447"/>
                    <a:pt x="9676" y="10750"/>
                    <a:pt x="9092" y="10537"/>
                  </a:cubicBezTo>
                  <a:cubicBezTo>
                    <a:pt x="8509" y="10325"/>
                    <a:pt x="8206" y="9676"/>
                    <a:pt x="8419" y="9092"/>
                  </a:cubicBezTo>
                  <a:cubicBezTo>
                    <a:pt x="8474" y="8942"/>
                    <a:pt x="8621" y="8880"/>
                    <a:pt x="8725" y="8771"/>
                  </a:cubicBezTo>
                  <a:lnTo>
                    <a:pt x="6860" y="4771"/>
                  </a:lnTo>
                  <a:cubicBezTo>
                    <a:pt x="6767" y="4573"/>
                    <a:pt x="6841" y="4340"/>
                    <a:pt x="7039" y="4248"/>
                  </a:cubicBezTo>
                  <a:close/>
                  <a:moveTo>
                    <a:pt x="2738" y="11823"/>
                  </a:moveTo>
                  <a:cubicBezTo>
                    <a:pt x="2908" y="11744"/>
                    <a:pt x="3105" y="11723"/>
                    <a:pt x="3294" y="11792"/>
                  </a:cubicBezTo>
                  <a:cubicBezTo>
                    <a:pt x="3672" y="11930"/>
                    <a:pt x="3868" y="12350"/>
                    <a:pt x="3730" y="12728"/>
                  </a:cubicBezTo>
                  <a:cubicBezTo>
                    <a:pt x="3593" y="13106"/>
                    <a:pt x="3172" y="13302"/>
                    <a:pt x="2794" y="13165"/>
                  </a:cubicBezTo>
                  <a:cubicBezTo>
                    <a:pt x="2416" y="13027"/>
                    <a:pt x="2220" y="12607"/>
                    <a:pt x="2358" y="12228"/>
                  </a:cubicBezTo>
                  <a:cubicBezTo>
                    <a:pt x="2426" y="12039"/>
                    <a:pt x="2569" y="11902"/>
                    <a:pt x="2738" y="11823"/>
                  </a:cubicBezTo>
                  <a:close/>
                  <a:moveTo>
                    <a:pt x="15620" y="5816"/>
                  </a:moveTo>
                  <a:cubicBezTo>
                    <a:pt x="15789" y="5737"/>
                    <a:pt x="15973" y="5722"/>
                    <a:pt x="16162" y="5791"/>
                  </a:cubicBezTo>
                  <a:cubicBezTo>
                    <a:pt x="16540" y="5929"/>
                    <a:pt x="16736" y="6349"/>
                    <a:pt x="16598" y="6728"/>
                  </a:cubicBezTo>
                  <a:cubicBezTo>
                    <a:pt x="16461" y="7106"/>
                    <a:pt x="16054" y="7296"/>
                    <a:pt x="15675" y="7158"/>
                  </a:cubicBezTo>
                  <a:cubicBezTo>
                    <a:pt x="15297" y="7020"/>
                    <a:pt x="15101" y="6600"/>
                    <a:pt x="15239" y="6222"/>
                  </a:cubicBezTo>
                  <a:cubicBezTo>
                    <a:pt x="15308" y="6033"/>
                    <a:pt x="15451" y="5895"/>
                    <a:pt x="15620" y="5816"/>
                  </a:cubicBezTo>
                  <a:close/>
                  <a:moveTo>
                    <a:pt x="12166" y="15243"/>
                  </a:moveTo>
                  <a:cubicBezTo>
                    <a:pt x="12335" y="15164"/>
                    <a:pt x="12533" y="15143"/>
                    <a:pt x="12722" y="15212"/>
                  </a:cubicBezTo>
                  <a:cubicBezTo>
                    <a:pt x="13100" y="15350"/>
                    <a:pt x="13296" y="15770"/>
                    <a:pt x="13158" y="16148"/>
                  </a:cubicBezTo>
                  <a:cubicBezTo>
                    <a:pt x="13021" y="16526"/>
                    <a:pt x="12600" y="16723"/>
                    <a:pt x="12222" y="16585"/>
                  </a:cubicBezTo>
                  <a:cubicBezTo>
                    <a:pt x="11844" y="16447"/>
                    <a:pt x="11648" y="16027"/>
                    <a:pt x="11785" y="15649"/>
                  </a:cubicBezTo>
                  <a:cubicBezTo>
                    <a:pt x="11854" y="15460"/>
                    <a:pt x="11997" y="15322"/>
                    <a:pt x="12166" y="1524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5" name="Shape 34205">
              <a:extLst>
                <a:ext uri="{FF2B5EF4-FFF2-40B4-BE49-F238E27FC236}">
                  <a16:creationId xmlns:a16="http://schemas.microsoft.com/office/drawing/2014/main" id="{C467DFE2-0020-9048-A6E0-E7CC380CDE65}"/>
                </a:ext>
              </a:extLst>
            </p:cNvPr>
            <p:cNvSpPr/>
            <p:nvPr/>
          </p:nvSpPr>
          <p:spPr>
            <a:xfrm>
              <a:off x="11074336" y="12293991"/>
              <a:ext cx="529370" cy="550146"/>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6" name="Shape 34206">
              <a:extLst>
                <a:ext uri="{FF2B5EF4-FFF2-40B4-BE49-F238E27FC236}">
                  <a16:creationId xmlns:a16="http://schemas.microsoft.com/office/drawing/2014/main" id="{85432AD6-14B3-124D-9ABB-1521DEBE7E52}"/>
                </a:ext>
              </a:extLst>
            </p:cNvPr>
            <p:cNvSpPr/>
            <p:nvPr/>
          </p:nvSpPr>
          <p:spPr>
            <a:xfrm>
              <a:off x="10836598" y="8678073"/>
              <a:ext cx="776072" cy="459642"/>
            </a:xfrm>
            <a:custGeom>
              <a:avLst/>
              <a:gdLst/>
              <a:ahLst/>
              <a:cxnLst>
                <a:cxn ang="0">
                  <a:pos x="wd2" y="hd2"/>
                </a:cxn>
                <a:cxn ang="5400000">
                  <a:pos x="wd2" y="hd2"/>
                </a:cxn>
                <a:cxn ang="10800000">
                  <a:pos x="wd2" y="hd2"/>
                </a:cxn>
                <a:cxn ang="16200000">
                  <a:pos x="wd2" y="hd2"/>
                </a:cxn>
              </a:cxnLst>
              <a:rect l="0" t="0" r="r" b="b"/>
              <a:pathLst>
                <a:path w="21428" h="21311" extrusionOk="0">
                  <a:moveTo>
                    <a:pt x="3736" y="4687"/>
                  </a:moveTo>
                  <a:lnTo>
                    <a:pt x="4986" y="19624"/>
                  </a:lnTo>
                  <a:lnTo>
                    <a:pt x="17693" y="16625"/>
                  </a:lnTo>
                  <a:lnTo>
                    <a:pt x="16443" y="1688"/>
                  </a:lnTo>
                  <a:cubicBezTo>
                    <a:pt x="16443" y="1688"/>
                    <a:pt x="3736" y="4687"/>
                    <a:pt x="3736" y="4687"/>
                  </a:cubicBezTo>
                  <a:close/>
                  <a:moveTo>
                    <a:pt x="2231" y="9938"/>
                  </a:moveTo>
                  <a:lnTo>
                    <a:pt x="2678" y="15273"/>
                  </a:lnTo>
                  <a:cubicBezTo>
                    <a:pt x="2702" y="15567"/>
                    <a:pt x="2864" y="15772"/>
                    <a:pt x="3040" y="15731"/>
                  </a:cubicBezTo>
                  <a:cubicBezTo>
                    <a:pt x="3215" y="15690"/>
                    <a:pt x="3338" y="15417"/>
                    <a:pt x="3313" y="15123"/>
                  </a:cubicBezTo>
                  <a:lnTo>
                    <a:pt x="2867" y="9788"/>
                  </a:lnTo>
                  <a:cubicBezTo>
                    <a:pt x="2842" y="9494"/>
                    <a:pt x="2680" y="9288"/>
                    <a:pt x="2504" y="9330"/>
                  </a:cubicBezTo>
                  <a:cubicBezTo>
                    <a:pt x="2329" y="9371"/>
                    <a:pt x="2207" y="9644"/>
                    <a:pt x="2231" y="9938"/>
                  </a:cubicBezTo>
                  <a:close/>
                  <a:moveTo>
                    <a:pt x="19564" y="8023"/>
                  </a:moveTo>
                  <a:cubicBezTo>
                    <a:pt x="19490" y="7140"/>
                    <a:pt x="19004" y="6524"/>
                    <a:pt x="18477" y="6648"/>
                  </a:cubicBezTo>
                  <a:cubicBezTo>
                    <a:pt x="17951" y="6772"/>
                    <a:pt x="17584" y="7590"/>
                    <a:pt x="17658" y="8473"/>
                  </a:cubicBezTo>
                  <a:cubicBezTo>
                    <a:pt x="17732" y="9357"/>
                    <a:pt x="18219" y="9973"/>
                    <a:pt x="18745" y="9849"/>
                  </a:cubicBezTo>
                  <a:cubicBezTo>
                    <a:pt x="19272" y="9724"/>
                    <a:pt x="19638" y="8907"/>
                    <a:pt x="19564" y="8023"/>
                  </a:cubicBezTo>
                  <a:close/>
                  <a:moveTo>
                    <a:pt x="20344" y="1856"/>
                  </a:moveTo>
                  <a:lnTo>
                    <a:pt x="21415" y="14658"/>
                  </a:lnTo>
                  <a:cubicBezTo>
                    <a:pt x="21514" y="15837"/>
                    <a:pt x="21025" y="16926"/>
                    <a:pt x="20323" y="17092"/>
                  </a:cubicBezTo>
                  <a:lnTo>
                    <a:pt x="2533" y="21290"/>
                  </a:lnTo>
                  <a:cubicBezTo>
                    <a:pt x="1832" y="21456"/>
                    <a:pt x="1183" y="20635"/>
                    <a:pt x="1084" y="19456"/>
                  </a:cubicBezTo>
                  <a:lnTo>
                    <a:pt x="13" y="6654"/>
                  </a:lnTo>
                  <a:cubicBezTo>
                    <a:pt x="-86" y="5475"/>
                    <a:pt x="403" y="4386"/>
                    <a:pt x="1105" y="4220"/>
                  </a:cubicBezTo>
                  <a:lnTo>
                    <a:pt x="18895" y="22"/>
                  </a:lnTo>
                  <a:cubicBezTo>
                    <a:pt x="19596" y="-144"/>
                    <a:pt x="20245" y="677"/>
                    <a:pt x="20344" y="1856"/>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7" name="Shape 34207">
              <a:extLst>
                <a:ext uri="{FF2B5EF4-FFF2-40B4-BE49-F238E27FC236}">
                  <a16:creationId xmlns:a16="http://schemas.microsoft.com/office/drawing/2014/main" id="{E3C4B98A-7F6F-754E-907A-ACCA2379A358}"/>
                </a:ext>
              </a:extLst>
            </p:cNvPr>
            <p:cNvSpPr/>
            <p:nvPr/>
          </p:nvSpPr>
          <p:spPr>
            <a:xfrm>
              <a:off x="12300451" y="8958670"/>
              <a:ext cx="694132" cy="637746"/>
            </a:xfrm>
            <a:custGeom>
              <a:avLst/>
              <a:gdLst/>
              <a:ahLst/>
              <a:cxnLst>
                <a:cxn ang="0">
                  <a:pos x="wd2" y="hd2"/>
                </a:cxn>
                <a:cxn ang="5400000">
                  <a:pos x="wd2" y="hd2"/>
                </a:cxn>
                <a:cxn ang="10800000">
                  <a:pos x="wd2" y="hd2"/>
                </a:cxn>
                <a:cxn ang="16200000">
                  <a:pos x="wd2" y="hd2"/>
                </a:cxn>
              </a:cxnLst>
              <a:rect l="0" t="0" r="r" b="b"/>
              <a:pathLst>
                <a:path w="20391" h="21254" extrusionOk="0">
                  <a:moveTo>
                    <a:pt x="14806" y="20802"/>
                  </a:moveTo>
                  <a:cubicBezTo>
                    <a:pt x="16771" y="20078"/>
                    <a:pt x="18497" y="18506"/>
                    <a:pt x="19509" y="16252"/>
                  </a:cubicBezTo>
                  <a:cubicBezTo>
                    <a:pt x="21534" y="11744"/>
                    <a:pt x="19954" y="6226"/>
                    <a:pt x="15980" y="3929"/>
                  </a:cubicBezTo>
                  <a:cubicBezTo>
                    <a:pt x="12750" y="2062"/>
                    <a:pt x="8929" y="2896"/>
                    <a:pt x="6525" y="5695"/>
                  </a:cubicBezTo>
                  <a:cubicBezTo>
                    <a:pt x="6494" y="5619"/>
                    <a:pt x="6446" y="5549"/>
                    <a:pt x="6387" y="5489"/>
                  </a:cubicBezTo>
                  <a:lnTo>
                    <a:pt x="1181" y="167"/>
                  </a:lnTo>
                  <a:cubicBezTo>
                    <a:pt x="946" y="-73"/>
                    <a:pt x="582" y="-53"/>
                    <a:pt x="370" y="214"/>
                  </a:cubicBezTo>
                  <a:lnTo>
                    <a:pt x="146" y="499"/>
                  </a:lnTo>
                  <a:cubicBezTo>
                    <a:pt x="-66" y="765"/>
                    <a:pt x="-44" y="1177"/>
                    <a:pt x="192" y="1417"/>
                  </a:cubicBezTo>
                  <a:lnTo>
                    <a:pt x="5396" y="6733"/>
                  </a:lnTo>
                  <a:cubicBezTo>
                    <a:pt x="5480" y="6818"/>
                    <a:pt x="5581" y="6859"/>
                    <a:pt x="5685" y="6879"/>
                  </a:cubicBezTo>
                  <a:cubicBezTo>
                    <a:pt x="5480" y="7214"/>
                    <a:pt x="5286" y="7560"/>
                    <a:pt x="5118" y="7933"/>
                  </a:cubicBezTo>
                  <a:cubicBezTo>
                    <a:pt x="3093" y="12441"/>
                    <a:pt x="4673" y="17959"/>
                    <a:pt x="8647" y="20256"/>
                  </a:cubicBezTo>
                  <a:cubicBezTo>
                    <a:pt x="10634" y="21405"/>
                    <a:pt x="12840" y="21527"/>
                    <a:pt x="14806" y="20802"/>
                  </a:cubicBezTo>
                  <a:close/>
                  <a:moveTo>
                    <a:pt x="14414" y="19435"/>
                  </a:moveTo>
                  <a:cubicBezTo>
                    <a:pt x="12758" y="20045"/>
                    <a:pt x="10896" y="19937"/>
                    <a:pt x="9221" y="18969"/>
                  </a:cubicBezTo>
                  <a:cubicBezTo>
                    <a:pt x="5873" y="17034"/>
                    <a:pt x="4542" y="12385"/>
                    <a:pt x="6248" y="8586"/>
                  </a:cubicBezTo>
                  <a:cubicBezTo>
                    <a:pt x="7954" y="4788"/>
                    <a:pt x="12052" y="3277"/>
                    <a:pt x="15400" y="5212"/>
                  </a:cubicBezTo>
                  <a:cubicBezTo>
                    <a:pt x="18748" y="7148"/>
                    <a:pt x="20080" y="11797"/>
                    <a:pt x="18374" y="15596"/>
                  </a:cubicBezTo>
                  <a:cubicBezTo>
                    <a:pt x="17521" y="17495"/>
                    <a:pt x="16070" y="18824"/>
                    <a:pt x="14414" y="19435"/>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8" name="Shape 34208">
              <a:extLst>
                <a:ext uri="{FF2B5EF4-FFF2-40B4-BE49-F238E27FC236}">
                  <a16:creationId xmlns:a16="http://schemas.microsoft.com/office/drawing/2014/main" id="{9AE29768-EC06-7B46-9B89-62A20DF54B8B}"/>
                </a:ext>
              </a:extLst>
            </p:cNvPr>
            <p:cNvSpPr/>
            <p:nvPr/>
          </p:nvSpPr>
          <p:spPr>
            <a:xfrm>
              <a:off x="11569660" y="9038623"/>
              <a:ext cx="297614" cy="329456"/>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79" name="Shape 34209">
              <a:extLst>
                <a:ext uri="{FF2B5EF4-FFF2-40B4-BE49-F238E27FC236}">
                  <a16:creationId xmlns:a16="http://schemas.microsoft.com/office/drawing/2014/main" id="{7338D6DD-D1DA-FC4E-B5E4-0EA239F43804}"/>
                </a:ext>
              </a:extLst>
            </p:cNvPr>
            <p:cNvSpPr/>
            <p:nvPr/>
          </p:nvSpPr>
          <p:spPr>
            <a:xfrm>
              <a:off x="13028438" y="8411802"/>
              <a:ext cx="415194" cy="4797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0" name="Shape 34210">
              <a:extLst>
                <a:ext uri="{FF2B5EF4-FFF2-40B4-BE49-F238E27FC236}">
                  <a16:creationId xmlns:a16="http://schemas.microsoft.com/office/drawing/2014/main" id="{8DE914EC-0B60-D44B-808F-B925A9443E0E}"/>
                </a:ext>
              </a:extLst>
            </p:cNvPr>
            <p:cNvSpPr/>
            <p:nvPr/>
          </p:nvSpPr>
          <p:spPr>
            <a:xfrm>
              <a:off x="9694005" y="5957329"/>
              <a:ext cx="377264" cy="351174"/>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1" name="Shape 34211">
              <a:extLst>
                <a:ext uri="{FF2B5EF4-FFF2-40B4-BE49-F238E27FC236}">
                  <a16:creationId xmlns:a16="http://schemas.microsoft.com/office/drawing/2014/main" id="{4FDE9662-0645-FA4A-BB62-535E4CB21134}"/>
                </a:ext>
              </a:extLst>
            </p:cNvPr>
            <p:cNvSpPr/>
            <p:nvPr/>
          </p:nvSpPr>
          <p:spPr>
            <a:xfrm>
              <a:off x="10312910" y="3971892"/>
              <a:ext cx="478390" cy="684028"/>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2" name="Shape 34212">
              <a:extLst>
                <a:ext uri="{FF2B5EF4-FFF2-40B4-BE49-F238E27FC236}">
                  <a16:creationId xmlns:a16="http://schemas.microsoft.com/office/drawing/2014/main" id="{8633A179-86D5-1240-B4C7-1D2A8D873E6B}"/>
                </a:ext>
              </a:extLst>
            </p:cNvPr>
            <p:cNvSpPr/>
            <p:nvPr/>
          </p:nvSpPr>
          <p:spPr>
            <a:xfrm>
              <a:off x="9175496" y="3615262"/>
              <a:ext cx="674788" cy="478306"/>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3" name="Shape 34213">
              <a:extLst>
                <a:ext uri="{FF2B5EF4-FFF2-40B4-BE49-F238E27FC236}">
                  <a16:creationId xmlns:a16="http://schemas.microsoft.com/office/drawing/2014/main" id="{0E71C735-E5FF-2841-A4F2-DA28CAF7CB51}"/>
                </a:ext>
              </a:extLst>
            </p:cNvPr>
            <p:cNvSpPr/>
            <p:nvPr/>
          </p:nvSpPr>
          <p:spPr>
            <a:xfrm>
              <a:off x="14822081" y="4439957"/>
              <a:ext cx="756136" cy="659706"/>
            </a:xfrm>
            <a:custGeom>
              <a:avLst/>
              <a:gdLst/>
              <a:ahLst/>
              <a:cxnLst>
                <a:cxn ang="0">
                  <a:pos x="wd2" y="hd2"/>
                </a:cxn>
                <a:cxn ang="5400000">
                  <a:pos x="wd2" y="hd2"/>
                </a:cxn>
                <a:cxn ang="10800000">
                  <a:pos x="wd2" y="hd2"/>
                </a:cxn>
                <a:cxn ang="16200000">
                  <a:pos x="wd2" y="hd2"/>
                </a:cxn>
              </a:cxnLst>
              <a:rect l="0" t="0" r="r" b="b"/>
              <a:pathLst>
                <a:path w="21600" h="21600" extrusionOk="0">
                  <a:moveTo>
                    <a:pt x="6294" y="3457"/>
                  </a:moveTo>
                  <a:lnTo>
                    <a:pt x="148" y="16086"/>
                  </a:lnTo>
                  <a:lnTo>
                    <a:pt x="0" y="16165"/>
                  </a:lnTo>
                  <a:lnTo>
                    <a:pt x="1008" y="21600"/>
                  </a:lnTo>
                  <a:lnTo>
                    <a:pt x="10415" y="19280"/>
                  </a:lnTo>
                  <a:lnTo>
                    <a:pt x="10816" y="21443"/>
                  </a:lnTo>
                  <a:lnTo>
                    <a:pt x="12402" y="20369"/>
                  </a:lnTo>
                  <a:lnTo>
                    <a:pt x="14220" y="20613"/>
                  </a:lnTo>
                  <a:lnTo>
                    <a:pt x="13819" y="18450"/>
                  </a:lnTo>
                  <a:lnTo>
                    <a:pt x="17113" y="17634"/>
                  </a:lnTo>
                  <a:lnTo>
                    <a:pt x="17471" y="17546"/>
                  </a:lnTo>
                  <a:lnTo>
                    <a:pt x="21600" y="5952"/>
                  </a:lnTo>
                  <a:lnTo>
                    <a:pt x="20486" y="14"/>
                  </a:lnTo>
                  <a:cubicBezTo>
                    <a:pt x="20486" y="14"/>
                    <a:pt x="20484" y="0"/>
                    <a:pt x="20484" y="0"/>
                  </a:cubicBezTo>
                  <a:lnTo>
                    <a:pt x="6294" y="3457"/>
                  </a:lnTo>
                  <a:close/>
                  <a:moveTo>
                    <a:pt x="19860" y="1754"/>
                  </a:moveTo>
                  <a:cubicBezTo>
                    <a:pt x="19941" y="2188"/>
                    <a:pt x="20020" y="2621"/>
                    <a:pt x="20101" y="3055"/>
                  </a:cubicBezTo>
                  <a:cubicBezTo>
                    <a:pt x="20278" y="3996"/>
                    <a:pt x="20448" y="4934"/>
                    <a:pt x="20624" y="5875"/>
                  </a:cubicBezTo>
                  <a:lnTo>
                    <a:pt x="16762" y="16617"/>
                  </a:lnTo>
                  <a:lnTo>
                    <a:pt x="13623" y="17396"/>
                  </a:lnTo>
                  <a:lnTo>
                    <a:pt x="13219" y="15220"/>
                  </a:lnTo>
                  <a:cubicBezTo>
                    <a:pt x="13219" y="15220"/>
                    <a:pt x="9815" y="16049"/>
                    <a:pt x="9815" y="16049"/>
                  </a:cubicBezTo>
                  <a:lnTo>
                    <a:pt x="10222" y="18239"/>
                  </a:lnTo>
                  <a:lnTo>
                    <a:pt x="1723" y="20338"/>
                  </a:lnTo>
                  <a:lnTo>
                    <a:pt x="908" y="15944"/>
                  </a:lnTo>
                  <a:lnTo>
                    <a:pt x="16076" y="12248"/>
                  </a:lnTo>
                  <a:cubicBezTo>
                    <a:pt x="16076" y="12249"/>
                    <a:pt x="18931" y="4332"/>
                    <a:pt x="19860" y="1754"/>
                  </a:cubicBezTo>
                  <a:close/>
                </a:path>
              </a:pathLst>
            </a:custGeom>
            <a:solidFill>
              <a:schemeClr val="accent1"/>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4" name="Shape 34214">
              <a:extLst>
                <a:ext uri="{FF2B5EF4-FFF2-40B4-BE49-F238E27FC236}">
                  <a16:creationId xmlns:a16="http://schemas.microsoft.com/office/drawing/2014/main" id="{3AF6A3E9-D867-BE49-8EE5-A92EB529DE34}"/>
                </a:ext>
              </a:extLst>
            </p:cNvPr>
            <p:cNvSpPr/>
            <p:nvPr/>
          </p:nvSpPr>
          <p:spPr>
            <a:xfrm>
              <a:off x="12406836" y="10620127"/>
              <a:ext cx="516758" cy="572046"/>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5" name="Shape 34215">
              <a:extLst>
                <a:ext uri="{FF2B5EF4-FFF2-40B4-BE49-F238E27FC236}">
                  <a16:creationId xmlns:a16="http://schemas.microsoft.com/office/drawing/2014/main" id="{44B4041E-E60E-834C-8F6C-8AE79507638C}"/>
                </a:ext>
              </a:extLst>
            </p:cNvPr>
            <p:cNvSpPr/>
            <p:nvPr/>
          </p:nvSpPr>
          <p:spPr>
            <a:xfrm>
              <a:off x="15192453" y="5780593"/>
              <a:ext cx="475406" cy="475406"/>
            </a:xfrm>
            <a:custGeom>
              <a:avLst/>
              <a:gdLst/>
              <a:ahLst/>
              <a:cxnLst>
                <a:cxn ang="0">
                  <a:pos x="wd2" y="hd2"/>
                </a:cxn>
                <a:cxn ang="5400000">
                  <a:pos x="wd2" y="hd2"/>
                </a:cxn>
                <a:cxn ang="10800000">
                  <a:pos x="wd2" y="hd2"/>
                </a:cxn>
                <a:cxn ang="16200000">
                  <a:pos x="wd2" y="hd2"/>
                </a:cxn>
              </a:cxnLst>
              <a:rect l="0" t="0" r="r" b="b"/>
              <a:pathLst>
                <a:path w="21600" h="21600" extrusionOk="0">
                  <a:moveTo>
                    <a:pt x="10800" y="14657"/>
                  </a:moveTo>
                  <a:cubicBezTo>
                    <a:pt x="8670" y="14657"/>
                    <a:pt x="6943" y="12930"/>
                    <a:pt x="6943" y="10800"/>
                  </a:cubicBezTo>
                  <a:cubicBezTo>
                    <a:pt x="6943" y="8670"/>
                    <a:pt x="8670" y="6943"/>
                    <a:pt x="10800" y="6943"/>
                  </a:cubicBezTo>
                  <a:cubicBezTo>
                    <a:pt x="12930" y="6943"/>
                    <a:pt x="14657" y="8670"/>
                    <a:pt x="14657" y="10800"/>
                  </a:cubicBezTo>
                  <a:cubicBezTo>
                    <a:pt x="14657" y="12930"/>
                    <a:pt x="12930" y="14657"/>
                    <a:pt x="10800" y="14657"/>
                  </a:cubicBezTo>
                  <a:close/>
                  <a:moveTo>
                    <a:pt x="20016" y="9930"/>
                  </a:moveTo>
                  <a:cubicBezTo>
                    <a:pt x="21001" y="9522"/>
                    <a:pt x="21600" y="9257"/>
                    <a:pt x="21600" y="9257"/>
                  </a:cubicBezTo>
                  <a:lnTo>
                    <a:pt x="20829" y="6171"/>
                  </a:lnTo>
                  <a:cubicBezTo>
                    <a:pt x="20829" y="6171"/>
                    <a:pt x="20119" y="6283"/>
                    <a:pt x="18990" y="6492"/>
                  </a:cubicBezTo>
                  <a:cubicBezTo>
                    <a:pt x="18430" y="5424"/>
                    <a:pt x="17677" y="4501"/>
                    <a:pt x="16789" y="3749"/>
                  </a:cubicBezTo>
                  <a:cubicBezTo>
                    <a:pt x="17377" y="2418"/>
                    <a:pt x="17743" y="1543"/>
                    <a:pt x="17743" y="1543"/>
                  </a:cubicBezTo>
                  <a:lnTo>
                    <a:pt x="14657" y="0"/>
                  </a:lnTo>
                  <a:cubicBezTo>
                    <a:pt x="14657" y="0"/>
                    <a:pt x="14156" y="750"/>
                    <a:pt x="13405" y="1922"/>
                  </a:cubicBezTo>
                  <a:cubicBezTo>
                    <a:pt x="12297" y="1595"/>
                    <a:pt x="11120" y="1470"/>
                    <a:pt x="9929" y="1584"/>
                  </a:cubicBezTo>
                  <a:cubicBezTo>
                    <a:pt x="9522" y="599"/>
                    <a:pt x="9257" y="0"/>
                    <a:pt x="9257" y="0"/>
                  </a:cubicBezTo>
                  <a:lnTo>
                    <a:pt x="6171" y="771"/>
                  </a:lnTo>
                  <a:cubicBezTo>
                    <a:pt x="6171" y="771"/>
                    <a:pt x="6283" y="1481"/>
                    <a:pt x="6492" y="2610"/>
                  </a:cubicBezTo>
                  <a:cubicBezTo>
                    <a:pt x="5420" y="3172"/>
                    <a:pt x="4494" y="3929"/>
                    <a:pt x="3740" y="4821"/>
                  </a:cubicBezTo>
                  <a:cubicBezTo>
                    <a:pt x="2414" y="4227"/>
                    <a:pt x="1543" y="3857"/>
                    <a:pt x="1543" y="3857"/>
                  </a:cubicBezTo>
                  <a:lnTo>
                    <a:pt x="0" y="6943"/>
                  </a:lnTo>
                  <a:cubicBezTo>
                    <a:pt x="0" y="6943"/>
                    <a:pt x="748" y="7450"/>
                    <a:pt x="1919" y="8207"/>
                  </a:cubicBezTo>
                  <a:cubicBezTo>
                    <a:pt x="1595" y="9313"/>
                    <a:pt x="1471" y="10485"/>
                    <a:pt x="1584" y="11672"/>
                  </a:cubicBezTo>
                  <a:cubicBezTo>
                    <a:pt x="599" y="12078"/>
                    <a:pt x="0" y="12343"/>
                    <a:pt x="0" y="12343"/>
                  </a:cubicBezTo>
                  <a:lnTo>
                    <a:pt x="771" y="15429"/>
                  </a:lnTo>
                  <a:cubicBezTo>
                    <a:pt x="771" y="15429"/>
                    <a:pt x="1480" y="15317"/>
                    <a:pt x="2609" y="15107"/>
                  </a:cubicBezTo>
                  <a:cubicBezTo>
                    <a:pt x="3172" y="16179"/>
                    <a:pt x="3928" y="17106"/>
                    <a:pt x="4820" y="17860"/>
                  </a:cubicBezTo>
                  <a:cubicBezTo>
                    <a:pt x="4227" y="19186"/>
                    <a:pt x="3857" y="20057"/>
                    <a:pt x="3857" y="20057"/>
                  </a:cubicBezTo>
                  <a:lnTo>
                    <a:pt x="6943" y="21600"/>
                  </a:lnTo>
                  <a:cubicBezTo>
                    <a:pt x="6943" y="21600"/>
                    <a:pt x="7449" y="20852"/>
                    <a:pt x="8206" y="19681"/>
                  </a:cubicBezTo>
                  <a:cubicBezTo>
                    <a:pt x="9312" y="20005"/>
                    <a:pt x="10485" y="20129"/>
                    <a:pt x="11672" y="20016"/>
                  </a:cubicBezTo>
                  <a:cubicBezTo>
                    <a:pt x="12078" y="21001"/>
                    <a:pt x="12343" y="21600"/>
                    <a:pt x="12343" y="21600"/>
                  </a:cubicBezTo>
                  <a:lnTo>
                    <a:pt x="15429" y="20829"/>
                  </a:lnTo>
                  <a:cubicBezTo>
                    <a:pt x="15429" y="20829"/>
                    <a:pt x="15317" y="20120"/>
                    <a:pt x="15107" y="18991"/>
                  </a:cubicBezTo>
                  <a:cubicBezTo>
                    <a:pt x="16176" y="18431"/>
                    <a:pt x="17099" y="17676"/>
                    <a:pt x="17852" y="16788"/>
                  </a:cubicBezTo>
                  <a:cubicBezTo>
                    <a:pt x="19183" y="17377"/>
                    <a:pt x="20057" y="17743"/>
                    <a:pt x="20057" y="17743"/>
                  </a:cubicBezTo>
                  <a:lnTo>
                    <a:pt x="21600" y="14657"/>
                  </a:lnTo>
                  <a:cubicBezTo>
                    <a:pt x="21600" y="14657"/>
                    <a:pt x="20851" y="14156"/>
                    <a:pt x="19678" y="13405"/>
                  </a:cubicBezTo>
                  <a:cubicBezTo>
                    <a:pt x="20005" y="12296"/>
                    <a:pt x="20130" y="11120"/>
                    <a:pt x="20016" y="9930"/>
                  </a:cubicBezTo>
                  <a:close/>
                </a:path>
              </a:pathLst>
            </a:custGeom>
            <a:solidFill>
              <a:schemeClr val="bg1">
                <a:lumMod val="8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6" name="Shape 34216">
              <a:extLst>
                <a:ext uri="{FF2B5EF4-FFF2-40B4-BE49-F238E27FC236}">
                  <a16:creationId xmlns:a16="http://schemas.microsoft.com/office/drawing/2014/main" id="{A94B01C4-5558-D74D-A544-6C63C5850FA4}"/>
                </a:ext>
              </a:extLst>
            </p:cNvPr>
            <p:cNvSpPr/>
            <p:nvPr/>
          </p:nvSpPr>
          <p:spPr>
            <a:xfrm>
              <a:off x="11916931" y="8191128"/>
              <a:ext cx="792292" cy="544702"/>
            </a:xfrm>
            <a:custGeom>
              <a:avLst/>
              <a:gdLst/>
              <a:ahLst/>
              <a:cxnLst>
                <a:cxn ang="0">
                  <a:pos x="wd2" y="hd2"/>
                </a:cxn>
                <a:cxn ang="5400000">
                  <a:pos x="wd2" y="hd2"/>
                </a:cxn>
                <a:cxn ang="10800000">
                  <a:pos x="wd2" y="hd2"/>
                </a:cxn>
                <a:cxn ang="16200000">
                  <a:pos x="wd2" y="hd2"/>
                </a:cxn>
              </a:cxnLst>
              <a:rect l="0" t="0" r="r" b="b"/>
              <a:pathLst>
                <a:path w="21600" h="21600" extrusionOk="0">
                  <a:moveTo>
                    <a:pt x="14829" y="10800"/>
                  </a:moveTo>
                  <a:lnTo>
                    <a:pt x="14850" y="5891"/>
                  </a:lnTo>
                  <a:lnTo>
                    <a:pt x="18865" y="5891"/>
                  </a:lnTo>
                  <a:lnTo>
                    <a:pt x="20250" y="10800"/>
                  </a:lnTo>
                  <a:lnTo>
                    <a:pt x="14829" y="10800"/>
                  </a:lnTo>
                  <a:close/>
                  <a:moveTo>
                    <a:pt x="20250" y="5564"/>
                  </a:moveTo>
                  <a:cubicBezTo>
                    <a:pt x="19879" y="3856"/>
                    <a:pt x="18900" y="3919"/>
                    <a:pt x="18900" y="3919"/>
                  </a:cubicBezTo>
                  <a:lnTo>
                    <a:pt x="13495" y="3919"/>
                  </a:lnTo>
                  <a:lnTo>
                    <a:pt x="13495" y="18655"/>
                  </a:lnTo>
                  <a:lnTo>
                    <a:pt x="15525" y="18655"/>
                  </a:lnTo>
                  <a:cubicBezTo>
                    <a:pt x="15527" y="14736"/>
                    <a:pt x="16734" y="14727"/>
                    <a:pt x="18225" y="14728"/>
                  </a:cubicBezTo>
                  <a:cubicBezTo>
                    <a:pt x="19716" y="14728"/>
                    <a:pt x="20918" y="14757"/>
                    <a:pt x="20924" y="18655"/>
                  </a:cubicBezTo>
                  <a:lnTo>
                    <a:pt x="21600" y="18655"/>
                  </a:lnTo>
                  <a:lnTo>
                    <a:pt x="21600" y="10817"/>
                  </a:lnTo>
                  <a:cubicBezTo>
                    <a:pt x="21600" y="10817"/>
                    <a:pt x="20621" y="7272"/>
                    <a:pt x="20250" y="5564"/>
                  </a:cubicBezTo>
                  <a:close/>
                  <a:moveTo>
                    <a:pt x="12690" y="1964"/>
                  </a:moveTo>
                  <a:lnTo>
                    <a:pt x="12690" y="18655"/>
                  </a:lnTo>
                  <a:lnTo>
                    <a:pt x="6750" y="18655"/>
                  </a:lnTo>
                  <a:cubicBezTo>
                    <a:pt x="6750" y="14728"/>
                    <a:pt x="5541" y="14728"/>
                    <a:pt x="4050" y="14728"/>
                  </a:cubicBezTo>
                  <a:cubicBezTo>
                    <a:pt x="2559" y="14728"/>
                    <a:pt x="1350" y="14728"/>
                    <a:pt x="1350" y="18655"/>
                  </a:cubicBezTo>
                  <a:lnTo>
                    <a:pt x="0" y="18655"/>
                  </a:lnTo>
                  <a:lnTo>
                    <a:pt x="0" y="1964"/>
                  </a:lnTo>
                  <a:cubicBezTo>
                    <a:pt x="0" y="1421"/>
                    <a:pt x="151" y="931"/>
                    <a:pt x="395" y="575"/>
                  </a:cubicBezTo>
                  <a:cubicBezTo>
                    <a:pt x="640" y="220"/>
                    <a:pt x="977" y="0"/>
                    <a:pt x="1350" y="0"/>
                  </a:cubicBezTo>
                  <a:lnTo>
                    <a:pt x="11340" y="0"/>
                  </a:lnTo>
                  <a:cubicBezTo>
                    <a:pt x="11713" y="0"/>
                    <a:pt x="12050" y="220"/>
                    <a:pt x="12295" y="575"/>
                  </a:cubicBezTo>
                  <a:cubicBezTo>
                    <a:pt x="12539" y="931"/>
                    <a:pt x="12690" y="1421"/>
                    <a:pt x="12690" y="1964"/>
                  </a:cubicBezTo>
                  <a:close/>
                  <a:moveTo>
                    <a:pt x="4050" y="19636"/>
                  </a:moveTo>
                  <a:cubicBezTo>
                    <a:pt x="3677" y="19636"/>
                    <a:pt x="3375" y="19197"/>
                    <a:pt x="3375" y="18655"/>
                  </a:cubicBezTo>
                  <a:cubicBezTo>
                    <a:pt x="3375" y="18112"/>
                    <a:pt x="3677" y="17673"/>
                    <a:pt x="4050" y="17673"/>
                  </a:cubicBezTo>
                  <a:cubicBezTo>
                    <a:pt x="4423" y="17673"/>
                    <a:pt x="4725" y="18112"/>
                    <a:pt x="4725" y="18655"/>
                  </a:cubicBezTo>
                  <a:cubicBezTo>
                    <a:pt x="4725" y="19197"/>
                    <a:pt x="4423" y="19636"/>
                    <a:pt x="4050" y="19636"/>
                  </a:cubicBezTo>
                  <a:close/>
                  <a:moveTo>
                    <a:pt x="4050" y="15709"/>
                  </a:moveTo>
                  <a:cubicBezTo>
                    <a:pt x="2932" y="15709"/>
                    <a:pt x="2025" y="17028"/>
                    <a:pt x="2025" y="18655"/>
                  </a:cubicBezTo>
                  <a:cubicBezTo>
                    <a:pt x="2025" y="20281"/>
                    <a:pt x="2932" y="21600"/>
                    <a:pt x="4050" y="21600"/>
                  </a:cubicBezTo>
                  <a:cubicBezTo>
                    <a:pt x="5168" y="21600"/>
                    <a:pt x="6075" y="20281"/>
                    <a:pt x="6075" y="18655"/>
                  </a:cubicBezTo>
                  <a:cubicBezTo>
                    <a:pt x="6075" y="17028"/>
                    <a:pt x="5168" y="15709"/>
                    <a:pt x="4050" y="15709"/>
                  </a:cubicBezTo>
                  <a:close/>
                  <a:moveTo>
                    <a:pt x="18225" y="19636"/>
                  </a:moveTo>
                  <a:cubicBezTo>
                    <a:pt x="17852" y="19636"/>
                    <a:pt x="17550" y="19197"/>
                    <a:pt x="17550" y="18655"/>
                  </a:cubicBezTo>
                  <a:cubicBezTo>
                    <a:pt x="17550" y="18112"/>
                    <a:pt x="17852" y="17673"/>
                    <a:pt x="18225" y="17673"/>
                  </a:cubicBezTo>
                  <a:cubicBezTo>
                    <a:pt x="18598" y="17673"/>
                    <a:pt x="18900" y="18112"/>
                    <a:pt x="18900" y="18655"/>
                  </a:cubicBezTo>
                  <a:cubicBezTo>
                    <a:pt x="18900" y="19197"/>
                    <a:pt x="18598" y="19636"/>
                    <a:pt x="18225" y="19636"/>
                  </a:cubicBezTo>
                  <a:close/>
                  <a:moveTo>
                    <a:pt x="18225" y="15709"/>
                  </a:moveTo>
                  <a:cubicBezTo>
                    <a:pt x="17107" y="15709"/>
                    <a:pt x="16200" y="17028"/>
                    <a:pt x="16200" y="18655"/>
                  </a:cubicBezTo>
                  <a:cubicBezTo>
                    <a:pt x="16200" y="20281"/>
                    <a:pt x="17107" y="21600"/>
                    <a:pt x="18225" y="21600"/>
                  </a:cubicBezTo>
                  <a:cubicBezTo>
                    <a:pt x="19343" y="21600"/>
                    <a:pt x="20250" y="20281"/>
                    <a:pt x="20250" y="18655"/>
                  </a:cubicBezTo>
                  <a:cubicBezTo>
                    <a:pt x="20250" y="17028"/>
                    <a:pt x="19343" y="15709"/>
                    <a:pt x="18225" y="15709"/>
                  </a:cubicBezTo>
                  <a:close/>
                </a:path>
              </a:pathLst>
            </a:custGeom>
            <a:solidFill>
              <a:schemeClr val="bg1">
                <a:lumMod val="85000"/>
              </a:schemeClr>
            </a:solidFill>
            <a:ln w="12700" cap="flat">
              <a:noFill/>
              <a:miter lim="400000"/>
            </a:ln>
            <a:effectLst/>
          </p:spPr>
          <p:txBody>
            <a:bodyPr wrap="square" lIns="26796" tIns="26796" rIns="26796" bIns="26796" numCol="1" anchor="b">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7" name="Shape 34217">
              <a:extLst>
                <a:ext uri="{FF2B5EF4-FFF2-40B4-BE49-F238E27FC236}">
                  <a16:creationId xmlns:a16="http://schemas.microsoft.com/office/drawing/2014/main" id="{DDEB1FED-9BCB-3A41-B96E-167815D582F8}"/>
                </a:ext>
              </a:extLst>
            </p:cNvPr>
            <p:cNvSpPr/>
            <p:nvPr/>
          </p:nvSpPr>
          <p:spPr>
            <a:xfrm>
              <a:off x="12395335" y="3740451"/>
              <a:ext cx="693544" cy="915782"/>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chemeClr val="accent1"/>
            </a:solidFill>
            <a:ln w="12700" cap="flat">
              <a:noFill/>
              <a:miter lim="400000"/>
            </a:ln>
            <a:effectLst/>
          </p:spPr>
          <p:txBody>
            <a:bodyPr wrap="square" lIns="0" tIns="0" rIns="0" bIns="0" numCol="1" anchor="b">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8" name="Shape 34218">
              <a:extLst>
                <a:ext uri="{FF2B5EF4-FFF2-40B4-BE49-F238E27FC236}">
                  <a16:creationId xmlns:a16="http://schemas.microsoft.com/office/drawing/2014/main" id="{71FCB7E2-4AD4-5440-A1AD-AF10DC8C55EE}"/>
                </a:ext>
              </a:extLst>
            </p:cNvPr>
            <p:cNvSpPr/>
            <p:nvPr/>
          </p:nvSpPr>
          <p:spPr>
            <a:xfrm>
              <a:off x="11932702" y="12638103"/>
              <a:ext cx="408708" cy="303434"/>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837" y="8637"/>
                  </a:lnTo>
                  <a:lnTo>
                    <a:pt x="17837" y="12781"/>
                  </a:lnTo>
                  <a:cubicBezTo>
                    <a:pt x="17837" y="13798"/>
                    <a:pt x="17539" y="14723"/>
                    <a:pt x="17049" y="15392"/>
                  </a:cubicBezTo>
                  <a:cubicBezTo>
                    <a:pt x="16550" y="16075"/>
                    <a:pt x="15855" y="16492"/>
                    <a:pt x="15079" y="16478"/>
                  </a:cubicBezTo>
                  <a:lnTo>
                    <a:pt x="9158" y="16478"/>
                  </a:lnTo>
                  <a:lnTo>
                    <a:pt x="9158" y="17810"/>
                  </a:lnTo>
                  <a:cubicBezTo>
                    <a:pt x="9158" y="18368"/>
                    <a:pt x="9328" y="18874"/>
                    <a:pt x="9602" y="19240"/>
                  </a:cubicBezTo>
                  <a:cubicBezTo>
                    <a:pt x="9876" y="19606"/>
                    <a:pt x="10255" y="19832"/>
                    <a:pt x="10673" y="19832"/>
                  </a:cubicBezTo>
                  <a:lnTo>
                    <a:pt x="16728" y="19832"/>
                  </a:lnTo>
                  <a:lnTo>
                    <a:pt x="19181" y="21600"/>
                  </a:lnTo>
                  <a:lnTo>
                    <a:pt x="19181" y="19832"/>
                  </a:lnTo>
                  <a:lnTo>
                    <a:pt x="20085" y="19832"/>
                  </a:lnTo>
                  <a:cubicBezTo>
                    <a:pt x="20503" y="19832"/>
                    <a:pt x="20882" y="19606"/>
                    <a:pt x="21156" y="19240"/>
                  </a:cubicBezTo>
                  <a:cubicBezTo>
                    <a:pt x="21430" y="18874"/>
                    <a:pt x="21600" y="18368"/>
                    <a:pt x="21600" y="17810"/>
                  </a:cubicBezTo>
                  <a:lnTo>
                    <a:pt x="21600" y="10554"/>
                  </a:lnTo>
                  <a:cubicBezTo>
                    <a:pt x="21600" y="9996"/>
                    <a:pt x="21430" y="9490"/>
                    <a:pt x="21156" y="9125"/>
                  </a:cubicBezTo>
                  <a:cubicBezTo>
                    <a:pt x="20882" y="8759"/>
                    <a:pt x="20503" y="8532"/>
                    <a:pt x="20085" y="8532"/>
                  </a:cubicBezTo>
                  <a:close/>
                  <a:moveTo>
                    <a:pt x="6912" y="15450"/>
                  </a:moveTo>
                  <a:lnTo>
                    <a:pt x="6689" y="15450"/>
                  </a:lnTo>
                  <a:lnTo>
                    <a:pt x="2592" y="18372"/>
                  </a:lnTo>
                  <a:lnTo>
                    <a:pt x="2592" y="15450"/>
                  </a:lnTo>
                  <a:lnTo>
                    <a:pt x="2074" y="15450"/>
                  </a:lnTo>
                  <a:cubicBezTo>
                    <a:pt x="1501" y="15450"/>
                    <a:pt x="983" y="15141"/>
                    <a:pt x="607" y="14640"/>
                  </a:cubicBezTo>
                  <a:cubicBezTo>
                    <a:pt x="232" y="14139"/>
                    <a:pt x="0" y="13447"/>
                    <a:pt x="0" y="12683"/>
                  </a:cubicBezTo>
                  <a:lnTo>
                    <a:pt x="0" y="2767"/>
                  </a:lnTo>
                  <a:cubicBezTo>
                    <a:pt x="0" y="2003"/>
                    <a:pt x="232" y="1311"/>
                    <a:pt x="607" y="811"/>
                  </a:cubicBezTo>
                  <a:cubicBezTo>
                    <a:pt x="983" y="310"/>
                    <a:pt x="1501" y="0"/>
                    <a:pt x="2074" y="0"/>
                  </a:cubicBezTo>
                  <a:lnTo>
                    <a:pt x="15034" y="0"/>
                  </a:lnTo>
                  <a:cubicBezTo>
                    <a:pt x="15606" y="0"/>
                    <a:pt x="16125" y="310"/>
                    <a:pt x="16500" y="811"/>
                  </a:cubicBezTo>
                  <a:cubicBezTo>
                    <a:pt x="16875" y="1311"/>
                    <a:pt x="17107" y="2003"/>
                    <a:pt x="17107" y="2767"/>
                  </a:cubicBezTo>
                  <a:lnTo>
                    <a:pt x="17107" y="4381"/>
                  </a:lnTo>
                  <a:lnTo>
                    <a:pt x="17107" y="8532"/>
                  </a:lnTo>
                  <a:lnTo>
                    <a:pt x="17107" y="12676"/>
                  </a:lnTo>
                  <a:cubicBezTo>
                    <a:pt x="17107" y="13441"/>
                    <a:pt x="16886" y="14134"/>
                    <a:pt x="16522" y="14637"/>
                  </a:cubicBezTo>
                  <a:cubicBezTo>
                    <a:pt x="16159" y="15139"/>
                    <a:pt x="15651" y="15450"/>
                    <a:pt x="15079" y="15450"/>
                  </a:cubicBezTo>
                  <a:lnTo>
                    <a:pt x="9158" y="15450"/>
                  </a:lnTo>
                  <a:lnTo>
                    <a:pt x="6912" y="15450"/>
                  </a:lnTo>
                  <a:close/>
                </a:path>
              </a:pathLst>
            </a:custGeom>
            <a:solidFill>
              <a:schemeClr val="bg1">
                <a:lumMod val="85000"/>
              </a:schemeClr>
            </a:solidFill>
            <a:ln w="12700" cap="flat">
              <a:noFill/>
              <a:miter lim="400000"/>
            </a:ln>
            <a:effectLst/>
          </p:spPr>
          <p:txBody>
            <a:bodyPr wrap="square" lIns="0" tIns="0" rIns="0" bIns="0" numCol="1" anchor="b">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9" name="Shape 34219">
              <a:extLst>
                <a:ext uri="{FF2B5EF4-FFF2-40B4-BE49-F238E27FC236}">
                  <a16:creationId xmlns:a16="http://schemas.microsoft.com/office/drawing/2014/main" id="{03092F4B-28A4-5F44-AA62-47C3BFDAA49D}"/>
                </a:ext>
              </a:extLst>
            </p:cNvPr>
            <p:cNvSpPr/>
            <p:nvPr/>
          </p:nvSpPr>
          <p:spPr>
            <a:xfrm>
              <a:off x="11196245" y="10659511"/>
              <a:ext cx="389798" cy="479750"/>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372" y="0"/>
                    <a:pt x="0" y="302"/>
                    <a:pt x="0" y="675"/>
                  </a:cubicBezTo>
                  <a:cubicBezTo>
                    <a:pt x="0" y="1048"/>
                    <a:pt x="372" y="1350"/>
                    <a:pt x="831" y="1350"/>
                  </a:cubicBezTo>
                  <a:lnTo>
                    <a:pt x="20769" y="1350"/>
                  </a:lnTo>
                  <a:cubicBezTo>
                    <a:pt x="21228" y="1350"/>
                    <a:pt x="21600" y="1048"/>
                    <a:pt x="21600" y="675"/>
                  </a:cubicBezTo>
                  <a:cubicBezTo>
                    <a:pt x="21600" y="302"/>
                    <a:pt x="21228" y="0"/>
                    <a:pt x="20769" y="0"/>
                  </a:cubicBezTo>
                  <a:lnTo>
                    <a:pt x="831" y="0"/>
                  </a:lnTo>
                  <a:close/>
                  <a:moveTo>
                    <a:pt x="831" y="2025"/>
                  </a:moveTo>
                  <a:lnTo>
                    <a:pt x="831" y="15525"/>
                  </a:lnTo>
                  <a:cubicBezTo>
                    <a:pt x="831" y="15525"/>
                    <a:pt x="20769" y="15525"/>
                    <a:pt x="20769" y="15525"/>
                  </a:cubicBezTo>
                  <a:lnTo>
                    <a:pt x="20769" y="2025"/>
                  </a:lnTo>
                  <a:lnTo>
                    <a:pt x="831" y="2025"/>
                  </a:lnTo>
                  <a:close/>
                  <a:moveTo>
                    <a:pt x="15785" y="4050"/>
                  </a:moveTo>
                  <a:lnTo>
                    <a:pt x="18277" y="4050"/>
                  </a:lnTo>
                  <a:cubicBezTo>
                    <a:pt x="18277" y="4050"/>
                    <a:pt x="18277" y="13500"/>
                    <a:pt x="18277" y="13500"/>
                  </a:cubicBezTo>
                  <a:lnTo>
                    <a:pt x="15785" y="13500"/>
                  </a:lnTo>
                  <a:lnTo>
                    <a:pt x="15785" y="4050"/>
                  </a:lnTo>
                  <a:close/>
                  <a:moveTo>
                    <a:pt x="7477" y="6750"/>
                  </a:moveTo>
                  <a:lnTo>
                    <a:pt x="9969" y="6750"/>
                  </a:lnTo>
                  <a:cubicBezTo>
                    <a:pt x="9969" y="6750"/>
                    <a:pt x="9969" y="13500"/>
                    <a:pt x="9969" y="13500"/>
                  </a:cubicBezTo>
                  <a:lnTo>
                    <a:pt x="7477" y="13500"/>
                  </a:lnTo>
                  <a:lnTo>
                    <a:pt x="7477" y="6750"/>
                  </a:lnTo>
                  <a:close/>
                  <a:moveTo>
                    <a:pt x="11631" y="8775"/>
                  </a:moveTo>
                  <a:lnTo>
                    <a:pt x="14123" y="8775"/>
                  </a:lnTo>
                  <a:cubicBezTo>
                    <a:pt x="14123" y="8775"/>
                    <a:pt x="14123" y="13500"/>
                    <a:pt x="14123" y="13500"/>
                  </a:cubicBezTo>
                  <a:lnTo>
                    <a:pt x="11631" y="13500"/>
                  </a:lnTo>
                  <a:lnTo>
                    <a:pt x="11631" y="8775"/>
                  </a:lnTo>
                  <a:close/>
                  <a:moveTo>
                    <a:pt x="3323" y="10800"/>
                  </a:moveTo>
                  <a:lnTo>
                    <a:pt x="5815" y="10800"/>
                  </a:lnTo>
                  <a:cubicBezTo>
                    <a:pt x="5815" y="10800"/>
                    <a:pt x="5815" y="13500"/>
                    <a:pt x="5815" y="13500"/>
                  </a:cubicBezTo>
                  <a:lnTo>
                    <a:pt x="3323" y="13500"/>
                  </a:lnTo>
                  <a:lnTo>
                    <a:pt x="3323" y="10800"/>
                  </a:lnTo>
                  <a:close/>
                  <a:moveTo>
                    <a:pt x="3323" y="16200"/>
                  </a:moveTo>
                  <a:lnTo>
                    <a:pt x="1662" y="21600"/>
                  </a:lnTo>
                  <a:lnTo>
                    <a:pt x="3323" y="21600"/>
                  </a:lnTo>
                  <a:lnTo>
                    <a:pt x="4985" y="16200"/>
                  </a:lnTo>
                  <a:cubicBezTo>
                    <a:pt x="4985" y="16200"/>
                    <a:pt x="3323" y="16200"/>
                    <a:pt x="3323" y="16200"/>
                  </a:cubicBezTo>
                  <a:close/>
                  <a:moveTo>
                    <a:pt x="9969" y="16200"/>
                  </a:moveTo>
                  <a:lnTo>
                    <a:pt x="9969" y="21600"/>
                  </a:lnTo>
                  <a:lnTo>
                    <a:pt x="11615" y="21600"/>
                  </a:lnTo>
                  <a:cubicBezTo>
                    <a:pt x="11615" y="21600"/>
                    <a:pt x="11631" y="16200"/>
                    <a:pt x="11631" y="16200"/>
                  </a:cubicBezTo>
                  <a:lnTo>
                    <a:pt x="9969" y="16200"/>
                  </a:lnTo>
                  <a:close/>
                  <a:moveTo>
                    <a:pt x="16615" y="16200"/>
                  </a:moveTo>
                  <a:lnTo>
                    <a:pt x="18277" y="21600"/>
                  </a:lnTo>
                  <a:lnTo>
                    <a:pt x="19938" y="21600"/>
                  </a:lnTo>
                  <a:cubicBezTo>
                    <a:pt x="19938" y="21600"/>
                    <a:pt x="18277" y="16200"/>
                    <a:pt x="18277" y="16200"/>
                  </a:cubicBezTo>
                  <a:lnTo>
                    <a:pt x="16615" y="16200"/>
                  </a:ln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0" name="Shape 34220">
              <a:extLst>
                <a:ext uri="{FF2B5EF4-FFF2-40B4-BE49-F238E27FC236}">
                  <a16:creationId xmlns:a16="http://schemas.microsoft.com/office/drawing/2014/main" id="{A4F14B7E-1422-594A-AE01-C415B94A483B}"/>
                </a:ext>
              </a:extLst>
            </p:cNvPr>
            <p:cNvSpPr/>
            <p:nvPr/>
          </p:nvSpPr>
          <p:spPr>
            <a:xfrm>
              <a:off x="12966575" y="6806559"/>
              <a:ext cx="589416" cy="77829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chemeClr val="bg1">
                <a:lumMod val="85000"/>
              </a:schemeClr>
            </a:solidFill>
            <a:ln w="12700" cap="flat">
              <a:noFill/>
              <a:miter lim="400000"/>
            </a:ln>
            <a:effectLst/>
          </p:spPr>
          <p:txBody>
            <a:bodyPr wrap="square" lIns="0" tIns="0" rIns="0" bIns="0" numCol="1" anchor="b">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1" name="Shape 34221">
              <a:extLst>
                <a:ext uri="{FF2B5EF4-FFF2-40B4-BE49-F238E27FC236}">
                  <a16:creationId xmlns:a16="http://schemas.microsoft.com/office/drawing/2014/main" id="{D374A494-085B-D54C-A785-1BA3AAE979E4}"/>
                </a:ext>
              </a:extLst>
            </p:cNvPr>
            <p:cNvSpPr/>
            <p:nvPr/>
          </p:nvSpPr>
          <p:spPr>
            <a:xfrm>
              <a:off x="11922329" y="9268053"/>
              <a:ext cx="476450" cy="629124"/>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chemeClr val="bg1">
                <a:lumMod val="85000"/>
              </a:schemeClr>
            </a:solidFill>
            <a:ln w="12700" cap="flat">
              <a:noFill/>
              <a:miter lim="400000"/>
            </a:ln>
            <a:effectLst/>
          </p:spPr>
          <p:txBody>
            <a:bodyPr wrap="square" lIns="0" tIns="0" rIns="0" bIns="0" numCol="1" anchor="b">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2" name="Shape 34222">
              <a:extLst>
                <a:ext uri="{FF2B5EF4-FFF2-40B4-BE49-F238E27FC236}">
                  <a16:creationId xmlns:a16="http://schemas.microsoft.com/office/drawing/2014/main" id="{537BE61C-FC5B-454E-A03E-3C19A9A3D7B2}"/>
                </a:ext>
              </a:extLst>
            </p:cNvPr>
            <p:cNvSpPr/>
            <p:nvPr/>
          </p:nvSpPr>
          <p:spPr>
            <a:xfrm>
              <a:off x="11993787" y="10946019"/>
              <a:ext cx="447534" cy="447468"/>
            </a:xfrm>
            <a:custGeom>
              <a:avLst/>
              <a:gdLst/>
              <a:ahLst/>
              <a:cxnLst>
                <a:cxn ang="0">
                  <a:pos x="wd2" y="hd2"/>
                </a:cxn>
                <a:cxn ang="5400000">
                  <a:pos x="wd2" y="hd2"/>
                </a:cxn>
                <a:cxn ang="10800000">
                  <a:pos x="wd2" y="hd2"/>
                </a:cxn>
                <a:cxn ang="16200000">
                  <a:pos x="wd2" y="hd2"/>
                </a:cxn>
              </a:cxnLst>
              <a:rect l="0" t="0" r="r" b="b"/>
              <a:pathLst>
                <a:path w="21317" h="21317" extrusionOk="0">
                  <a:moveTo>
                    <a:pt x="7792" y="27"/>
                  </a:moveTo>
                  <a:cubicBezTo>
                    <a:pt x="7372" y="141"/>
                    <a:pt x="7122" y="573"/>
                    <a:pt x="7234" y="993"/>
                  </a:cubicBezTo>
                  <a:lnTo>
                    <a:pt x="7836" y="3244"/>
                  </a:lnTo>
                  <a:cubicBezTo>
                    <a:pt x="8357" y="3022"/>
                    <a:pt x="8864" y="2878"/>
                    <a:pt x="9346" y="2789"/>
                  </a:cubicBezTo>
                  <a:lnTo>
                    <a:pt x="8758" y="585"/>
                  </a:lnTo>
                  <a:cubicBezTo>
                    <a:pt x="8645" y="164"/>
                    <a:pt x="8213" y="-85"/>
                    <a:pt x="7792" y="27"/>
                  </a:cubicBezTo>
                  <a:close/>
                  <a:moveTo>
                    <a:pt x="13442" y="41"/>
                  </a:moveTo>
                  <a:cubicBezTo>
                    <a:pt x="13020" y="-71"/>
                    <a:pt x="12588" y="179"/>
                    <a:pt x="12475" y="600"/>
                  </a:cubicBezTo>
                  <a:lnTo>
                    <a:pt x="11888" y="2784"/>
                  </a:lnTo>
                  <a:cubicBezTo>
                    <a:pt x="12441" y="2878"/>
                    <a:pt x="12949" y="3027"/>
                    <a:pt x="13408" y="3203"/>
                  </a:cubicBezTo>
                  <a:lnTo>
                    <a:pt x="13998" y="1007"/>
                  </a:lnTo>
                  <a:cubicBezTo>
                    <a:pt x="14110" y="585"/>
                    <a:pt x="13862" y="154"/>
                    <a:pt x="13442" y="41"/>
                  </a:cubicBezTo>
                  <a:close/>
                  <a:moveTo>
                    <a:pt x="585" y="12411"/>
                  </a:moveTo>
                  <a:cubicBezTo>
                    <a:pt x="164" y="12524"/>
                    <a:pt x="-86" y="12956"/>
                    <a:pt x="27" y="13377"/>
                  </a:cubicBezTo>
                  <a:cubicBezTo>
                    <a:pt x="139" y="13798"/>
                    <a:pt x="571" y="14047"/>
                    <a:pt x="992" y="13934"/>
                  </a:cubicBezTo>
                  <a:lnTo>
                    <a:pt x="3181" y="13347"/>
                  </a:lnTo>
                  <a:cubicBezTo>
                    <a:pt x="3009" y="12885"/>
                    <a:pt x="2865" y="12376"/>
                    <a:pt x="2775" y="11823"/>
                  </a:cubicBezTo>
                  <a:cubicBezTo>
                    <a:pt x="2775" y="11823"/>
                    <a:pt x="585" y="12411"/>
                    <a:pt x="585" y="12411"/>
                  </a:cubicBezTo>
                  <a:close/>
                  <a:moveTo>
                    <a:pt x="1013" y="7169"/>
                  </a:moveTo>
                  <a:cubicBezTo>
                    <a:pt x="592" y="7056"/>
                    <a:pt x="160" y="7306"/>
                    <a:pt x="47" y="7727"/>
                  </a:cubicBezTo>
                  <a:cubicBezTo>
                    <a:pt x="-66" y="8148"/>
                    <a:pt x="184" y="8580"/>
                    <a:pt x="604" y="8692"/>
                  </a:cubicBezTo>
                  <a:lnTo>
                    <a:pt x="2805" y="9281"/>
                  </a:lnTo>
                  <a:cubicBezTo>
                    <a:pt x="2896" y="8799"/>
                    <a:pt x="3046" y="8293"/>
                    <a:pt x="3273" y="7773"/>
                  </a:cubicBezTo>
                  <a:cubicBezTo>
                    <a:pt x="3273" y="7773"/>
                    <a:pt x="1013" y="7169"/>
                    <a:pt x="1013" y="7169"/>
                  </a:cubicBezTo>
                  <a:close/>
                  <a:moveTo>
                    <a:pt x="2889" y="2841"/>
                  </a:moveTo>
                  <a:cubicBezTo>
                    <a:pt x="2581" y="3148"/>
                    <a:pt x="2580" y="3648"/>
                    <a:pt x="2888" y="3956"/>
                  </a:cubicBezTo>
                  <a:lnTo>
                    <a:pt x="4607" y="5675"/>
                  </a:lnTo>
                  <a:cubicBezTo>
                    <a:pt x="4732" y="5529"/>
                    <a:pt x="5572" y="4695"/>
                    <a:pt x="5727" y="4563"/>
                  </a:cubicBezTo>
                  <a:lnTo>
                    <a:pt x="4004" y="2840"/>
                  </a:lnTo>
                  <a:cubicBezTo>
                    <a:pt x="3696" y="2532"/>
                    <a:pt x="3197" y="2533"/>
                    <a:pt x="2889" y="2841"/>
                  </a:cubicBezTo>
                  <a:close/>
                  <a:moveTo>
                    <a:pt x="15285" y="5439"/>
                  </a:moveTo>
                  <a:cubicBezTo>
                    <a:pt x="13524" y="3930"/>
                    <a:pt x="9472" y="2164"/>
                    <a:pt x="5822" y="5814"/>
                  </a:cubicBezTo>
                  <a:cubicBezTo>
                    <a:pt x="5821" y="5815"/>
                    <a:pt x="5821" y="5815"/>
                    <a:pt x="5821" y="5816"/>
                  </a:cubicBezTo>
                  <a:cubicBezTo>
                    <a:pt x="5820" y="5816"/>
                    <a:pt x="5819" y="5817"/>
                    <a:pt x="5819" y="5817"/>
                  </a:cubicBezTo>
                  <a:cubicBezTo>
                    <a:pt x="5819" y="5818"/>
                    <a:pt x="5818" y="5818"/>
                    <a:pt x="5818" y="5819"/>
                  </a:cubicBezTo>
                  <a:cubicBezTo>
                    <a:pt x="5817" y="5819"/>
                    <a:pt x="5817" y="5820"/>
                    <a:pt x="5816" y="5820"/>
                  </a:cubicBezTo>
                  <a:cubicBezTo>
                    <a:pt x="2166" y="9471"/>
                    <a:pt x="3932" y="13524"/>
                    <a:pt x="5440" y="15285"/>
                  </a:cubicBezTo>
                  <a:cubicBezTo>
                    <a:pt x="6807" y="16868"/>
                    <a:pt x="9202" y="17222"/>
                    <a:pt x="9535" y="17322"/>
                  </a:cubicBezTo>
                  <a:cubicBezTo>
                    <a:pt x="10076" y="17484"/>
                    <a:pt x="12612" y="17632"/>
                    <a:pt x="13467" y="18402"/>
                  </a:cubicBezTo>
                  <a:cubicBezTo>
                    <a:pt x="14644" y="19461"/>
                    <a:pt x="14810" y="19354"/>
                    <a:pt x="15487" y="18942"/>
                  </a:cubicBezTo>
                  <a:cubicBezTo>
                    <a:pt x="16178" y="18522"/>
                    <a:pt x="18522" y="16178"/>
                    <a:pt x="18942" y="15487"/>
                  </a:cubicBezTo>
                  <a:cubicBezTo>
                    <a:pt x="19354" y="14810"/>
                    <a:pt x="19461" y="14644"/>
                    <a:pt x="18401" y="13467"/>
                  </a:cubicBezTo>
                  <a:cubicBezTo>
                    <a:pt x="17632" y="12612"/>
                    <a:pt x="17484" y="10075"/>
                    <a:pt x="17321" y="9534"/>
                  </a:cubicBezTo>
                  <a:cubicBezTo>
                    <a:pt x="17222" y="9201"/>
                    <a:pt x="16868" y="6805"/>
                    <a:pt x="15285" y="5439"/>
                  </a:cubicBezTo>
                  <a:close/>
                  <a:moveTo>
                    <a:pt x="20706" y="16780"/>
                  </a:moveTo>
                  <a:cubicBezTo>
                    <a:pt x="20530" y="16603"/>
                    <a:pt x="20243" y="16603"/>
                    <a:pt x="20066" y="16780"/>
                  </a:cubicBezTo>
                  <a:lnTo>
                    <a:pt x="16780" y="20067"/>
                  </a:lnTo>
                  <a:cubicBezTo>
                    <a:pt x="16603" y="20244"/>
                    <a:pt x="16603" y="20531"/>
                    <a:pt x="16780" y="20707"/>
                  </a:cubicBezTo>
                  <a:lnTo>
                    <a:pt x="16780" y="20707"/>
                  </a:lnTo>
                  <a:cubicBezTo>
                    <a:pt x="16956" y="20884"/>
                    <a:pt x="17243" y="20884"/>
                    <a:pt x="17419" y="20707"/>
                  </a:cubicBezTo>
                  <a:lnTo>
                    <a:pt x="20706" y="17420"/>
                  </a:lnTo>
                  <a:cubicBezTo>
                    <a:pt x="20883" y="17243"/>
                    <a:pt x="20883" y="16956"/>
                    <a:pt x="20706" y="16780"/>
                  </a:cubicBezTo>
                  <a:cubicBezTo>
                    <a:pt x="20706" y="16780"/>
                    <a:pt x="20706" y="16780"/>
                    <a:pt x="20706" y="16780"/>
                  </a:cubicBezTo>
                  <a:close/>
                  <a:moveTo>
                    <a:pt x="19833" y="15906"/>
                  </a:moveTo>
                  <a:cubicBezTo>
                    <a:pt x="19656" y="15729"/>
                    <a:pt x="19370" y="15730"/>
                    <a:pt x="19193" y="15906"/>
                  </a:cubicBezTo>
                  <a:lnTo>
                    <a:pt x="15906" y="19194"/>
                  </a:lnTo>
                  <a:cubicBezTo>
                    <a:pt x="15729" y="19370"/>
                    <a:pt x="15729" y="19657"/>
                    <a:pt x="15906" y="19833"/>
                  </a:cubicBezTo>
                  <a:lnTo>
                    <a:pt x="15906" y="19833"/>
                  </a:lnTo>
                  <a:cubicBezTo>
                    <a:pt x="16082" y="20010"/>
                    <a:pt x="16369" y="20010"/>
                    <a:pt x="16546" y="19833"/>
                  </a:cubicBezTo>
                  <a:lnTo>
                    <a:pt x="19833" y="16546"/>
                  </a:lnTo>
                  <a:cubicBezTo>
                    <a:pt x="20009" y="16369"/>
                    <a:pt x="20009" y="16083"/>
                    <a:pt x="19833" y="15906"/>
                  </a:cubicBezTo>
                  <a:cubicBezTo>
                    <a:pt x="19833" y="15906"/>
                    <a:pt x="19833" y="15906"/>
                    <a:pt x="19833" y="15906"/>
                  </a:cubicBezTo>
                  <a:close/>
                  <a:moveTo>
                    <a:pt x="17867" y="20727"/>
                  </a:moveTo>
                  <a:lnTo>
                    <a:pt x="20726" y="17867"/>
                  </a:lnTo>
                  <a:cubicBezTo>
                    <a:pt x="21514" y="18656"/>
                    <a:pt x="21513" y="19935"/>
                    <a:pt x="20724" y="20724"/>
                  </a:cubicBezTo>
                  <a:cubicBezTo>
                    <a:pt x="19934" y="21514"/>
                    <a:pt x="18655" y="21515"/>
                    <a:pt x="17867" y="20727"/>
                  </a:cubicBezTo>
                  <a:close/>
                </a:path>
              </a:pathLst>
            </a:custGeom>
            <a:solidFill>
              <a:schemeClr val="bg1">
                <a:lumMod val="85000"/>
              </a:schemeClr>
            </a:solidFill>
            <a:ln w="12700" cap="flat">
              <a:noFill/>
              <a:miter lim="400000"/>
            </a:ln>
            <a:effectLst/>
          </p:spPr>
          <p:txBody>
            <a:bodyPr wrap="square" lIns="0" tIns="0" rIns="0" bIns="0" numCol="1" anchor="b">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3" name="Shape 34223">
              <a:extLst>
                <a:ext uri="{FF2B5EF4-FFF2-40B4-BE49-F238E27FC236}">
                  <a16:creationId xmlns:a16="http://schemas.microsoft.com/office/drawing/2014/main" id="{2776F88E-D7CB-C848-8BA4-8B18FA098F28}"/>
                </a:ext>
              </a:extLst>
            </p:cNvPr>
            <p:cNvSpPr/>
            <p:nvPr/>
          </p:nvSpPr>
          <p:spPr>
            <a:xfrm>
              <a:off x="11828592" y="12064076"/>
              <a:ext cx="446404" cy="410140"/>
            </a:xfrm>
            <a:custGeom>
              <a:avLst/>
              <a:gdLst/>
              <a:ahLst/>
              <a:cxnLst>
                <a:cxn ang="0">
                  <a:pos x="wd2" y="hd2"/>
                </a:cxn>
                <a:cxn ang="5400000">
                  <a:pos x="wd2" y="hd2"/>
                </a:cxn>
                <a:cxn ang="10800000">
                  <a:pos x="wd2" y="hd2"/>
                </a:cxn>
                <a:cxn ang="16200000">
                  <a:pos x="wd2" y="hd2"/>
                </a:cxn>
              </a:cxnLst>
              <a:rect l="0" t="0" r="r" b="b"/>
              <a:pathLst>
                <a:path w="20391" h="21254" extrusionOk="0">
                  <a:moveTo>
                    <a:pt x="14806" y="20802"/>
                  </a:moveTo>
                  <a:cubicBezTo>
                    <a:pt x="16771" y="20078"/>
                    <a:pt x="18497" y="18506"/>
                    <a:pt x="19509" y="16252"/>
                  </a:cubicBezTo>
                  <a:cubicBezTo>
                    <a:pt x="21534" y="11744"/>
                    <a:pt x="19954" y="6226"/>
                    <a:pt x="15980" y="3929"/>
                  </a:cubicBezTo>
                  <a:cubicBezTo>
                    <a:pt x="12750" y="2062"/>
                    <a:pt x="8929" y="2896"/>
                    <a:pt x="6525" y="5695"/>
                  </a:cubicBezTo>
                  <a:cubicBezTo>
                    <a:pt x="6494" y="5619"/>
                    <a:pt x="6446" y="5549"/>
                    <a:pt x="6387" y="5489"/>
                  </a:cubicBezTo>
                  <a:lnTo>
                    <a:pt x="1181" y="167"/>
                  </a:lnTo>
                  <a:cubicBezTo>
                    <a:pt x="946" y="-73"/>
                    <a:pt x="582" y="-53"/>
                    <a:pt x="370" y="214"/>
                  </a:cubicBezTo>
                  <a:lnTo>
                    <a:pt x="146" y="499"/>
                  </a:lnTo>
                  <a:cubicBezTo>
                    <a:pt x="-66" y="765"/>
                    <a:pt x="-44" y="1177"/>
                    <a:pt x="192" y="1417"/>
                  </a:cubicBezTo>
                  <a:lnTo>
                    <a:pt x="5396" y="6733"/>
                  </a:lnTo>
                  <a:cubicBezTo>
                    <a:pt x="5480" y="6818"/>
                    <a:pt x="5581" y="6859"/>
                    <a:pt x="5685" y="6879"/>
                  </a:cubicBezTo>
                  <a:cubicBezTo>
                    <a:pt x="5480" y="7214"/>
                    <a:pt x="5286" y="7560"/>
                    <a:pt x="5118" y="7933"/>
                  </a:cubicBezTo>
                  <a:cubicBezTo>
                    <a:pt x="3093" y="12441"/>
                    <a:pt x="4673" y="17959"/>
                    <a:pt x="8647" y="20256"/>
                  </a:cubicBezTo>
                  <a:cubicBezTo>
                    <a:pt x="10634" y="21405"/>
                    <a:pt x="12840" y="21527"/>
                    <a:pt x="14806" y="20802"/>
                  </a:cubicBezTo>
                  <a:close/>
                  <a:moveTo>
                    <a:pt x="14414" y="19435"/>
                  </a:moveTo>
                  <a:cubicBezTo>
                    <a:pt x="12758" y="20045"/>
                    <a:pt x="10896" y="19937"/>
                    <a:pt x="9221" y="18969"/>
                  </a:cubicBezTo>
                  <a:cubicBezTo>
                    <a:pt x="5873" y="17034"/>
                    <a:pt x="4542" y="12385"/>
                    <a:pt x="6248" y="8586"/>
                  </a:cubicBezTo>
                  <a:cubicBezTo>
                    <a:pt x="7954" y="4788"/>
                    <a:pt x="12052" y="3277"/>
                    <a:pt x="15400" y="5212"/>
                  </a:cubicBezTo>
                  <a:cubicBezTo>
                    <a:pt x="18748" y="7148"/>
                    <a:pt x="20080" y="11797"/>
                    <a:pt x="18374" y="15596"/>
                  </a:cubicBezTo>
                  <a:cubicBezTo>
                    <a:pt x="17521" y="17495"/>
                    <a:pt x="16070" y="18824"/>
                    <a:pt x="14414" y="19435"/>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4" name="Shape 34224">
              <a:extLst>
                <a:ext uri="{FF2B5EF4-FFF2-40B4-BE49-F238E27FC236}">
                  <a16:creationId xmlns:a16="http://schemas.microsoft.com/office/drawing/2014/main" id="{A1203C35-6689-D54B-BB47-599FEE0703BA}"/>
                </a:ext>
              </a:extLst>
            </p:cNvPr>
            <p:cNvSpPr/>
            <p:nvPr/>
          </p:nvSpPr>
          <p:spPr>
            <a:xfrm>
              <a:off x="11467012" y="10972393"/>
              <a:ext cx="358632" cy="692850"/>
            </a:xfrm>
            <a:custGeom>
              <a:avLst/>
              <a:gdLst/>
              <a:ahLst/>
              <a:cxnLst>
                <a:cxn ang="0">
                  <a:pos x="wd2" y="hd2"/>
                </a:cxn>
                <a:cxn ang="5400000">
                  <a:pos x="wd2" y="hd2"/>
                </a:cxn>
                <a:cxn ang="10800000">
                  <a:pos x="wd2" y="hd2"/>
                </a:cxn>
                <a:cxn ang="16200000">
                  <a:pos x="wd2" y="hd2"/>
                </a:cxn>
              </a:cxnLst>
              <a:rect l="0" t="0" r="r" b="b"/>
              <a:pathLst>
                <a:path w="21436" h="21532" extrusionOk="0">
                  <a:moveTo>
                    <a:pt x="17698" y="0"/>
                  </a:moveTo>
                  <a:lnTo>
                    <a:pt x="16138" y="1685"/>
                  </a:lnTo>
                  <a:cubicBezTo>
                    <a:pt x="16052" y="1663"/>
                    <a:pt x="15626" y="1553"/>
                    <a:pt x="15626" y="1553"/>
                  </a:cubicBezTo>
                  <a:lnTo>
                    <a:pt x="14403" y="2878"/>
                  </a:lnTo>
                  <a:lnTo>
                    <a:pt x="14914" y="3010"/>
                  </a:lnTo>
                  <a:lnTo>
                    <a:pt x="14546" y="3408"/>
                  </a:lnTo>
                  <a:lnTo>
                    <a:pt x="2184" y="16751"/>
                  </a:lnTo>
                  <a:cubicBezTo>
                    <a:pt x="1744" y="17225"/>
                    <a:pt x="202" y="19746"/>
                    <a:pt x="516" y="20547"/>
                  </a:cubicBezTo>
                  <a:cubicBezTo>
                    <a:pt x="560" y="20662"/>
                    <a:pt x="644" y="20742"/>
                    <a:pt x="773" y="20775"/>
                  </a:cubicBezTo>
                  <a:cubicBezTo>
                    <a:pt x="1807" y="21040"/>
                    <a:pt x="5426" y="18252"/>
                    <a:pt x="5928" y="17710"/>
                  </a:cubicBezTo>
                  <a:lnTo>
                    <a:pt x="18283" y="4367"/>
                  </a:lnTo>
                  <a:lnTo>
                    <a:pt x="18652" y="3969"/>
                  </a:lnTo>
                  <a:lnTo>
                    <a:pt x="19186" y="4106"/>
                  </a:lnTo>
                  <a:lnTo>
                    <a:pt x="14380" y="9291"/>
                  </a:lnTo>
                  <a:lnTo>
                    <a:pt x="15147" y="9488"/>
                  </a:lnTo>
                  <a:lnTo>
                    <a:pt x="21176" y="2979"/>
                  </a:lnTo>
                  <a:cubicBezTo>
                    <a:pt x="21176" y="2979"/>
                    <a:pt x="20341" y="2767"/>
                    <a:pt x="19876" y="2647"/>
                  </a:cubicBezTo>
                  <a:lnTo>
                    <a:pt x="21436" y="963"/>
                  </a:lnTo>
                  <a:cubicBezTo>
                    <a:pt x="21436" y="963"/>
                    <a:pt x="17698" y="0"/>
                    <a:pt x="17698" y="0"/>
                  </a:cubicBezTo>
                  <a:close/>
                  <a:moveTo>
                    <a:pt x="516" y="20547"/>
                  </a:moveTo>
                  <a:cubicBezTo>
                    <a:pt x="504" y="20509"/>
                    <a:pt x="483" y="20481"/>
                    <a:pt x="479" y="20436"/>
                  </a:cubicBezTo>
                  <a:lnTo>
                    <a:pt x="223" y="20708"/>
                  </a:lnTo>
                  <a:cubicBezTo>
                    <a:pt x="120" y="20820"/>
                    <a:pt x="-164" y="21449"/>
                    <a:pt x="129" y="21525"/>
                  </a:cubicBezTo>
                  <a:cubicBezTo>
                    <a:pt x="423" y="21600"/>
                    <a:pt x="1188" y="21095"/>
                    <a:pt x="1291" y="20984"/>
                  </a:cubicBezTo>
                  <a:lnTo>
                    <a:pt x="1546" y="20707"/>
                  </a:lnTo>
                  <a:cubicBezTo>
                    <a:pt x="1228" y="20825"/>
                    <a:pt x="959" y="20878"/>
                    <a:pt x="774" y="20830"/>
                  </a:cubicBezTo>
                  <a:cubicBezTo>
                    <a:pt x="630" y="20793"/>
                    <a:pt x="555" y="20685"/>
                    <a:pt x="516" y="20547"/>
                  </a:cubicBezTo>
                  <a:close/>
                </a:path>
              </a:pathLst>
            </a:custGeom>
            <a:solidFill>
              <a:schemeClr val="accent1"/>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5" name="Shape 34225">
              <a:extLst>
                <a:ext uri="{FF2B5EF4-FFF2-40B4-BE49-F238E27FC236}">
                  <a16:creationId xmlns:a16="http://schemas.microsoft.com/office/drawing/2014/main" id="{B2C2093B-2903-7645-924E-AE557A1B4E2F}"/>
                </a:ext>
              </a:extLst>
            </p:cNvPr>
            <p:cNvSpPr/>
            <p:nvPr/>
          </p:nvSpPr>
          <p:spPr>
            <a:xfrm>
              <a:off x="12788908" y="11202698"/>
              <a:ext cx="425116" cy="118066"/>
            </a:xfrm>
            <a:custGeom>
              <a:avLst/>
              <a:gdLst/>
              <a:ahLst/>
              <a:cxnLst>
                <a:cxn ang="0">
                  <a:pos x="wd2" y="hd2"/>
                </a:cxn>
                <a:cxn ang="5400000">
                  <a:pos x="wd2" y="hd2"/>
                </a:cxn>
                <a:cxn ang="10800000">
                  <a:pos x="wd2" y="hd2"/>
                </a:cxn>
                <a:cxn ang="16200000">
                  <a:pos x="wd2" y="hd2"/>
                </a:cxn>
              </a:cxnLst>
              <a:rect l="0" t="0" r="r" b="b"/>
              <a:pathLst>
                <a:path w="21600" h="21600" extrusionOk="0">
                  <a:moveTo>
                    <a:pt x="21600" y="14936"/>
                  </a:moveTo>
                  <a:lnTo>
                    <a:pt x="17631" y="5428"/>
                  </a:lnTo>
                  <a:lnTo>
                    <a:pt x="17241" y="21600"/>
                  </a:lnTo>
                  <a:cubicBezTo>
                    <a:pt x="17241" y="21600"/>
                    <a:pt x="21600" y="14936"/>
                    <a:pt x="21600" y="14936"/>
                  </a:cubicBezTo>
                  <a:close/>
                  <a:moveTo>
                    <a:pt x="16506" y="21368"/>
                  </a:moveTo>
                  <a:lnTo>
                    <a:pt x="16896" y="5196"/>
                  </a:lnTo>
                  <a:lnTo>
                    <a:pt x="3794" y="1071"/>
                  </a:lnTo>
                  <a:lnTo>
                    <a:pt x="3401" y="17243"/>
                  </a:lnTo>
                  <a:cubicBezTo>
                    <a:pt x="3401" y="17243"/>
                    <a:pt x="16506" y="21368"/>
                    <a:pt x="16506" y="21368"/>
                  </a:cubicBezTo>
                  <a:close/>
                  <a:moveTo>
                    <a:pt x="2651" y="17004"/>
                  </a:moveTo>
                  <a:lnTo>
                    <a:pt x="3043" y="832"/>
                  </a:lnTo>
                  <a:lnTo>
                    <a:pt x="393" y="0"/>
                  </a:lnTo>
                  <a:lnTo>
                    <a:pt x="0" y="16172"/>
                  </a:lnTo>
                  <a:cubicBezTo>
                    <a:pt x="0" y="16172"/>
                    <a:pt x="2651" y="17004"/>
                    <a:pt x="2651" y="17004"/>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6" name="Shape 34226">
              <a:extLst>
                <a:ext uri="{FF2B5EF4-FFF2-40B4-BE49-F238E27FC236}">
                  <a16:creationId xmlns:a16="http://schemas.microsoft.com/office/drawing/2014/main" id="{F8DC914E-206B-1540-9682-DF732C1AABA2}"/>
                </a:ext>
              </a:extLst>
            </p:cNvPr>
            <p:cNvSpPr/>
            <p:nvPr/>
          </p:nvSpPr>
          <p:spPr>
            <a:xfrm>
              <a:off x="12691600" y="7661988"/>
              <a:ext cx="463732" cy="545588"/>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chemeClr val="accent1"/>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7" name="Shape 34227">
              <a:extLst>
                <a:ext uri="{FF2B5EF4-FFF2-40B4-BE49-F238E27FC236}">
                  <a16:creationId xmlns:a16="http://schemas.microsoft.com/office/drawing/2014/main" id="{B6FFCBE8-A60F-AB44-9F2B-B5E525F85DED}"/>
                </a:ext>
              </a:extLst>
            </p:cNvPr>
            <p:cNvSpPr/>
            <p:nvPr/>
          </p:nvSpPr>
          <p:spPr>
            <a:xfrm>
              <a:off x="11861838" y="8796062"/>
              <a:ext cx="359648" cy="359648"/>
            </a:xfrm>
            <a:custGeom>
              <a:avLst/>
              <a:gdLst/>
              <a:ahLst/>
              <a:cxnLst>
                <a:cxn ang="0">
                  <a:pos x="wd2" y="hd2"/>
                </a:cxn>
                <a:cxn ang="5400000">
                  <a:pos x="wd2" y="hd2"/>
                </a:cxn>
                <a:cxn ang="10800000">
                  <a:pos x="wd2" y="hd2"/>
                </a:cxn>
                <a:cxn ang="16200000">
                  <a:pos x="wd2" y="hd2"/>
                </a:cxn>
              </a:cxnLst>
              <a:rect l="0" t="0" r="r" b="b"/>
              <a:pathLst>
                <a:path w="21600" h="21600" extrusionOk="0">
                  <a:moveTo>
                    <a:pt x="10800" y="14657"/>
                  </a:moveTo>
                  <a:cubicBezTo>
                    <a:pt x="8670" y="14657"/>
                    <a:pt x="6943" y="12930"/>
                    <a:pt x="6943" y="10800"/>
                  </a:cubicBezTo>
                  <a:cubicBezTo>
                    <a:pt x="6943" y="8670"/>
                    <a:pt x="8670" y="6943"/>
                    <a:pt x="10800" y="6943"/>
                  </a:cubicBezTo>
                  <a:cubicBezTo>
                    <a:pt x="12930" y="6943"/>
                    <a:pt x="14657" y="8670"/>
                    <a:pt x="14657" y="10800"/>
                  </a:cubicBezTo>
                  <a:cubicBezTo>
                    <a:pt x="14657" y="12930"/>
                    <a:pt x="12930" y="14657"/>
                    <a:pt x="10800" y="14657"/>
                  </a:cubicBezTo>
                  <a:close/>
                  <a:moveTo>
                    <a:pt x="20016" y="9930"/>
                  </a:moveTo>
                  <a:cubicBezTo>
                    <a:pt x="21001" y="9522"/>
                    <a:pt x="21600" y="9257"/>
                    <a:pt x="21600" y="9257"/>
                  </a:cubicBezTo>
                  <a:lnTo>
                    <a:pt x="20829" y="6171"/>
                  </a:lnTo>
                  <a:cubicBezTo>
                    <a:pt x="20829" y="6171"/>
                    <a:pt x="20119" y="6283"/>
                    <a:pt x="18990" y="6492"/>
                  </a:cubicBezTo>
                  <a:cubicBezTo>
                    <a:pt x="18430" y="5424"/>
                    <a:pt x="17677" y="4501"/>
                    <a:pt x="16789" y="3749"/>
                  </a:cubicBezTo>
                  <a:cubicBezTo>
                    <a:pt x="17377" y="2418"/>
                    <a:pt x="17743" y="1543"/>
                    <a:pt x="17743" y="1543"/>
                  </a:cubicBezTo>
                  <a:lnTo>
                    <a:pt x="14657" y="0"/>
                  </a:lnTo>
                  <a:cubicBezTo>
                    <a:pt x="14657" y="0"/>
                    <a:pt x="14156" y="750"/>
                    <a:pt x="13405" y="1922"/>
                  </a:cubicBezTo>
                  <a:cubicBezTo>
                    <a:pt x="12297" y="1595"/>
                    <a:pt x="11120" y="1470"/>
                    <a:pt x="9929" y="1584"/>
                  </a:cubicBezTo>
                  <a:cubicBezTo>
                    <a:pt x="9522" y="599"/>
                    <a:pt x="9257" y="0"/>
                    <a:pt x="9257" y="0"/>
                  </a:cubicBezTo>
                  <a:lnTo>
                    <a:pt x="6171" y="771"/>
                  </a:lnTo>
                  <a:cubicBezTo>
                    <a:pt x="6171" y="771"/>
                    <a:pt x="6283" y="1481"/>
                    <a:pt x="6492" y="2610"/>
                  </a:cubicBezTo>
                  <a:cubicBezTo>
                    <a:pt x="5420" y="3172"/>
                    <a:pt x="4494" y="3929"/>
                    <a:pt x="3740" y="4821"/>
                  </a:cubicBezTo>
                  <a:cubicBezTo>
                    <a:pt x="2414" y="4227"/>
                    <a:pt x="1543" y="3857"/>
                    <a:pt x="1543" y="3857"/>
                  </a:cubicBezTo>
                  <a:lnTo>
                    <a:pt x="0" y="6943"/>
                  </a:lnTo>
                  <a:cubicBezTo>
                    <a:pt x="0" y="6943"/>
                    <a:pt x="748" y="7450"/>
                    <a:pt x="1919" y="8207"/>
                  </a:cubicBezTo>
                  <a:cubicBezTo>
                    <a:pt x="1595" y="9313"/>
                    <a:pt x="1471" y="10485"/>
                    <a:pt x="1584" y="11672"/>
                  </a:cubicBezTo>
                  <a:cubicBezTo>
                    <a:pt x="599" y="12078"/>
                    <a:pt x="0" y="12343"/>
                    <a:pt x="0" y="12343"/>
                  </a:cubicBezTo>
                  <a:lnTo>
                    <a:pt x="771" y="15429"/>
                  </a:lnTo>
                  <a:cubicBezTo>
                    <a:pt x="771" y="15429"/>
                    <a:pt x="1480" y="15317"/>
                    <a:pt x="2609" y="15107"/>
                  </a:cubicBezTo>
                  <a:cubicBezTo>
                    <a:pt x="3172" y="16179"/>
                    <a:pt x="3928" y="17106"/>
                    <a:pt x="4820" y="17860"/>
                  </a:cubicBezTo>
                  <a:cubicBezTo>
                    <a:pt x="4227" y="19186"/>
                    <a:pt x="3857" y="20057"/>
                    <a:pt x="3857" y="20057"/>
                  </a:cubicBezTo>
                  <a:lnTo>
                    <a:pt x="6943" y="21600"/>
                  </a:lnTo>
                  <a:cubicBezTo>
                    <a:pt x="6943" y="21600"/>
                    <a:pt x="7449" y="20852"/>
                    <a:pt x="8206" y="19681"/>
                  </a:cubicBezTo>
                  <a:cubicBezTo>
                    <a:pt x="9312" y="20005"/>
                    <a:pt x="10485" y="20129"/>
                    <a:pt x="11672" y="20016"/>
                  </a:cubicBezTo>
                  <a:cubicBezTo>
                    <a:pt x="12078" y="21001"/>
                    <a:pt x="12343" y="21600"/>
                    <a:pt x="12343" y="21600"/>
                  </a:cubicBezTo>
                  <a:lnTo>
                    <a:pt x="15429" y="20829"/>
                  </a:lnTo>
                  <a:cubicBezTo>
                    <a:pt x="15429" y="20829"/>
                    <a:pt x="15317" y="20120"/>
                    <a:pt x="15107" y="18991"/>
                  </a:cubicBezTo>
                  <a:cubicBezTo>
                    <a:pt x="16176" y="18431"/>
                    <a:pt x="17099" y="17676"/>
                    <a:pt x="17852" y="16788"/>
                  </a:cubicBezTo>
                  <a:cubicBezTo>
                    <a:pt x="19183" y="17377"/>
                    <a:pt x="20057" y="17743"/>
                    <a:pt x="20057" y="17743"/>
                  </a:cubicBezTo>
                  <a:lnTo>
                    <a:pt x="21600" y="14657"/>
                  </a:lnTo>
                  <a:cubicBezTo>
                    <a:pt x="21600" y="14657"/>
                    <a:pt x="20851" y="14156"/>
                    <a:pt x="19678" y="13405"/>
                  </a:cubicBezTo>
                  <a:cubicBezTo>
                    <a:pt x="20005" y="12296"/>
                    <a:pt x="20130" y="11120"/>
                    <a:pt x="20016" y="9930"/>
                  </a:cubicBezTo>
                  <a:close/>
                </a:path>
              </a:pathLst>
            </a:custGeom>
            <a:solidFill>
              <a:schemeClr val="bg1">
                <a:lumMod val="8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8" name="Shape 34228">
              <a:extLst>
                <a:ext uri="{FF2B5EF4-FFF2-40B4-BE49-F238E27FC236}">
                  <a16:creationId xmlns:a16="http://schemas.microsoft.com/office/drawing/2014/main" id="{ABCC7F82-E81C-AC46-9958-E758BE253B70}"/>
                </a:ext>
              </a:extLst>
            </p:cNvPr>
            <p:cNvSpPr/>
            <p:nvPr/>
          </p:nvSpPr>
          <p:spPr>
            <a:xfrm>
              <a:off x="9057539" y="5652197"/>
              <a:ext cx="565072" cy="648758"/>
            </a:xfrm>
            <a:custGeom>
              <a:avLst/>
              <a:gdLst/>
              <a:ahLst/>
              <a:cxnLst>
                <a:cxn ang="0">
                  <a:pos x="wd2" y="hd2"/>
                </a:cxn>
                <a:cxn ang="5400000">
                  <a:pos x="wd2" y="hd2"/>
                </a:cxn>
                <a:cxn ang="10800000">
                  <a:pos x="wd2" y="hd2"/>
                </a:cxn>
                <a:cxn ang="16200000">
                  <a:pos x="wd2" y="hd2"/>
                </a:cxn>
              </a:cxnLst>
              <a:rect l="0" t="0" r="r" b="b"/>
              <a:pathLst>
                <a:path w="21600" h="21600" extrusionOk="0">
                  <a:moveTo>
                    <a:pt x="11390" y="0"/>
                  </a:moveTo>
                  <a:lnTo>
                    <a:pt x="0" y="14168"/>
                  </a:lnTo>
                  <a:lnTo>
                    <a:pt x="12187" y="21600"/>
                  </a:lnTo>
                  <a:lnTo>
                    <a:pt x="21600" y="9890"/>
                  </a:lnTo>
                  <a:lnTo>
                    <a:pt x="20767" y="5719"/>
                  </a:lnTo>
                  <a:lnTo>
                    <a:pt x="11390" y="0"/>
                  </a:lnTo>
                  <a:close/>
                  <a:moveTo>
                    <a:pt x="12641" y="5625"/>
                  </a:moveTo>
                  <a:lnTo>
                    <a:pt x="17079" y="8332"/>
                  </a:lnTo>
                  <a:lnTo>
                    <a:pt x="16765" y="8723"/>
                  </a:lnTo>
                  <a:lnTo>
                    <a:pt x="12326" y="6016"/>
                  </a:lnTo>
                  <a:lnTo>
                    <a:pt x="12641" y="5625"/>
                  </a:lnTo>
                  <a:close/>
                  <a:moveTo>
                    <a:pt x="7323" y="8127"/>
                  </a:moveTo>
                  <a:lnTo>
                    <a:pt x="16200" y="13540"/>
                  </a:lnTo>
                  <a:lnTo>
                    <a:pt x="15894" y="13920"/>
                  </a:lnTo>
                  <a:lnTo>
                    <a:pt x="7017" y="8506"/>
                  </a:lnTo>
                  <a:lnTo>
                    <a:pt x="7323" y="8127"/>
                  </a:lnTo>
                  <a:close/>
                  <a:moveTo>
                    <a:pt x="5778" y="10048"/>
                  </a:moveTo>
                  <a:lnTo>
                    <a:pt x="14655" y="15462"/>
                  </a:lnTo>
                  <a:lnTo>
                    <a:pt x="14340" y="15853"/>
                  </a:lnTo>
                  <a:lnTo>
                    <a:pt x="5463" y="10439"/>
                  </a:lnTo>
                  <a:lnTo>
                    <a:pt x="5778" y="10048"/>
                  </a:lnTo>
                  <a:close/>
                  <a:moveTo>
                    <a:pt x="4233" y="11970"/>
                  </a:moveTo>
                  <a:lnTo>
                    <a:pt x="8671" y="14677"/>
                  </a:lnTo>
                  <a:lnTo>
                    <a:pt x="8357" y="15068"/>
                  </a:lnTo>
                  <a:lnTo>
                    <a:pt x="3918" y="12361"/>
                  </a:lnTo>
                  <a:lnTo>
                    <a:pt x="4233" y="11970"/>
                  </a:ln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9" name="Shape 34229">
              <a:extLst>
                <a:ext uri="{FF2B5EF4-FFF2-40B4-BE49-F238E27FC236}">
                  <a16:creationId xmlns:a16="http://schemas.microsoft.com/office/drawing/2014/main" id="{27E886E0-3179-EB48-8E9B-5A434C9B72ED}"/>
                </a:ext>
              </a:extLst>
            </p:cNvPr>
            <p:cNvSpPr/>
            <p:nvPr/>
          </p:nvSpPr>
          <p:spPr>
            <a:xfrm>
              <a:off x="14430703" y="5653180"/>
              <a:ext cx="678286" cy="609678"/>
            </a:xfrm>
            <a:custGeom>
              <a:avLst/>
              <a:gdLst/>
              <a:ahLst/>
              <a:cxnLst>
                <a:cxn ang="0">
                  <a:pos x="wd2" y="hd2"/>
                </a:cxn>
                <a:cxn ang="5400000">
                  <a:pos x="wd2" y="hd2"/>
                </a:cxn>
                <a:cxn ang="10800000">
                  <a:pos x="wd2" y="hd2"/>
                </a:cxn>
                <a:cxn ang="16200000">
                  <a:pos x="wd2" y="hd2"/>
                </a:cxn>
              </a:cxnLst>
              <a:rect l="0" t="0" r="r" b="b"/>
              <a:pathLst>
                <a:path w="21255" h="21217" extrusionOk="0">
                  <a:moveTo>
                    <a:pt x="16218" y="16859"/>
                  </a:moveTo>
                  <a:lnTo>
                    <a:pt x="3455" y="9002"/>
                  </a:lnTo>
                  <a:lnTo>
                    <a:pt x="7275" y="1347"/>
                  </a:lnTo>
                  <a:lnTo>
                    <a:pt x="20039" y="9205"/>
                  </a:lnTo>
                  <a:cubicBezTo>
                    <a:pt x="20039" y="9205"/>
                    <a:pt x="16218" y="16859"/>
                    <a:pt x="16218" y="16859"/>
                  </a:cubicBezTo>
                  <a:close/>
                  <a:moveTo>
                    <a:pt x="20627" y="8027"/>
                  </a:moveTo>
                  <a:lnTo>
                    <a:pt x="7863" y="170"/>
                  </a:lnTo>
                  <a:cubicBezTo>
                    <a:pt x="7275" y="-192"/>
                    <a:pt x="6536" y="43"/>
                    <a:pt x="6211" y="693"/>
                  </a:cubicBezTo>
                  <a:cubicBezTo>
                    <a:pt x="6211" y="693"/>
                    <a:pt x="1803" y="9525"/>
                    <a:pt x="1814" y="9531"/>
                  </a:cubicBezTo>
                  <a:lnTo>
                    <a:pt x="16683" y="18684"/>
                  </a:lnTo>
                  <a:cubicBezTo>
                    <a:pt x="16694" y="18691"/>
                    <a:pt x="21103" y="9860"/>
                    <a:pt x="21103" y="9860"/>
                  </a:cubicBezTo>
                  <a:cubicBezTo>
                    <a:pt x="21427" y="9210"/>
                    <a:pt x="21214" y="8389"/>
                    <a:pt x="20627" y="8027"/>
                  </a:cubicBezTo>
                  <a:close/>
                  <a:moveTo>
                    <a:pt x="15519" y="21047"/>
                  </a:moveTo>
                  <a:lnTo>
                    <a:pt x="628" y="11880"/>
                  </a:lnTo>
                  <a:cubicBezTo>
                    <a:pt x="40" y="11518"/>
                    <a:pt x="-173" y="10698"/>
                    <a:pt x="152" y="10047"/>
                  </a:cubicBezTo>
                  <a:lnTo>
                    <a:pt x="446" y="9459"/>
                  </a:lnTo>
                  <a:lnTo>
                    <a:pt x="7359" y="13714"/>
                  </a:lnTo>
                  <a:lnTo>
                    <a:pt x="7065" y="14303"/>
                  </a:lnTo>
                  <a:lnTo>
                    <a:pt x="10256" y="16268"/>
                  </a:lnTo>
                  <a:lnTo>
                    <a:pt x="10550" y="15679"/>
                  </a:lnTo>
                  <a:lnTo>
                    <a:pt x="17464" y="19935"/>
                  </a:lnTo>
                  <a:lnTo>
                    <a:pt x="17170" y="20524"/>
                  </a:lnTo>
                  <a:cubicBezTo>
                    <a:pt x="16846" y="21174"/>
                    <a:pt x="16106" y="21408"/>
                    <a:pt x="15519" y="21047"/>
                  </a:cubicBezTo>
                  <a:cubicBezTo>
                    <a:pt x="15519" y="21047"/>
                    <a:pt x="15519" y="21047"/>
                    <a:pt x="15519" y="2104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0" name="Shape 34230">
              <a:extLst>
                <a:ext uri="{FF2B5EF4-FFF2-40B4-BE49-F238E27FC236}">
                  <a16:creationId xmlns:a16="http://schemas.microsoft.com/office/drawing/2014/main" id="{518DA637-C217-2040-8860-A6D82835697C}"/>
                </a:ext>
              </a:extLst>
            </p:cNvPr>
            <p:cNvSpPr/>
            <p:nvPr/>
          </p:nvSpPr>
          <p:spPr>
            <a:xfrm>
              <a:off x="14217720" y="6775957"/>
              <a:ext cx="333440" cy="666878"/>
            </a:xfrm>
            <a:custGeom>
              <a:avLst/>
              <a:gdLst/>
              <a:ahLst/>
              <a:cxnLst>
                <a:cxn ang="0">
                  <a:pos x="wd2" y="hd2"/>
                </a:cxn>
                <a:cxn ang="5400000">
                  <a:pos x="wd2" y="hd2"/>
                </a:cxn>
                <a:cxn ang="10800000">
                  <a:pos x="wd2" y="hd2"/>
                </a:cxn>
                <a:cxn ang="16200000">
                  <a:pos x="wd2" y="hd2"/>
                </a:cxn>
              </a:cxnLst>
              <a:rect l="0" t="0" r="r" b="b"/>
              <a:pathLst>
                <a:path w="21600" h="21600" extrusionOk="0">
                  <a:moveTo>
                    <a:pt x="20250" y="4050"/>
                  </a:moveTo>
                  <a:lnTo>
                    <a:pt x="1618" y="4050"/>
                  </a:lnTo>
                  <a:lnTo>
                    <a:pt x="1618" y="17550"/>
                  </a:lnTo>
                  <a:lnTo>
                    <a:pt x="20250" y="17550"/>
                  </a:lnTo>
                  <a:lnTo>
                    <a:pt x="20250" y="4050"/>
                  </a:lnTo>
                  <a:close/>
                  <a:moveTo>
                    <a:pt x="14175" y="2025"/>
                  </a:moveTo>
                  <a:lnTo>
                    <a:pt x="7425" y="2025"/>
                  </a:lnTo>
                  <a:cubicBezTo>
                    <a:pt x="7052" y="2025"/>
                    <a:pt x="6750" y="2176"/>
                    <a:pt x="6750" y="2363"/>
                  </a:cubicBezTo>
                  <a:cubicBezTo>
                    <a:pt x="6750" y="2549"/>
                    <a:pt x="7052" y="2700"/>
                    <a:pt x="7425" y="2700"/>
                  </a:cubicBezTo>
                  <a:lnTo>
                    <a:pt x="14175" y="2700"/>
                  </a:lnTo>
                  <a:cubicBezTo>
                    <a:pt x="14548" y="2700"/>
                    <a:pt x="14850" y="2549"/>
                    <a:pt x="14850" y="2363"/>
                  </a:cubicBezTo>
                  <a:cubicBezTo>
                    <a:pt x="14850" y="2176"/>
                    <a:pt x="14548" y="2025"/>
                    <a:pt x="14175" y="2025"/>
                  </a:cubicBezTo>
                  <a:close/>
                  <a:moveTo>
                    <a:pt x="11475" y="20250"/>
                  </a:moveTo>
                  <a:cubicBezTo>
                    <a:pt x="12593" y="20250"/>
                    <a:pt x="13500" y="19797"/>
                    <a:pt x="13500" y="19238"/>
                  </a:cubicBezTo>
                  <a:cubicBezTo>
                    <a:pt x="13500" y="18678"/>
                    <a:pt x="12593" y="18225"/>
                    <a:pt x="11475" y="18225"/>
                  </a:cubicBezTo>
                  <a:cubicBezTo>
                    <a:pt x="10357" y="18225"/>
                    <a:pt x="9450" y="18678"/>
                    <a:pt x="9450" y="19238"/>
                  </a:cubicBezTo>
                  <a:cubicBezTo>
                    <a:pt x="9450" y="19797"/>
                    <a:pt x="10357" y="20250"/>
                    <a:pt x="11475" y="20250"/>
                  </a:cubicBezTo>
                  <a:close/>
                  <a:moveTo>
                    <a:pt x="18900" y="21600"/>
                  </a:moveTo>
                  <a:lnTo>
                    <a:pt x="2700" y="21600"/>
                  </a:lnTo>
                  <a:cubicBezTo>
                    <a:pt x="1954" y="21600"/>
                    <a:pt x="1279" y="21449"/>
                    <a:pt x="791" y="21205"/>
                  </a:cubicBezTo>
                  <a:cubicBezTo>
                    <a:pt x="302" y="20960"/>
                    <a:pt x="0" y="20623"/>
                    <a:pt x="0" y="20250"/>
                  </a:cubicBezTo>
                  <a:lnTo>
                    <a:pt x="0" y="1350"/>
                  </a:lnTo>
                  <a:cubicBezTo>
                    <a:pt x="0" y="977"/>
                    <a:pt x="302" y="640"/>
                    <a:pt x="791" y="395"/>
                  </a:cubicBezTo>
                  <a:cubicBezTo>
                    <a:pt x="1279" y="151"/>
                    <a:pt x="1954" y="0"/>
                    <a:pt x="2700" y="0"/>
                  </a:cubicBezTo>
                  <a:lnTo>
                    <a:pt x="18900" y="0"/>
                  </a:lnTo>
                  <a:cubicBezTo>
                    <a:pt x="19646" y="0"/>
                    <a:pt x="20321" y="151"/>
                    <a:pt x="20809" y="395"/>
                  </a:cubicBezTo>
                  <a:cubicBezTo>
                    <a:pt x="21298" y="640"/>
                    <a:pt x="21600" y="977"/>
                    <a:pt x="21600" y="1350"/>
                  </a:cubicBezTo>
                  <a:lnTo>
                    <a:pt x="21600" y="20250"/>
                  </a:lnTo>
                  <a:cubicBezTo>
                    <a:pt x="21600" y="20623"/>
                    <a:pt x="21298" y="20960"/>
                    <a:pt x="20809" y="21205"/>
                  </a:cubicBezTo>
                  <a:cubicBezTo>
                    <a:pt x="20321" y="21449"/>
                    <a:pt x="19646" y="21600"/>
                    <a:pt x="18900"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1" name="Shape 34231">
              <a:extLst>
                <a:ext uri="{FF2B5EF4-FFF2-40B4-BE49-F238E27FC236}">
                  <a16:creationId xmlns:a16="http://schemas.microsoft.com/office/drawing/2014/main" id="{2D80DB7A-3D73-544A-9B3B-1736A79F99EC}"/>
                </a:ext>
              </a:extLst>
            </p:cNvPr>
            <p:cNvSpPr/>
            <p:nvPr/>
          </p:nvSpPr>
          <p:spPr>
            <a:xfrm>
              <a:off x="12484545" y="3228311"/>
              <a:ext cx="428100" cy="347868"/>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2" name="Shape 34232">
              <a:extLst>
                <a:ext uri="{FF2B5EF4-FFF2-40B4-BE49-F238E27FC236}">
                  <a16:creationId xmlns:a16="http://schemas.microsoft.com/office/drawing/2014/main" id="{C007FB6C-BFDF-0949-ABE0-D03402E90863}"/>
                </a:ext>
              </a:extLst>
            </p:cNvPr>
            <p:cNvSpPr/>
            <p:nvPr/>
          </p:nvSpPr>
          <p:spPr>
            <a:xfrm>
              <a:off x="11791096" y="11232556"/>
              <a:ext cx="130464" cy="279620"/>
            </a:xfrm>
            <a:custGeom>
              <a:avLst/>
              <a:gdLst/>
              <a:ahLst/>
              <a:cxnLst>
                <a:cxn ang="0">
                  <a:pos x="wd2" y="hd2"/>
                </a:cxn>
                <a:cxn ang="5400000">
                  <a:pos x="wd2" y="hd2"/>
                </a:cxn>
                <a:cxn ang="10800000">
                  <a:pos x="wd2" y="hd2"/>
                </a:cxn>
                <a:cxn ang="16200000">
                  <a:pos x="wd2" y="hd2"/>
                </a:cxn>
              </a:cxnLst>
              <a:rect l="0" t="0" r="r" b="b"/>
              <a:pathLst>
                <a:path w="21600" h="21600" extrusionOk="0">
                  <a:moveTo>
                    <a:pt x="14362" y="21600"/>
                  </a:moveTo>
                  <a:lnTo>
                    <a:pt x="4786" y="21600"/>
                  </a:lnTo>
                  <a:lnTo>
                    <a:pt x="4786" y="10800"/>
                  </a:lnTo>
                  <a:lnTo>
                    <a:pt x="0" y="10800"/>
                  </a:lnTo>
                  <a:lnTo>
                    <a:pt x="0" y="7077"/>
                  </a:lnTo>
                  <a:lnTo>
                    <a:pt x="4786" y="7077"/>
                  </a:lnTo>
                  <a:lnTo>
                    <a:pt x="4786" y="4842"/>
                  </a:lnTo>
                  <a:cubicBezTo>
                    <a:pt x="4786" y="1806"/>
                    <a:pt x="7489" y="0"/>
                    <a:pt x="15162" y="0"/>
                  </a:cubicBezTo>
                  <a:lnTo>
                    <a:pt x="21552" y="0"/>
                  </a:lnTo>
                  <a:lnTo>
                    <a:pt x="21552" y="3723"/>
                  </a:lnTo>
                  <a:lnTo>
                    <a:pt x="17560" y="3723"/>
                  </a:lnTo>
                  <a:cubicBezTo>
                    <a:pt x="14572" y="3723"/>
                    <a:pt x="14372" y="4243"/>
                    <a:pt x="14372" y="5214"/>
                  </a:cubicBezTo>
                  <a:lnTo>
                    <a:pt x="14362" y="7077"/>
                  </a:lnTo>
                  <a:lnTo>
                    <a:pt x="21600" y="7077"/>
                  </a:lnTo>
                  <a:lnTo>
                    <a:pt x="20752" y="10800"/>
                  </a:lnTo>
                  <a:lnTo>
                    <a:pt x="14362" y="10800"/>
                  </a:lnTo>
                  <a:cubicBezTo>
                    <a:pt x="14362" y="10800"/>
                    <a:pt x="14362" y="21600"/>
                    <a:pt x="14362"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3" name="Shape 34233">
              <a:extLst>
                <a:ext uri="{FF2B5EF4-FFF2-40B4-BE49-F238E27FC236}">
                  <a16:creationId xmlns:a16="http://schemas.microsoft.com/office/drawing/2014/main" id="{60D384DC-794B-9144-BA29-4A8A38D10665}"/>
                </a:ext>
              </a:extLst>
            </p:cNvPr>
            <p:cNvSpPr/>
            <p:nvPr/>
          </p:nvSpPr>
          <p:spPr>
            <a:xfrm>
              <a:off x="11084739" y="4570184"/>
              <a:ext cx="304442" cy="392838"/>
            </a:xfrm>
            <a:custGeom>
              <a:avLst/>
              <a:gdLst/>
              <a:ahLst/>
              <a:cxnLst>
                <a:cxn ang="0">
                  <a:pos x="wd2" y="hd2"/>
                </a:cxn>
                <a:cxn ang="5400000">
                  <a:pos x="wd2" y="hd2"/>
                </a:cxn>
                <a:cxn ang="10800000">
                  <a:pos x="wd2" y="hd2"/>
                </a:cxn>
                <a:cxn ang="16200000">
                  <a:pos x="wd2" y="hd2"/>
                </a:cxn>
              </a:cxnLst>
              <a:rect l="0" t="0" r="r" b="b"/>
              <a:pathLst>
                <a:path w="20935" h="21287" extrusionOk="0">
                  <a:moveTo>
                    <a:pt x="8719" y="13902"/>
                  </a:moveTo>
                  <a:cubicBezTo>
                    <a:pt x="8086" y="16090"/>
                    <a:pt x="7465" y="18199"/>
                    <a:pt x="6111" y="19862"/>
                  </a:cubicBezTo>
                  <a:cubicBezTo>
                    <a:pt x="5699" y="20370"/>
                    <a:pt x="5281" y="21012"/>
                    <a:pt x="4573" y="21287"/>
                  </a:cubicBezTo>
                  <a:cubicBezTo>
                    <a:pt x="3525" y="17039"/>
                    <a:pt x="5712" y="13464"/>
                    <a:pt x="6579" y="9893"/>
                  </a:cubicBezTo>
                  <a:cubicBezTo>
                    <a:pt x="5475" y="8121"/>
                    <a:pt x="6162" y="5116"/>
                    <a:pt x="8519" y="4777"/>
                  </a:cubicBezTo>
                  <a:cubicBezTo>
                    <a:pt x="11938" y="4282"/>
                    <a:pt x="11037" y="7536"/>
                    <a:pt x="10457" y="9049"/>
                  </a:cubicBezTo>
                  <a:cubicBezTo>
                    <a:pt x="10139" y="9877"/>
                    <a:pt x="9566" y="10671"/>
                    <a:pt x="9654" y="11581"/>
                  </a:cubicBezTo>
                  <a:cubicBezTo>
                    <a:pt x="9843" y="13499"/>
                    <a:pt x="12902" y="13622"/>
                    <a:pt x="14467" y="12636"/>
                  </a:cubicBezTo>
                  <a:cubicBezTo>
                    <a:pt x="16713" y="11223"/>
                    <a:pt x="17361" y="8494"/>
                    <a:pt x="17144" y="6253"/>
                  </a:cubicBezTo>
                  <a:cubicBezTo>
                    <a:pt x="16810" y="2840"/>
                    <a:pt x="11909" y="1143"/>
                    <a:pt x="7583" y="2508"/>
                  </a:cubicBezTo>
                  <a:cubicBezTo>
                    <a:pt x="5355" y="3211"/>
                    <a:pt x="3329" y="4827"/>
                    <a:pt x="3035" y="7202"/>
                  </a:cubicBezTo>
                  <a:cubicBezTo>
                    <a:pt x="2881" y="8453"/>
                    <a:pt x="3214" y="9451"/>
                    <a:pt x="3838" y="10156"/>
                  </a:cubicBezTo>
                  <a:cubicBezTo>
                    <a:pt x="3933" y="10263"/>
                    <a:pt x="4258" y="10453"/>
                    <a:pt x="4305" y="10738"/>
                  </a:cubicBezTo>
                  <a:cubicBezTo>
                    <a:pt x="4403" y="11316"/>
                    <a:pt x="3968" y="11940"/>
                    <a:pt x="3570" y="12371"/>
                  </a:cubicBezTo>
                  <a:cubicBezTo>
                    <a:pt x="1354" y="11867"/>
                    <a:pt x="210" y="10298"/>
                    <a:pt x="26" y="8311"/>
                  </a:cubicBezTo>
                  <a:cubicBezTo>
                    <a:pt x="-390" y="3790"/>
                    <a:pt x="4313" y="350"/>
                    <a:pt x="9854" y="29"/>
                  </a:cubicBezTo>
                  <a:cubicBezTo>
                    <a:pt x="15764" y="-313"/>
                    <a:pt x="20453" y="2380"/>
                    <a:pt x="20886" y="6306"/>
                  </a:cubicBezTo>
                  <a:cubicBezTo>
                    <a:pt x="21210" y="9225"/>
                    <a:pt x="19897" y="12163"/>
                    <a:pt x="17812" y="13743"/>
                  </a:cubicBezTo>
                  <a:cubicBezTo>
                    <a:pt x="16244" y="14931"/>
                    <a:pt x="12913" y="16092"/>
                    <a:pt x="10190" y="14957"/>
                  </a:cubicBezTo>
                  <a:cubicBezTo>
                    <a:pt x="9585" y="14704"/>
                    <a:pt x="9318" y="14397"/>
                    <a:pt x="8719" y="13902"/>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4" name="Shape 34234">
              <a:extLst>
                <a:ext uri="{FF2B5EF4-FFF2-40B4-BE49-F238E27FC236}">
                  <a16:creationId xmlns:a16="http://schemas.microsoft.com/office/drawing/2014/main" id="{C98463EB-5F76-F043-BCEE-2B5BE2C56B58}"/>
                </a:ext>
              </a:extLst>
            </p:cNvPr>
            <p:cNvSpPr/>
            <p:nvPr/>
          </p:nvSpPr>
          <p:spPr>
            <a:xfrm>
              <a:off x="10710090" y="4258444"/>
              <a:ext cx="419088" cy="392838"/>
            </a:xfrm>
            <a:custGeom>
              <a:avLst/>
              <a:gdLst/>
              <a:ahLst/>
              <a:cxnLst>
                <a:cxn ang="0">
                  <a:pos x="wd2" y="hd2"/>
                </a:cxn>
                <a:cxn ang="5400000">
                  <a:pos x="wd2" y="hd2"/>
                </a:cxn>
                <a:cxn ang="10800000">
                  <a:pos x="wd2" y="hd2"/>
                </a:cxn>
                <a:cxn ang="16200000">
                  <a:pos x="wd2" y="hd2"/>
                </a:cxn>
              </a:cxnLst>
              <a:rect l="0" t="0" r="r" b="b"/>
              <a:pathLst>
                <a:path w="21600" h="21600" extrusionOk="0">
                  <a:moveTo>
                    <a:pt x="8648" y="5409"/>
                  </a:moveTo>
                  <a:cubicBezTo>
                    <a:pt x="8423" y="3519"/>
                    <a:pt x="7212" y="1948"/>
                    <a:pt x="5946" y="1906"/>
                  </a:cubicBezTo>
                  <a:lnTo>
                    <a:pt x="5894" y="1906"/>
                  </a:lnTo>
                  <a:cubicBezTo>
                    <a:pt x="5447" y="1906"/>
                    <a:pt x="5049" y="2111"/>
                    <a:pt x="4743" y="2498"/>
                  </a:cubicBezTo>
                  <a:cubicBezTo>
                    <a:pt x="4271" y="3097"/>
                    <a:pt x="4073" y="4045"/>
                    <a:pt x="4198" y="5100"/>
                  </a:cubicBezTo>
                  <a:cubicBezTo>
                    <a:pt x="4418" y="6988"/>
                    <a:pt x="5656" y="8619"/>
                    <a:pt x="6897" y="8662"/>
                  </a:cubicBezTo>
                  <a:lnTo>
                    <a:pt x="6916" y="8662"/>
                  </a:lnTo>
                  <a:cubicBezTo>
                    <a:pt x="7385" y="8662"/>
                    <a:pt x="7778" y="8457"/>
                    <a:pt x="8085" y="8070"/>
                  </a:cubicBezTo>
                  <a:cubicBezTo>
                    <a:pt x="8561" y="7463"/>
                    <a:pt x="8773" y="6468"/>
                    <a:pt x="8648" y="5409"/>
                  </a:cubicBezTo>
                  <a:cubicBezTo>
                    <a:pt x="8648" y="5409"/>
                    <a:pt x="8648" y="5409"/>
                    <a:pt x="8648" y="5409"/>
                  </a:cubicBezTo>
                  <a:close/>
                  <a:moveTo>
                    <a:pt x="2967" y="16668"/>
                  </a:moveTo>
                  <a:cubicBezTo>
                    <a:pt x="2967" y="18299"/>
                    <a:pt x="4433" y="19576"/>
                    <a:pt x="6303" y="19576"/>
                  </a:cubicBezTo>
                  <a:cubicBezTo>
                    <a:pt x="8773" y="19576"/>
                    <a:pt x="10022" y="18631"/>
                    <a:pt x="10022" y="16763"/>
                  </a:cubicBezTo>
                  <a:cubicBezTo>
                    <a:pt x="10022" y="16587"/>
                    <a:pt x="10003" y="16402"/>
                    <a:pt x="9965" y="16220"/>
                  </a:cubicBezTo>
                  <a:cubicBezTo>
                    <a:pt x="9800" y="15495"/>
                    <a:pt x="9201" y="15043"/>
                    <a:pt x="8298" y="14355"/>
                  </a:cubicBezTo>
                  <a:cubicBezTo>
                    <a:pt x="8173" y="14263"/>
                    <a:pt x="8044" y="14164"/>
                    <a:pt x="7911" y="14063"/>
                  </a:cubicBezTo>
                  <a:cubicBezTo>
                    <a:pt x="7520" y="13931"/>
                    <a:pt x="7106" y="13857"/>
                    <a:pt x="6683" y="13855"/>
                  </a:cubicBezTo>
                  <a:lnTo>
                    <a:pt x="6629" y="13852"/>
                  </a:lnTo>
                  <a:cubicBezTo>
                    <a:pt x="4680" y="13852"/>
                    <a:pt x="2967" y="15167"/>
                    <a:pt x="2967" y="16668"/>
                  </a:cubicBezTo>
                  <a:cubicBezTo>
                    <a:pt x="2967" y="16668"/>
                    <a:pt x="2967" y="16668"/>
                    <a:pt x="2967" y="16668"/>
                  </a:cubicBezTo>
                  <a:close/>
                  <a:moveTo>
                    <a:pt x="12670" y="907"/>
                  </a:moveTo>
                  <a:lnTo>
                    <a:pt x="11388" y="1940"/>
                  </a:lnTo>
                  <a:cubicBezTo>
                    <a:pt x="11312" y="2002"/>
                    <a:pt x="11218" y="2035"/>
                    <a:pt x="11123" y="2035"/>
                  </a:cubicBezTo>
                  <a:lnTo>
                    <a:pt x="10665" y="2035"/>
                  </a:lnTo>
                  <a:cubicBezTo>
                    <a:pt x="11255" y="2824"/>
                    <a:pt x="11605" y="3949"/>
                    <a:pt x="11605" y="5219"/>
                  </a:cubicBezTo>
                  <a:cubicBezTo>
                    <a:pt x="11605" y="6615"/>
                    <a:pt x="10968" y="7937"/>
                    <a:pt x="9814" y="8945"/>
                  </a:cubicBezTo>
                  <a:cubicBezTo>
                    <a:pt x="8922" y="9717"/>
                    <a:pt x="8887" y="9931"/>
                    <a:pt x="8887" y="10374"/>
                  </a:cubicBezTo>
                  <a:cubicBezTo>
                    <a:pt x="8897" y="10617"/>
                    <a:pt x="9521" y="11409"/>
                    <a:pt x="10204" y="11949"/>
                  </a:cubicBezTo>
                  <a:cubicBezTo>
                    <a:pt x="11803" y="13208"/>
                    <a:pt x="12396" y="14441"/>
                    <a:pt x="12396" y="16503"/>
                  </a:cubicBezTo>
                  <a:cubicBezTo>
                    <a:pt x="12396" y="18652"/>
                    <a:pt x="10930" y="20513"/>
                    <a:pt x="8659" y="21248"/>
                  </a:cubicBezTo>
                  <a:cubicBezTo>
                    <a:pt x="7930" y="21482"/>
                    <a:pt x="7141" y="21600"/>
                    <a:pt x="6315" y="21600"/>
                  </a:cubicBezTo>
                  <a:cubicBezTo>
                    <a:pt x="5396" y="21600"/>
                    <a:pt x="4510" y="21482"/>
                    <a:pt x="3686" y="21251"/>
                  </a:cubicBezTo>
                  <a:cubicBezTo>
                    <a:pt x="2090" y="20802"/>
                    <a:pt x="908" y="19953"/>
                    <a:pt x="358" y="18858"/>
                  </a:cubicBezTo>
                  <a:cubicBezTo>
                    <a:pt x="122" y="18382"/>
                    <a:pt x="0" y="17877"/>
                    <a:pt x="0" y="17354"/>
                  </a:cubicBezTo>
                  <a:cubicBezTo>
                    <a:pt x="0" y="16815"/>
                    <a:pt x="117" y="16269"/>
                    <a:pt x="344" y="15728"/>
                  </a:cubicBezTo>
                  <a:cubicBezTo>
                    <a:pt x="1219" y="13652"/>
                    <a:pt x="3526" y="12256"/>
                    <a:pt x="6079" y="12256"/>
                  </a:cubicBezTo>
                  <a:cubicBezTo>
                    <a:pt x="6106" y="12256"/>
                    <a:pt x="6130" y="12256"/>
                    <a:pt x="6152" y="12256"/>
                  </a:cubicBezTo>
                  <a:cubicBezTo>
                    <a:pt x="5946" y="11848"/>
                    <a:pt x="5843" y="11429"/>
                    <a:pt x="5843" y="10984"/>
                  </a:cubicBezTo>
                  <a:cubicBezTo>
                    <a:pt x="5843" y="10764"/>
                    <a:pt x="5870" y="10538"/>
                    <a:pt x="5924" y="10311"/>
                  </a:cubicBezTo>
                  <a:cubicBezTo>
                    <a:pt x="3244" y="10243"/>
                    <a:pt x="1238" y="8057"/>
                    <a:pt x="1238" y="5179"/>
                  </a:cubicBezTo>
                  <a:cubicBezTo>
                    <a:pt x="1238" y="3144"/>
                    <a:pt x="2699" y="1162"/>
                    <a:pt x="4786" y="362"/>
                  </a:cubicBezTo>
                  <a:cubicBezTo>
                    <a:pt x="5412" y="121"/>
                    <a:pt x="6049" y="0"/>
                    <a:pt x="6675" y="0"/>
                  </a:cubicBezTo>
                  <a:lnTo>
                    <a:pt x="12404" y="0"/>
                  </a:lnTo>
                  <a:cubicBezTo>
                    <a:pt x="12599" y="0"/>
                    <a:pt x="12772" y="139"/>
                    <a:pt x="12833" y="347"/>
                  </a:cubicBezTo>
                  <a:cubicBezTo>
                    <a:pt x="12895" y="553"/>
                    <a:pt x="12827" y="781"/>
                    <a:pt x="12670" y="907"/>
                  </a:cubicBezTo>
                  <a:cubicBezTo>
                    <a:pt x="12670" y="907"/>
                    <a:pt x="12670" y="907"/>
                    <a:pt x="12670" y="907"/>
                  </a:cubicBezTo>
                  <a:close/>
                  <a:moveTo>
                    <a:pt x="21151" y="10807"/>
                  </a:moveTo>
                  <a:lnTo>
                    <a:pt x="17892" y="10807"/>
                  </a:lnTo>
                  <a:lnTo>
                    <a:pt x="17892" y="14433"/>
                  </a:lnTo>
                  <a:cubicBezTo>
                    <a:pt x="17892" y="14711"/>
                    <a:pt x="17691" y="14934"/>
                    <a:pt x="17443" y="14934"/>
                  </a:cubicBezTo>
                  <a:lnTo>
                    <a:pt x="16515" y="14934"/>
                  </a:lnTo>
                  <a:cubicBezTo>
                    <a:pt x="16266" y="14934"/>
                    <a:pt x="16063" y="14711"/>
                    <a:pt x="16063" y="14433"/>
                  </a:cubicBezTo>
                  <a:lnTo>
                    <a:pt x="16063" y="10807"/>
                  </a:lnTo>
                  <a:lnTo>
                    <a:pt x="12808" y="10807"/>
                  </a:lnTo>
                  <a:cubicBezTo>
                    <a:pt x="12559" y="10807"/>
                    <a:pt x="12355" y="10582"/>
                    <a:pt x="12355" y="10305"/>
                  </a:cubicBezTo>
                  <a:lnTo>
                    <a:pt x="12355" y="9273"/>
                  </a:lnTo>
                  <a:cubicBezTo>
                    <a:pt x="12355" y="8994"/>
                    <a:pt x="12559" y="8769"/>
                    <a:pt x="12808" y="8769"/>
                  </a:cubicBezTo>
                  <a:lnTo>
                    <a:pt x="16063" y="8769"/>
                  </a:lnTo>
                  <a:lnTo>
                    <a:pt x="16063" y="5144"/>
                  </a:lnTo>
                  <a:cubicBezTo>
                    <a:pt x="16063" y="4869"/>
                    <a:pt x="16266" y="4643"/>
                    <a:pt x="16515" y="4643"/>
                  </a:cubicBezTo>
                  <a:lnTo>
                    <a:pt x="17443" y="4643"/>
                  </a:lnTo>
                  <a:cubicBezTo>
                    <a:pt x="17691" y="4643"/>
                    <a:pt x="17892" y="4869"/>
                    <a:pt x="17892" y="5144"/>
                  </a:cubicBezTo>
                  <a:lnTo>
                    <a:pt x="17892" y="8769"/>
                  </a:lnTo>
                  <a:lnTo>
                    <a:pt x="21151" y="8769"/>
                  </a:lnTo>
                  <a:cubicBezTo>
                    <a:pt x="21396" y="8769"/>
                    <a:pt x="21600" y="8994"/>
                    <a:pt x="21600" y="9273"/>
                  </a:cubicBezTo>
                  <a:lnTo>
                    <a:pt x="21600" y="10305"/>
                  </a:lnTo>
                  <a:cubicBezTo>
                    <a:pt x="21600" y="10582"/>
                    <a:pt x="21396" y="10807"/>
                    <a:pt x="21151" y="10807"/>
                  </a:cubicBezTo>
                  <a:cubicBezTo>
                    <a:pt x="21151" y="10807"/>
                    <a:pt x="21151" y="10807"/>
                    <a:pt x="21151" y="108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5" name="Shape 34235">
              <a:extLst>
                <a:ext uri="{FF2B5EF4-FFF2-40B4-BE49-F238E27FC236}">
                  <a16:creationId xmlns:a16="http://schemas.microsoft.com/office/drawing/2014/main" id="{AEF8A314-7446-3E4F-8E0B-288049BCE97C}"/>
                </a:ext>
              </a:extLst>
            </p:cNvPr>
            <p:cNvSpPr/>
            <p:nvPr/>
          </p:nvSpPr>
          <p:spPr>
            <a:xfrm>
              <a:off x="9790862" y="4363012"/>
              <a:ext cx="428100" cy="347868"/>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6" name="Shape 34236">
              <a:extLst>
                <a:ext uri="{FF2B5EF4-FFF2-40B4-BE49-F238E27FC236}">
                  <a16:creationId xmlns:a16="http://schemas.microsoft.com/office/drawing/2014/main" id="{B0CAC1F7-C823-3549-8632-8D57E8493972}"/>
                </a:ext>
              </a:extLst>
            </p:cNvPr>
            <p:cNvSpPr/>
            <p:nvPr/>
          </p:nvSpPr>
          <p:spPr>
            <a:xfrm>
              <a:off x="12210021" y="7840631"/>
              <a:ext cx="346528" cy="281582"/>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7" name="Shape 34237">
              <a:extLst>
                <a:ext uri="{FF2B5EF4-FFF2-40B4-BE49-F238E27FC236}">
                  <a16:creationId xmlns:a16="http://schemas.microsoft.com/office/drawing/2014/main" id="{60CE57F0-9E16-6B42-986C-2BB9440960D7}"/>
                </a:ext>
              </a:extLst>
            </p:cNvPr>
            <p:cNvSpPr/>
            <p:nvPr/>
          </p:nvSpPr>
          <p:spPr>
            <a:xfrm>
              <a:off x="11135547" y="9214788"/>
              <a:ext cx="163854" cy="351174"/>
            </a:xfrm>
            <a:custGeom>
              <a:avLst/>
              <a:gdLst/>
              <a:ahLst/>
              <a:cxnLst>
                <a:cxn ang="0">
                  <a:pos x="wd2" y="hd2"/>
                </a:cxn>
                <a:cxn ang="5400000">
                  <a:pos x="wd2" y="hd2"/>
                </a:cxn>
                <a:cxn ang="10800000">
                  <a:pos x="wd2" y="hd2"/>
                </a:cxn>
                <a:cxn ang="16200000">
                  <a:pos x="wd2" y="hd2"/>
                </a:cxn>
              </a:cxnLst>
              <a:rect l="0" t="0" r="r" b="b"/>
              <a:pathLst>
                <a:path w="21600" h="21600" extrusionOk="0">
                  <a:moveTo>
                    <a:pt x="14362" y="21600"/>
                  </a:moveTo>
                  <a:lnTo>
                    <a:pt x="4786" y="21600"/>
                  </a:lnTo>
                  <a:lnTo>
                    <a:pt x="4786" y="10800"/>
                  </a:lnTo>
                  <a:lnTo>
                    <a:pt x="0" y="10800"/>
                  </a:lnTo>
                  <a:lnTo>
                    <a:pt x="0" y="7077"/>
                  </a:lnTo>
                  <a:lnTo>
                    <a:pt x="4786" y="7077"/>
                  </a:lnTo>
                  <a:lnTo>
                    <a:pt x="4786" y="4842"/>
                  </a:lnTo>
                  <a:cubicBezTo>
                    <a:pt x="4786" y="1806"/>
                    <a:pt x="7489" y="0"/>
                    <a:pt x="15162" y="0"/>
                  </a:cubicBezTo>
                  <a:lnTo>
                    <a:pt x="21552" y="0"/>
                  </a:lnTo>
                  <a:lnTo>
                    <a:pt x="21552" y="3723"/>
                  </a:lnTo>
                  <a:lnTo>
                    <a:pt x="17560" y="3723"/>
                  </a:lnTo>
                  <a:cubicBezTo>
                    <a:pt x="14572" y="3723"/>
                    <a:pt x="14372" y="4243"/>
                    <a:pt x="14372" y="5214"/>
                  </a:cubicBezTo>
                  <a:lnTo>
                    <a:pt x="14362" y="7077"/>
                  </a:lnTo>
                  <a:lnTo>
                    <a:pt x="21600" y="7077"/>
                  </a:lnTo>
                  <a:lnTo>
                    <a:pt x="20752" y="10800"/>
                  </a:lnTo>
                  <a:lnTo>
                    <a:pt x="14362" y="10800"/>
                  </a:lnTo>
                  <a:cubicBezTo>
                    <a:pt x="14362" y="10800"/>
                    <a:pt x="14362" y="21600"/>
                    <a:pt x="14362"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8" name="Shape 34238">
              <a:extLst>
                <a:ext uri="{FF2B5EF4-FFF2-40B4-BE49-F238E27FC236}">
                  <a16:creationId xmlns:a16="http://schemas.microsoft.com/office/drawing/2014/main" id="{E15769EC-3CE4-4540-8A3A-0B5A4863E915}"/>
                </a:ext>
              </a:extLst>
            </p:cNvPr>
            <p:cNvSpPr/>
            <p:nvPr/>
          </p:nvSpPr>
          <p:spPr>
            <a:xfrm>
              <a:off x="13971261" y="7721068"/>
              <a:ext cx="163854" cy="351174"/>
            </a:xfrm>
            <a:custGeom>
              <a:avLst/>
              <a:gdLst/>
              <a:ahLst/>
              <a:cxnLst>
                <a:cxn ang="0">
                  <a:pos x="wd2" y="hd2"/>
                </a:cxn>
                <a:cxn ang="5400000">
                  <a:pos x="wd2" y="hd2"/>
                </a:cxn>
                <a:cxn ang="10800000">
                  <a:pos x="wd2" y="hd2"/>
                </a:cxn>
                <a:cxn ang="16200000">
                  <a:pos x="wd2" y="hd2"/>
                </a:cxn>
              </a:cxnLst>
              <a:rect l="0" t="0" r="r" b="b"/>
              <a:pathLst>
                <a:path w="21600" h="21600" extrusionOk="0">
                  <a:moveTo>
                    <a:pt x="14362" y="21600"/>
                  </a:moveTo>
                  <a:lnTo>
                    <a:pt x="4786" y="21600"/>
                  </a:lnTo>
                  <a:lnTo>
                    <a:pt x="4786" y="10800"/>
                  </a:lnTo>
                  <a:lnTo>
                    <a:pt x="0" y="10800"/>
                  </a:lnTo>
                  <a:lnTo>
                    <a:pt x="0" y="7077"/>
                  </a:lnTo>
                  <a:lnTo>
                    <a:pt x="4786" y="7077"/>
                  </a:lnTo>
                  <a:lnTo>
                    <a:pt x="4786" y="4842"/>
                  </a:lnTo>
                  <a:cubicBezTo>
                    <a:pt x="4786" y="1806"/>
                    <a:pt x="7489" y="0"/>
                    <a:pt x="15162" y="0"/>
                  </a:cubicBezTo>
                  <a:lnTo>
                    <a:pt x="21552" y="0"/>
                  </a:lnTo>
                  <a:lnTo>
                    <a:pt x="21552" y="3723"/>
                  </a:lnTo>
                  <a:lnTo>
                    <a:pt x="17560" y="3723"/>
                  </a:lnTo>
                  <a:cubicBezTo>
                    <a:pt x="14572" y="3723"/>
                    <a:pt x="14372" y="4243"/>
                    <a:pt x="14372" y="5214"/>
                  </a:cubicBezTo>
                  <a:lnTo>
                    <a:pt x="14362" y="7077"/>
                  </a:lnTo>
                  <a:lnTo>
                    <a:pt x="21600" y="7077"/>
                  </a:lnTo>
                  <a:lnTo>
                    <a:pt x="20752" y="10800"/>
                  </a:lnTo>
                  <a:lnTo>
                    <a:pt x="14362" y="10800"/>
                  </a:lnTo>
                  <a:cubicBezTo>
                    <a:pt x="14362" y="10800"/>
                    <a:pt x="14362" y="21600"/>
                    <a:pt x="14362"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09" name="Shape 34239">
              <a:extLst>
                <a:ext uri="{FF2B5EF4-FFF2-40B4-BE49-F238E27FC236}">
                  <a16:creationId xmlns:a16="http://schemas.microsoft.com/office/drawing/2014/main" id="{2318D5A1-8E4F-FD4D-A072-E437369ED7C4}"/>
                </a:ext>
              </a:extLst>
            </p:cNvPr>
            <p:cNvSpPr/>
            <p:nvPr/>
          </p:nvSpPr>
          <p:spPr>
            <a:xfrm>
              <a:off x="13086555" y="5888971"/>
              <a:ext cx="304442" cy="392840"/>
            </a:xfrm>
            <a:custGeom>
              <a:avLst/>
              <a:gdLst/>
              <a:ahLst/>
              <a:cxnLst>
                <a:cxn ang="0">
                  <a:pos x="wd2" y="hd2"/>
                </a:cxn>
                <a:cxn ang="5400000">
                  <a:pos x="wd2" y="hd2"/>
                </a:cxn>
                <a:cxn ang="10800000">
                  <a:pos x="wd2" y="hd2"/>
                </a:cxn>
                <a:cxn ang="16200000">
                  <a:pos x="wd2" y="hd2"/>
                </a:cxn>
              </a:cxnLst>
              <a:rect l="0" t="0" r="r" b="b"/>
              <a:pathLst>
                <a:path w="20935" h="21287" extrusionOk="0">
                  <a:moveTo>
                    <a:pt x="8719" y="13902"/>
                  </a:moveTo>
                  <a:cubicBezTo>
                    <a:pt x="8086" y="16090"/>
                    <a:pt x="7465" y="18199"/>
                    <a:pt x="6111" y="19862"/>
                  </a:cubicBezTo>
                  <a:cubicBezTo>
                    <a:pt x="5699" y="20370"/>
                    <a:pt x="5281" y="21012"/>
                    <a:pt x="4573" y="21287"/>
                  </a:cubicBezTo>
                  <a:cubicBezTo>
                    <a:pt x="3525" y="17039"/>
                    <a:pt x="5712" y="13464"/>
                    <a:pt x="6579" y="9893"/>
                  </a:cubicBezTo>
                  <a:cubicBezTo>
                    <a:pt x="5475" y="8121"/>
                    <a:pt x="6162" y="5116"/>
                    <a:pt x="8519" y="4777"/>
                  </a:cubicBezTo>
                  <a:cubicBezTo>
                    <a:pt x="11938" y="4282"/>
                    <a:pt x="11037" y="7536"/>
                    <a:pt x="10457" y="9049"/>
                  </a:cubicBezTo>
                  <a:cubicBezTo>
                    <a:pt x="10139" y="9877"/>
                    <a:pt x="9566" y="10671"/>
                    <a:pt x="9654" y="11581"/>
                  </a:cubicBezTo>
                  <a:cubicBezTo>
                    <a:pt x="9843" y="13499"/>
                    <a:pt x="12902" y="13622"/>
                    <a:pt x="14467" y="12636"/>
                  </a:cubicBezTo>
                  <a:cubicBezTo>
                    <a:pt x="16713" y="11223"/>
                    <a:pt x="17361" y="8494"/>
                    <a:pt x="17144" y="6253"/>
                  </a:cubicBezTo>
                  <a:cubicBezTo>
                    <a:pt x="16810" y="2840"/>
                    <a:pt x="11909" y="1143"/>
                    <a:pt x="7583" y="2508"/>
                  </a:cubicBezTo>
                  <a:cubicBezTo>
                    <a:pt x="5355" y="3211"/>
                    <a:pt x="3329" y="4827"/>
                    <a:pt x="3035" y="7202"/>
                  </a:cubicBezTo>
                  <a:cubicBezTo>
                    <a:pt x="2881" y="8453"/>
                    <a:pt x="3214" y="9451"/>
                    <a:pt x="3838" y="10156"/>
                  </a:cubicBezTo>
                  <a:cubicBezTo>
                    <a:pt x="3933" y="10263"/>
                    <a:pt x="4258" y="10453"/>
                    <a:pt x="4305" y="10738"/>
                  </a:cubicBezTo>
                  <a:cubicBezTo>
                    <a:pt x="4403" y="11316"/>
                    <a:pt x="3968" y="11940"/>
                    <a:pt x="3570" y="12371"/>
                  </a:cubicBezTo>
                  <a:cubicBezTo>
                    <a:pt x="1354" y="11867"/>
                    <a:pt x="210" y="10298"/>
                    <a:pt x="26" y="8311"/>
                  </a:cubicBezTo>
                  <a:cubicBezTo>
                    <a:pt x="-390" y="3790"/>
                    <a:pt x="4313" y="350"/>
                    <a:pt x="9854" y="29"/>
                  </a:cubicBezTo>
                  <a:cubicBezTo>
                    <a:pt x="15764" y="-313"/>
                    <a:pt x="20453" y="2380"/>
                    <a:pt x="20886" y="6306"/>
                  </a:cubicBezTo>
                  <a:cubicBezTo>
                    <a:pt x="21210" y="9225"/>
                    <a:pt x="19897" y="12163"/>
                    <a:pt x="17812" y="13743"/>
                  </a:cubicBezTo>
                  <a:cubicBezTo>
                    <a:pt x="16244" y="14931"/>
                    <a:pt x="12913" y="16092"/>
                    <a:pt x="10190" y="14957"/>
                  </a:cubicBezTo>
                  <a:cubicBezTo>
                    <a:pt x="9585" y="14704"/>
                    <a:pt x="9318" y="14397"/>
                    <a:pt x="8719" y="13902"/>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0" name="Shape 34240">
              <a:extLst>
                <a:ext uri="{FF2B5EF4-FFF2-40B4-BE49-F238E27FC236}">
                  <a16:creationId xmlns:a16="http://schemas.microsoft.com/office/drawing/2014/main" id="{5761DB39-B4CB-D04B-A85D-E5A9018DA36B}"/>
                </a:ext>
              </a:extLst>
            </p:cNvPr>
            <p:cNvSpPr/>
            <p:nvPr/>
          </p:nvSpPr>
          <p:spPr>
            <a:xfrm>
              <a:off x="12718729" y="8725244"/>
              <a:ext cx="218222" cy="281582"/>
            </a:xfrm>
            <a:custGeom>
              <a:avLst/>
              <a:gdLst/>
              <a:ahLst/>
              <a:cxnLst>
                <a:cxn ang="0">
                  <a:pos x="wd2" y="hd2"/>
                </a:cxn>
                <a:cxn ang="5400000">
                  <a:pos x="wd2" y="hd2"/>
                </a:cxn>
                <a:cxn ang="10800000">
                  <a:pos x="wd2" y="hd2"/>
                </a:cxn>
                <a:cxn ang="16200000">
                  <a:pos x="wd2" y="hd2"/>
                </a:cxn>
              </a:cxnLst>
              <a:rect l="0" t="0" r="r" b="b"/>
              <a:pathLst>
                <a:path w="20935" h="21287" extrusionOk="0">
                  <a:moveTo>
                    <a:pt x="8719" y="13902"/>
                  </a:moveTo>
                  <a:cubicBezTo>
                    <a:pt x="8086" y="16090"/>
                    <a:pt x="7465" y="18199"/>
                    <a:pt x="6111" y="19862"/>
                  </a:cubicBezTo>
                  <a:cubicBezTo>
                    <a:pt x="5699" y="20370"/>
                    <a:pt x="5281" y="21012"/>
                    <a:pt x="4573" y="21287"/>
                  </a:cubicBezTo>
                  <a:cubicBezTo>
                    <a:pt x="3525" y="17039"/>
                    <a:pt x="5712" y="13464"/>
                    <a:pt x="6579" y="9893"/>
                  </a:cubicBezTo>
                  <a:cubicBezTo>
                    <a:pt x="5475" y="8121"/>
                    <a:pt x="6162" y="5116"/>
                    <a:pt x="8519" y="4777"/>
                  </a:cubicBezTo>
                  <a:cubicBezTo>
                    <a:pt x="11938" y="4282"/>
                    <a:pt x="11037" y="7536"/>
                    <a:pt x="10457" y="9049"/>
                  </a:cubicBezTo>
                  <a:cubicBezTo>
                    <a:pt x="10139" y="9877"/>
                    <a:pt x="9566" y="10671"/>
                    <a:pt x="9654" y="11581"/>
                  </a:cubicBezTo>
                  <a:cubicBezTo>
                    <a:pt x="9843" y="13499"/>
                    <a:pt x="12902" y="13622"/>
                    <a:pt x="14467" y="12636"/>
                  </a:cubicBezTo>
                  <a:cubicBezTo>
                    <a:pt x="16713" y="11223"/>
                    <a:pt x="17361" y="8494"/>
                    <a:pt x="17144" y="6253"/>
                  </a:cubicBezTo>
                  <a:cubicBezTo>
                    <a:pt x="16810" y="2840"/>
                    <a:pt x="11909" y="1143"/>
                    <a:pt x="7583" y="2508"/>
                  </a:cubicBezTo>
                  <a:cubicBezTo>
                    <a:pt x="5355" y="3211"/>
                    <a:pt x="3329" y="4827"/>
                    <a:pt x="3035" y="7202"/>
                  </a:cubicBezTo>
                  <a:cubicBezTo>
                    <a:pt x="2881" y="8453"/>
                    <a:pt x="3214" y="9451"/>
                    <a:pt x="3838" y="10156"/>
                  </a:cubicBezTo>
                  <a:cubicBezTo>
                    <a:pt x="3933" y="10263"/>
                    <a:pt x="4258" y="10453"/>
                    <a:pt x="4305" y="10738"/>
                  </a:cubicBezTo>
                  <a:cubicBezTo>
                    <a:pt x="4403" y="11316"/>
                    <a:pt x="3968" y="11940"/>
                    <a:pt x="3570" y="12371"/>
                  </a:cubicBezTo>
                  <a:cubicBezTo>
                    <a:pt x="1354" y="11867"/>
                    <a:pt x="210" y="10298"/>
                    <a:pt x="26" y="8311"/>
                  </a:cubicBezTo>
                  <a:cubicBezTo>
                    <a:pt x="-390" y="3790"/>
                    <a:pt x="4313" y="350"/>
                    <a:pt x="9854" y="29"/>
                  </a:cubicBezTo>
                  <a:cubicBezTo>
                    <a:pt x="15764" y="-313"/>
                    <a:pt x="20453" y="2380"/>
                    <a:pt x="20886" y="6306"/>
                  </a:cubicBezTo>
                  <a:cubicBezTo>
                    <a:pt x="21210" y="9225"/>
                    <a:pt x="19897" y="12163"/>
                    <a:pt x="17812" y="13743"/>
                  </a:cubicBezTo>
                  <a:cubicBezTo>
                    <a:pt x="16244" y="14931"/>
                    <a:pt x="12913" y="16092"/>
                    <a:pt x="10190" y="14957"/>
                  </a:cubicBezTo>
                  <a:cubicBezTo>
                    <a:pt x="9585" y="14704"/>
                    <a:pt x="9318" y="14397"/>
                    <a:pt x="8719" y="13902"/>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1" name="Shape 34241">
              <a:extLst>
                <a:ext uri="{FF2B5EF4-FFF2-40B4-BE49-F238E27FC236}">
                  <a16:creationId xmlns:a16="http://schemas.microsoft.com/office/drawing/2014/main" id="{7120EF9B-E117-674C-9431-46B618401F72}"/>
                </a:ext>
              </a:extLst>
            </p:cNvPr>
            <p:cNvSpPr/>
            <p:nvPr/>
          </p:nvSpPr>
          <p:spPr>
            <a:xfrm>
              <a:off x="11342014" y="7513407"/>
              <a:ext cx="272208" cy="366146"/>
            </a:xfrm>
            <a:custGeom>
              <a:avLst/>
              <a:gdLst/>
              <a:ahLst/>
              <a:cxnLst>
                <a:cxn ang="0">
                  <a:pos x="wd2" y="hd2"/>
                </a:cxn>
                <a:cxn ang="5400000">
                  <a:pos x="wd2" y="hd2"/>
                </a:cxn>
                <a:cxn ang="10800000">
                  <a:pos x="wd2" y="hd2"/>
                </a:cxn>
                <a:cxn ang="16200000">
                  <a:pos x="wd2" y="hd2"/>
                </a:cxn>
              </a:cxnLst>
              <a:rect l="0" t="0" r="r" b="b"/>
              <a:pathLst>
                <a:path w="19711" h="20821" extrusionOk="0">
                  <a:moveTo>
                    <a:pt x="12499" y="13303"/>
                  </a:moveTo>
                  <a:cubicBezTo>
                    <a:pt x="13474" y="15282"/>
                    <a:pt x="14406" y="17194"/>
                    <a:pt x="14461" y="19063"/>
                  </a:cubicBezTo>
                  <a:cubicBezTo>
                    <a:pt x="14479" y="19633"/>
                    <a:pt x="14582" y="20311"/>
                    <a:pt x="14210" y="20821"/>
                  </a:cubicBezTo>
                  <a:cubicBezTo>
                    <a:pt x="10525" y="17927"/>
                    <a:pt x="9838" y="14212"/>
                    <a:pt x="8115" y="11051"/>
                  </a:cubicBezTo>
                  <a:cubicBezTo>
                    <a:pt x="6053" y="10122"/>
                    <a:pt x="4570" y="7480"/>
                    <a:pt x="6196" y="6231"/>
                  </a:cubicBezTo>
                  <a:cubicBezTo>
                    <a:pt x="8553" y="4419"/>
                    <a:pt x="10035" y="7345"/>
                    <a:pt x="10598" y="8773"/>
                  </a:cubicBezTo>
                  <a:cubicBezTo>
                    <a:pt x="10906" y="9555"/>
                    <a:pt x="10989" y="10416"/>
                    <a:pt x="11671" y="11094"/>
                  </a:cubicBezTo>
                  <a:cubicBezTo>
                    <a:pt x="13112" y="12518"/>
                    <a:pt x="15601" y="11340"/>
                    <a:pt x="16169" y="9915"/>
                  </a:cubicBezTo>
                  <a:cubicBezTo>
                    <a:pt x="16983" y="7871"/>
                    <a:pt x="15656" y="5461"/>
                    <a:pt x="13976" y="3794"/>
                  </a:cubicBezTo>
                  <a:cubicBezTo>
                    <a:pt x="11415" y="1258"/>
                    <a:pt x="6416" y="1969"/>
                    <a:pt x="3932" y="4842"/>
                  </a:cubicBezTo>
                  <a:cubicBezTo>
                    <a:pt x="2652" y="6323"/>
                    <a:pt x="2147" y="8434"/>
                    <a:pt x="3515" y="10418"/>
                  </a:cubicBezTo>
                  <a:cubicBezTo>
                    <a:pt x="4236" y="11464"/>
                    <a:pt x="5170" y="12108"/>
                    <a:pt x="6136" y="12400"/>
                  </a:cubicBezTo>
                  <a:cubicBezTo>
                    <a:pt x="6282" y="12445"/>
                    <a:pt x="6666" y="12458"/>
                    <a:pt x="6895" y="12661"/>
                  </a:cubicBezTo>
                  <a:cubicBezTo>
                    <a:pt x="7361" y="13074"/>
                    <a:pt x="7439" y="13745"/>
                    <a:pt x="7417" y="14249"/>
                  </a:cubicBezTo>
                  <a:cubicBezTo>
                    <a:pt x="5334" y="14777"/>
                    <a:pt x="3377" y="14023"/>
                    <a:pt x="1894" y="12542"/>
                  </a:cubicBezTo>
                  <a:cubicBezTo>
                    <a:pt x="-1478" y="9170"/>
                    <a:pt x="-94" y="4513"/>
                    <a:pt x="4049" y="1953"/>
                  </a:cubicBezTo>
                  <a:cubicBezTo>
                    <a:pt x="8469" y="-779"/>
                    <a:pt x="13971" y="-622"/>
                    <a:pt x="16956" y="2276"/>
                  </a:cubicBezTo>
                  <a:cubicBezTo>
                    <a:pt x="19176" y="4430"/>
                    <a:pt x="20122" y="7281"/>
                    <a:pt x="19546" y="9389"/>
                  </a:cubicBezTo>
                  <a:cubicBezTo>
                    <a:pt x="19112" y="10973"/>
                    <a:pt x="17273" y="13272"/>
                    <a:pt x="14367" y="13517"/>
                  </a:cubicBezTo>
                  <a:cubicBezTo>
                    <a:pt x="13720" y="13571"/>
                    <a:pt x="13303" y="13441"/>
                    <a:pt x="12499" y="1330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2" name="Shape 34242">
              <a:extLst>
                <a:ext uri="{FF2B5EF4-FFF2-40B4-BE49-F238E27FC236}">
                  <a16:creationId xmlns:a16="http://schemas.microsoft.com/office/drawing/2014/main" id="{79667B63-8A24-5C4F-84B0-559E7AF48A1F}"/>
                </a:ext>
              </a:extLst>
            </p:cNvPr>
            <p:cNvSpPr/>
            <p:nvPr/>
          </p:nvSpPr>
          <p:spPr>
            <a:xfrm>
              <a:off x="14349166" y="3565132"/>
              <a:ext cx="272152" cy="351174"/>
            </a:xfrm>
            <a:custGeom>
              <a:avLst/>
              <a:gdLst/>
              <a:ahLst/>
              <a:cxnLst>
                <a:cxn ang="0">
                  <a:pos x="wd2" y="hd2"/>
                </a:cxn>
                <a:cxn ang="5400000">
                  <a:pos x="wd2" y="hd2"/>
                </a:cxn>
                <a:cxn ang="10800000">
                  <a:pos x="wd2" y="hd2"/>
                </a:cxn>
                <a:cxn ang="16200000">
                  <a:pos x="wd2" y="hd2"/>
                </a:cxn>
              </a:cxnLst>
              <a:rect l="0" t="0" r="r" b="b"/>
              <a:pathLst>
                <a:path w="20935" h="21287" extrusionOk="0">
                  <a:moveTo>
                    <a:pt x="8719" y="13902"/>
                  </a:moveTo>
                  <a:cubicBezTo>
                    <a:pt x="8086" y="16090"/>
                    <a:pt x="7465" y="18199"/>
                    <a:pt x="6111" y="19862"/>
                  </a:cubicBezTo>
                  <a:cubicBezTo>
                    <a:pt x="5699" y="20370"/>
                    <a:pt x="5281" y="21012"/>
                    <a:pt x="4573" y="21287"/>
                  </a:cubicBezTo>
                  <a:cubicBezTo>
                    <a:pt x="3525" y="17039"/>
                    <a:pt x="5712" y="13464"/>
                    <a:pt x="6579" y="9893"/>
                  </a:cubicBezTo>
                  <a:cubicBezTo>
                    <a:pt x="5475" y="8121"/>
                    <a:pt x="6162" y="5116"/>
                    <a:pt x="8519" y="4777"/>
                  </a:cubicBezTo>
                  <a:cubicBezTo>
                    <a:pt x="11938" y="4282"/>
                    <a:pt x="11037" y="7536"/>
                    <a:pt x="10457" y="9049"/>
                  </a:cubicBezTo>
                  <a:cubicBezTo>
                    <a:pt x="10139" y="9877"/>
                    <a:pt x="9566" y="10671"/>
                    <a:pt x="9654" y="11581"/>
                  </a:cubicBezTo>
                  <a:cubicBezTo>
                    <a:pt x="9843" y="13499"/>
                    <a:pt x="12902" y="13622"/>
                    <a:pt x="14467" y="12636"/>
                  </a:cubicBezTo>
                  <a:cubicBezTo>
                    <a:pt x="16713" y="11223"/>
                    <a:pt x="17361" y="8494"/>
                    <a:pt x="17144" y="6253"/>
                  </a:cubicBezTo>
                  <a:cubicBezTo>
                    <a:pt x="16810" y="2840"/>
                    <a:pt x="11909" y="1143"/>
                    <a:pt x="7583" y="2508"/>
                  </a:cubicBezTo>
                  <a:cubicBezTo>
                    <a:pt x="5355" y="3211"/>
                    <a:pt x="3329" y="4827"/>
                    <a:pt x="3035" y="7202"/>
                  </a:cubicBezTo>
                  <a:cubicBezTo>
                    <a:pt x="2881" y="8453"/>
                    <a:pt x="3214" y="9451"/>
                    <a:pt x="3838" y="10156"/>
                  </a:cubicBezTo>
                  <a:cubicBezTo>
                    <a:pt x="3933" y="10263"/>
                    <a:pt x="4258" y="10453"/>
                    <a:pt x="4305" y="10738"/>
                  </a:cubicBezTo>
                  <a:cubicBezTo>
                    <a:pt x="4403" y="11316"/>
                    <a:pt x="3968" y="11940"/>
                    <a:pt x="3570" y="12371"/>
                  </a:cubicBezTo>
                  <a:cubicBezTo>
                    <a:pt x="1354" y="11867"/>
                    <a:pt x="210" y="10298"/>
                    <a:pt x="26" y="8311"/>
                  </a:cubicBezTo>
                  <a:cubicBezTo>
                    <a:pt x="-390" y="3790"/>
                    <a:pt x="4313" y="350"/>
                    <a:pt x="9854" y="29"/>
                  </a:cubicBezTo>
                  <a:cubicBezTo>
                    <a:pt x="15764" y="-313"/>
                    <a:pt x="20453" y="2380"/>
                    <a:pt x="20886" y="6306"/>
                  </a:cubicBezTo>
                  <a:cubicBezTo>
                    <a:pt x="21210" y="9225"/>
                    <a:pt x="19897" y="12163"/>
                    <a:pt x="17812" y="13743"/>
                  </a:cubicBezTo>
                  <a:cubicBezTo>
                    <a:pt x="16244" y="14931"/>
                    <a:pt x="12913" y="16092"/>
                    <a:pt x="10190" y="14957"/>
                  </a:cubicBezTo>
                  <a:cubicBezTo>
                    <a:pt x="9585" y="14704"/>
                    <a:pt x="9318" y="14397"/>
                    <a:pt x="8719" y="13902"/>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3" name="Shape 34243">
              <a:extLst>
                <a:ext uri="{FF2B5EF4-FFF2-40B4-BE49-F238E27FC236}">
                  <a16:creationId xmlns:a16="http://schemas.microsoft.com/office/drawing/2014/main" id="{746A0077-B4EF-CD48-8438-75C7C93D92FE}"/>
                </a:ext>
              </a:extLst>
            </p:cNvPr>
            <p:cNvSpPr/>
            <p:nvPr/>
          </p:nvSpPr>
          <p:spPr>
            <a:xfrm>
              <a:off x="10163109" y="5879849"/>
              <a:ext cx="373972" cy="350548"/>
            </a:xfrm>
            <a:custGeom>
              <a:avLst/>
              <a:gdLst/>
              <a:ahLst/>
              <a:cxnLst>
                <a:cxn ang="0">
                  <a:pos x="wd2" y="hd2"/>
                </a:cxn>
                <a:cxn ang="5400000">
                  <a:pos x="wd2" y="hd2"/>
                </a:cxn>
                <a:cxn ang="10800000">
                  <a:pos x="wd2" y="hd2"/>
                </a:cxn>
                <a:cxn ang="16200000">
                  <a:pos x="wd2" y="hd2"/>
                </a:cxn>
              </a:cxnLst>
              <a:rect l="0" t="0" r="r" b="b"/>
              <a:pathLst>
                <a:path w="21600" h="21600" extrusionOk="0">
                  <a:moveTo>
                    <a:pt x="8648" y="5409"/>
                  </a:moveTo>
                  <a:cubicBezTo>
                    <a:pt x="8423" y="3519"/>
                    <a:pt x="7212" y="1948"/>
                    <a:pt x="5946" y="1906"/>
                  </a:cubicBezTo>
                  <a:lnTo>
                    <a:pt x="5894" y="1906"/>
                  </a:lnTo>
                  <a:cubicBezTo>
                    <a:pt x="5447" y="1906"/>
                    <a:pt x="5049" y="2111"/>
                    <a:pt x="4743" y="2498"/>
                  </a:cubicBezTo>
                  <a:cubicBezTo>
                    <a:pt x="4271" y="3097"/>
                    <a:pt x="4073" y="4045"/>
                    <a:pt x="4198" y="5100"/>
                  </a:cubicBezTo>
                  <a:cubicBezTo>
                    <a:pt x="4418" y="6988"/>
                    <a:pt x="5656" y="8619"/>
                    <a:pt x="6897" y="8662"/>
                  </a:cubicBezTo>
                  <a:lnTo>
                    <a:pt x="6916" y="8662"/>
                  </a:lnTo>
                  <a:cubicBezTo>
                    <a:pt x="7385" y="8662"/>
                    <a:pt x="7778" y="8457"/>
                    <a:pt x="8085" y="8070"/>
                  </a:cubicBezTo>
                  <a:cubicBezTo>
                    <a:pt x="8561" y="7463"/>
                    <a:pt x="8773" y="6468"/>
                    <a:pt x="8648" y="5409"/>
                  </a:cubicBezTo>
                  <a:cubicBezTo>
                    <a:pt x="8648" y="5409"/>
                    <a:pt x="8648" y="5409"/>
                    <a:pt x="8648" y="5409"/>
                  </a:cubicBezTo>
                  <a:close/>
                  <a:moveTo>
                    <a:pt x="2967" y="16668"/>
                  </a:moveTo>
                  <a:cubicBezTo>
                    <a:pt x="2967" y="18299"/>
                    <a:pt x="4433" y="19576"/>
                    <a:pt x="6303" y="19576"/>
                  </a:cubicBezTo>
                  <a:cubicBezTo>
                    <a:pt x="8773" y="19576"/>
                    <a:pt x="10022" y="18631"/>
                    <a:pt x="10022" y="16763"/>
                  </a:cubicBezTo>
                  <a:cubicBezTo>
                    <a:pt x="10022" y="16587"/>
                    <a:pt x="10003" y="16402"/>
                    <a:pt x="9965" y="16220"/>
                  </a:cubicBezTo>
                  <a:cubicBezTo>
                    <a:pt x="9800" y="15495"/>
                    <a:pt x="9201" y="15043"/>
                    <a:pt x="8298" y="14355"/>
                  </a:cubicBezTo>
                  <a:cubicBezTo>
                    <a:pt x="8173" y="14263"/>
                    <a:pt x="8044" y="14164"/>
                    <a:pt x="7911" y="14063"/>
                  </a:cubicBezTo>
                  <a:cubicBezTo>
                    <a:pt x="7520" y="13931"/>
                    <a:pt x="7106" y="13857"/>
                    <a:pt x="6683" y="13855"/>
                  </a:cubicBezTo>
                  <a:lnTo>
                    <a:pt x="6629" y="13852"/>
                  </a:lnTo>
                  <a:cubicBezTo>
                    <a:pt x="4680" y="13852"/>
                    <a:pt x="2967" y="15167"/>
                    <a:pt x="2967" y="16668"/>
                  </a:cubicBezTo>
                  <a:cubicBezTo>
                    <a:pt x="2967" y="16668"/>
                    <a:pt x="2967" y="16668"/>
                    <a:pt x="2967" y="16668"/>
                  </a:cubicBezTo>
                  <a:close/>
                  <a:moveTo>
                    <a:pt x="12670" y="907"/>
                  </a:moveTo>
                  <a:lnTo>
                    <a:pt x="11388" y="1940"/>
                  </a:lnTo>
                  <a:cubicBezTo>
                    <a:pt x="11312" y="2002"/>
                    <a:pt x="11218" y="2035"/>
                    <a:pt x="11123" y="2035"/>
                  </a:cubicBezTo>
                  <a:lnTo>
                    <a:pt x="10665" y="2035"/>
                  </a:lnTo>
                  <a:cubicBezTo>
                    <a:pt x="11255" y="2824"/>
                    <a:pt x="11605" y="3949"/>
                    <a:pt x="11605" y="5219"/>
                  </a:cubicBezTo>
                  <a:cubicBezTo>
                    <a:pt x="11605" y="6615"/>
                    <a:pt x="10968" y="7937"/>
                    <a:pt x="9814" y="8945"/>
                  </a:cubicBezTo>
                  <a:cubicBezTo>
                    <a:pt x="8922" y="9717"/>
                    <a:pt x="8887" y="9931"/>
                    <a:pt x="8887" y="10374"/>
                  </a:cubicBezTo>
                  <a:cubicBezTo>
                    <a:pt x="8897" y="10617"/>
                    <a:pt x="9521" y="11409"/>
                    <a:pt x="10204" y="11949"/>
                  </a:cubicBezTo>
                  <a:cubicBezTo>
                    <a:pt x="11803" y="13208"/>
                    <a:pt x="12396" y="14441"/>
                    <a:pt x="12396" y="16503"/>
                  </a:cubicBezTo>
                  <a:cubicBezTo>
                    <a:pt x="12396" y="18652"/>
                    <a:pt x="10930" y="20513"/>
                    <a:pt x="8659" y="21248"/>
                  </a:cubicBezTo>
                  <a:cubicBezTo>
                    <a:pt x="7930" y="21482"/>
                    <a:pt x="7141" y="21600"/>
                    <a:pt x="6315" y="21600"/>
                  </a:cubicBezTo>
                  <a:cubicBezTo>
                    <a:pt x="5396" y="21600"/>
                    <a:pt x="4510" y="21482"/>
                    <a:pt x="3686" y="21251"/>
                  </a:cubicBezTo>
                  <a:cubicBezTo>
                    <a:pt x="2090" y="20802"/>
                    <a:pt x="908" y="19953"/>
                    <a:pt x="358" y="18858"/>
                  </a:cubicBezTo>
                  <a:cubicBezTo>
                    <a:pt x="122" y="18382"/>
                    <a:pt x="0" y="17877"/>
                    <a:pt x="0" y="17354"/>
                  </a:cubicBezTo>
                  <a:cubicBezTo>
                    <a:pt x="0" y="16815"/>
                    <a:pt x="117" y="16269"/>
                    <a:pt x="344" y="15728"/>
                  </a:cubicBezTo>
                  <a:cubicBezTo>
                    <a:pt x="1219" y="13652"/>
                    <a:pt x="3526" y="12256"/>
                    <a:pt x="6079" y="12256"/>
                  </a:cubicBezTo>
                  <a:cubicBezTo>
                    <a:pt x="6106" y="12256"/>
                    <a:pt x="6130" y="12256"/>
                    <a:pt x="6152" y="12256"/>
                  </a:cubicBezTo>
                  <a:cubicBezTo>
                    <a:pt x="5946" y="11848"/>
                    <a:pt x="5843" y="11429"/>
                    <a:pt x="5843" y="10984"/>
                  </a:cubicBezTo>
                  <a:cubicBezTo>
                    <a:pt x="5843" y="10764"/>
                    <a:pt x="5870" y="10538"/>
                    <a:pt x="5924" y="10311"/>
                  </a:cubicBezTo>
                  <a:cubicBezTo>
                    <a:pt x="3244" y="10243"/>
                    <a:pt x="1238" y="8057"/>
                    <a:pt x="1238" y="5179"/>
                  </a:cubicBezTo>
                  <a:cubicBezTo>
                    <a:pt x="1238" y="3144"/>
                    <a:pt x="2699" y="1162"/>
                    <a:pt x="4786" y="362"/>
                  </a:cubicBezTo>
                  <a:cubicBezTo>
                    <a:pt x="5412" y="121"/>
                    <a:pt x="6049" y="0"/>
                    <a:pt x="6675" y="0"/>
                  </a:cubicBezTo>
                  <a:lnTo>
                    <a:pt x="12404" y="0"/>
                  </a:lnTo>
                  <a:cubicBezTo>
                    <a:pt x="12599" y="0"/>
                    <a:pt x="12772" y="139"/>
                    <a:pt x="12833" y="347"/>
                  </a:cubicBezTo>
                  <a:cubicBezTo>
                    <a:pt x="12895" y="553"/>
                    <a:pt x="12827" y="781"/>
                    <a:pt x="12670" y="907"/>
                  </a:cubicBezTo>
                  <a:cubicBezTo>
                    <a:pt x="12670" y="907"/>
                    <a:pt x="12670" y="907"/>
                    <a:pt x="12670" y="907"/>
                  </a:cubicBezTo>
                  <a:close/>
                  <a:moveTo>
                    <a:pt x="21151" y="10807"/>
                  </a:moveTo>
                  <a:lnTo>
                    <a:pt x="17892" y="10807"/>
                  </a:lnTo>
                  <a:lnTo>
                    <a:pt x="17892" y="14433"/>
                  </a:lnTo>
                  <a:cubicBezTo>
                    <a:pt x="17892" y="14711"/>
                    <a:pt x="17691" y="14934"/>
                    <a:pt x="17443" y="14934"/>
                  </a:cubicBezTo>
                  <a:lnTo>
                    <a:pt x="16515" y="14934"/>
                  </a:lnTo>
                  <a:cubicBezTo>
                    <a:pt x="16266" y="14934"/>
                    <a:pt x="16063" y="14711"/>
                    <a:pt x="16063" y="14433"/>
                  </a:cubicBezTo>
                  <a:lnTo>
                    <a:pt x="16063" y="10807"/>
                  </a:lnTo>
                  <a:lnTo>
                    <a:pt x="12808" y="10807"/>
                  </a:lnTo>
                  <a:cubicBezTo>
                    <a:pt x="12559" y="10807"/>
                    <a:pt x="12355" y="10582"/>
                    <a:pt x="12355" y="10305"/>
                  </a:cubicBezTo>
                  <a:lnTo>
                    <a:pt x="12355" y="9273"/>
                  </a:lnTo>
                  <a:cubicBezTo>
                    <a:pt x="12355" y="8994"/>
                    <a:pt x="12559" y="8769"/>
                    <a:pt x="12808" y="8769"/>
                  </a:cubicBezTo>
                  <a:lnTo>
                    <a:pt x="16063" y="8769"/>
                  </a:lnTo>
                  <a:lnTo>
                    <a:pt x="16063" y="5144"/>
                  </a:lnTo>
                  <a:cubicBezTo>
                    <a:pt x="16063" y="4869"/>
                    <a:pt x="16266" y="4643"/>
                    <a:pt x="16515" y="4643"/>
                  </a:cubicBezTo>
                  <a:lnTo>
                    <a:pt x="17443" y="4643"/>
                  </a:lnTo>
                  <a:cubicBezTo>
                    <a:pt x="17691" y="4643"/>
                    <a:pt x="17892" y="4869"/>
                    <a:pt x="17892" y="5144"/>
                  </a:cubicBezTo>
                  <a:lnTo>
                    <a:pt x="17892" y="8769"/>
                  </a:lnTo>
                  <a:lnTo>
                    <a:pt x="21151" y="8769"/>
                  </a:lnTo>
                  <a:cubicBezTo>
                    <a:pt x="21396" y="8769"/>
                    <a:pt x="21600" y="8994"/>
                    <a:pt x="21600" y="9273"/>
                  </a:cubicBezTo>
                  <a:lnTo>
                    <a:pt x="21600" y="10305"/>
                  </a:lnTo>
                  <a:cubicBezTo>
                    <a:pt x="21600" y="10582"/>
                    <a:pt x="21396" y="10807"/>
                    <a:pt x="21151" y="10807"/>
                  </a:cubicBezTo>
                  <a:cubicBezTo>
                    <a:pt x="21151" y="10807"/>
                    <a:pt x="21151" y="10807"/>
                    <a:pt x="21151" y="108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4" name="Shape 34244">
              <a:extLst>
                <a:ext uri="{FF2B5EF4-FFF2-40B4-BE49-F238E27FC236}">
                  <a16:creationId xmlns:a16="http://schemas.microsoft.com/office/drawing/2014/main" id="{F6303F22-24FA-7B4B-949C-2985C272BEB4}"/>
                </a:ext>
              </a:extLst>
            </p:cNvPr>
            <p:cNvSpPr/>
            <p:nvPr/>
          </p:nvSpPr>
          <p:spPr>
            <a:xfrm>
              <a:off x="14467934" y="6264695"/>
              <a:ext cx="347528" cy="325760"/>
            </a:xfrm>
            <a:custGeom>
              <a:avLst/>
              <a:gdLst/>
              <a:ahLst/>
              <a:cxnLst>
                <a:cxn ang="0">
                  <a:pos x="wd2" y="hd2"/>
                </a:cxn>
                <a:cxn ang="5400000">
                  <a:pos x="wd2" y="hd2"/>
                </a:cxn>
                <a:cxn ang="10800000">
                  <a:pos x="wd2" y="hd2"/>
                </a:cxn>
                <a:cxn ang="16200000">
                  <a:pos x="wd2" y="hd2"/>
                </a:cxn>
              </a:cxnLst>
              <a:rect l="0" t="0" r="r" b="b"/>
              <a:pathLst>
                <a:path w="21600" h="21600" extrusionOk="0">
                  <a:moveTo>
                    <a:pt x="8648" y="5409"/>
                  </a:moveTo>
                  <a:cubicBezTo>
                    <a:pt x="8423" y="3519"/>
                    <a:pt x="7212" y="1948"/>
                    <a:pt x="5946" y="1906"/>
                  </a:cubicBezTo>
                  <a:lnTo>
                    <a:pt x="5894" y="1906"/>
                  </a:lnTo>
                  <a:cubicBezTo>
                    <a:pt x="5447" y="1906"/>
                    <a:pt x="5049" y="2111"/>
                    <a:pt x="4743" y="2498"/>
                  </a:cubicBezTo>
                  <a:cubicBezTo>
                    <a:pt x="4271" y="3097"/>
                    <a:pt x="4073" y="4045"/>
                    <a:pt x="4198" y="5100"/>
                  </a:cubicBezTo>
                  <a:cubicBezTo>
                    <a:pt x="4418" y="6988"/>
                    <a:pt x="5656" y="8619"/>
                    <a:pt x="6897" y="8662"/>
                  </a:cubicBezTo>
                  <a:lnTo>
                    <a:pt x="6916" y="8662"/>
                  </a:lnTo>
                  <a:cubicBezTo>
                    <a:pt x="7385" y="8662"/>
                    <a:pt x="7778" y="8457"/>
                    <a:pt x="8085" y="8070"/>
                  </a:cubicBezTo>
                  <a:cubicBezTo>
                    <a:pt x="8561" y="7463"/>
                    <a:pt x="8773" y="6468"/>
                    <a:pt x="8648" y="5409"/>
                  </a:cubicBezTo>
                  <a:cubicBezTo>
                    <a:pt x="8648" y="5409"/>
                    <a:pt x="8648" y="5409"/>
                    <a:pt x="8648" y="5409"/>
                  </a:cubicBezTo>
                  <a:close/>
                  <a:moveTo>
                    <a:pt x="2967" y="16668"/>
                  </a:moveTo>
                  <a:cubicBezTo>
                    <a:pt x="2967" y="18299"/>
                    <a:pt x="4433" y="19576"/>
                    <a:pt x="6303" y="19576"/>
                  </a:cubicBezTo>
                  <a:cubicBezTo>
                    <a:pt x="8773" y="19576"/>
                    <a:pt x="10022" y="18631"/>
                    <a:pt x="10022" y="16763"/>
                  </a:cubicBezTo>
                  <a:cubicBezTo>
                    <a:pt x="10022" y="16587"/>
                    <a:pt x="10003" y="16402"/>
                    <a:pt x="9965" y="16220"/>
                  </a:cubicBezTo>
                  <a:cubicBezTo>
                    <a:pt x="9800" y="15495"/>
                    <a:pt x="9201" y="15043"/>
                    <a:pt x="8298" y="14355"/>
                  </a:cubicBezTo>
                  <a:cubicBezTo>
                    <a:pt x="8173" y="14263"/>
                    <a:pt x="8044" y="14164"/>
                    <a:pt x="7911" y="14063"/>
                  </a:cubicBezTo>
                  <a:cubicBezTo>
                    <a:pt x="7520" y="13931"/>
                    <a:pt x="7106" y="13857"/>
                    <a:pt x="6683" y="13855"/>
                  </a:cubicBezTo>
                  <a:lnTo>
                    <a:pt x="6629" y="13852"/>
                  </a:lnTo>
                  <a:cubicBezTo>
                    <a:pt x="4680" y="13852"/>
                    <a:pt x="2967" y="15167"/>
                    <a:pt x="2967" y="16668"/>
                  </a:cubicBezTo>
                  <a:cubicBezTo>
                    <a:pt x="2967" y="16668"/>
                    <a:pt x="2967" y="16668"/>
                    <a:pt x="2967" y="16668"/>
                  </a:cubicBezTo>
                  <a:close/>
                  <a:moveTo>
                    <a:pt x="12670" y="907"/>
                  </a:moveTo>
                  <a:lnTo>
                    <a:pt x="11388" y="1940"/>
                  </a:lnTo>
                  <a:cubicBezTo>
                    <a:pt x="11312" y="2002"/>
                    <a:pt x="11218" y="2035"/>
                    <a:pt x="11123" y="2035"/>
                  </a:cubicBezTo>
                  <a:lnTo>
                    <a:pt x="10665" y="2035"/>
                  </a:lnTo>
                  <a:cubicBezTo>
                    <a:pt x="11255" y="2824"/>
                    <a:pt x="11605" y="3949"/>
                    <a:pt x="11605" y="5219"/>
                  </a:cubicBezTo>
                  <a:cubicBezTo>
                    <a:pt x="11605" y="6615"/>
                    <a:pt x="10968" y="7937"/>
                    <a:pt x="9814" y="8945"/>
                  </a:cubicBezTo>
                  <a:cubicBezTo>
                    <a:pt x="8922" y="9717"/>
                    <a:pt x="8887" y="9931"/>
                    <a:pt x="8887" y="10374"/>
                  </a:cubicBezTo>
                  <a:cubicBezTo>
                    <a:pt x="8897" y="10617"/>
                    <a:pt x="9521" y="11409"/>
                    <a:pt x="10204" y="11949"/>
                  </a:cubicBezTo>
                  <a:cubicBezTo>
                    <a:pt x="11803" y="13208"/>
                    <a:pt x="12396" y="14441"/>
                    <a:pt x="12396" y="16503"/>
                  </a:cubicBezTo>
                  <a:cubicBezTo>
                    <a:pt x="12396" y="18652"/>
                    <a:pt x="10930" y="20513"/>
                    <a:pt x="8659" y="21248"/>
                  </a:cubicBezTo>
                  <a:cubicBezTo>
                    <a:pt x="7930" y="21482"/>
                    <a:pt x="7141" y="21600"/>
                    <a:pt x="6315" y="21600"/>
                  </a:cubicBezTo>
                  <a:cubicBezTo>
                    <a:pt x="5396" y="21600"/>
                    <a:pt x="4510" y="21482"/>
                    <a:pt x="3686" y="21251"/>
                  </a:cubicBezTo>
                  <a:cubicBezTo>
                    <a:pt x="2090" y="20802"/>
                    <a:pt x="908" y="19953"/>
                    <a:pt x="358" y="18858"/>
                  </a:cubicBezTo>
                  <a:cubicBezTo>
                    <a:pt x="122" y="18382"/>
                    <a:pt x="0" y="17877"/>
                    <a:pt x="0" y="17354"/>
                  </a:cubicBezTo>
                  <a:cubicBezTo>
                    <a:pt x="0" y="16815"/>
                    <a:pt x="117" y="16269"/>
                    <a:pt x="344" y="15728"/>
                  </a:cubicBezTo>
                  <a:cubicBezTo>
                    <a:pt x="1219" y="13652"/>
                    <a:pt x="3526" y="12256"/>
                    <a:pt x="6079" y="12256"/>
                  </a:cubicBezTo>
                  <a:cubicBezTo>
                    <a:pt x="6106" y="12256"/>
                    <a:pt x="6130" y="12256"/>
                    <a:pt x="6152" y="12256"/>
                  </a:cubicBezTo>
                  <a:cubicBezTo>
                    <a:pt x="5946" y="11848"/>
                    <a:pt x="5843" y="11429"/>
                    <a:pt x="5843" y="10984"/>
                  </a:cubicBezTo>
                  <a:cubicBezTo>
                    <a:pt x="5843" y="10764"/>
                    <a:pt x="5870" y="10538"/>
                    <a:pt x="5924" y="10311"/>
                  </a:cubicBezTo>
                  <a:cubicBezTo>
                    <a:pt x="3244" y="10243"/>
                    <a:pt x="1238" y="8057"/>
                    <a:pt x="1238" y="5179"/>
                  </a:cubicBezTo>
                  <a:cubicBezTo>
                    <a:pt x="1238" y="3144"/>
                    <a:pt x="2699" y="1162"/>
                    <a:pt x="4786" y="362"/>
                  </a:cubicBezTo>
                  <a:cubicBezTo>
                    <a:pt x="5412" y="121"/>
                    <a:pt x="6049" y="0"/>
                    <a:pt x="6675" y="0"/>
                  </a:cubicBezTo>
                  <a:lnTo>
                    <a:pt x="12404" y="0"/>
                  </a:lnTo>
                  <a:cubicBezTo>
                    <a:pt x="12599" y="0"/>
                    <a:pt x="12772" y="139"/>
                    <a:pt x="12833" y="347"/>
                  </a:cubicBezTo>
                  <a:cubicBezTo>
                    <a:pt x="12895" y="553"/>
                    <a:pt x="12827" y="781"/>
                    <a:pt x="12670" y="907"/>
                  </a:cubicBezTo>
                  <a:cubicBezTo>
                    <a:pt x="12670" y="907"/>
                    <a:pt x="12670" y="907"/>
                    <a:pt x="12670" y="907"/>
                  </a:cubicBezTo>
                  <a:close/>
                  <a:moveTo>
                    <a:pt x="21151" y="10807"/>
                  </a:moveTo>
                  <a:lnTo>
                    <a:pt x="17892" y="10807"/>
                  </a:lnTo>
                  <a:lnTo>
                    <a:pt x="17892" y="14433"/>
                  </a:lnTo>
                  <a:cubicBezTo>
                    <a:pt x="17892" y="14711"/>
                    <a:pt x="17691" y="14934"/>
                    <a:pt x="17443" y="14934"/>
                  </a:cubicBezTo>
                  <a:lnTo>
                    <a:pt x="16515" y="14934"/>
                  </a:lnTo>
                  <a:cubicBezTo>
                    <a:pt x="16266" y="14934"/>
                    <a:pt x="16063" y="14711"/>
                    <a:pt x="16063" y="14433"/>
                  </a:cubicBezTo>
                  <a:lnTo>
                    <a:pt x="16063" y="10807"/>
                  </a:lnTo>
                  <a:lnTo>
                    <a:pt x="12808" y="10807"/>
                  </a:lnTo>
                  <a:cubicBezTo>
                    <a:pt x="12559" y="10807"/>
                    <a:pt x="12355" y="10582"/>
                    <a:pt x="12355" y="10305"/>
                  </a:cubicBezTo>
                  <a:lnTo>
                    <a:pt x="12355" y="9273"/>
                  </a:lnTo>
                  <a:cubicBezTo>
                    <a:pt x="12355" y="8994"/>
                    <a:pt x="12559" y="8769"/>
                    <a:pt x="12808" y="8769"/>
                  </a:cubicBezTo>
                  <a:lnTo>
                    <a:pt x="16063" y="8769"/>
                  </a:lnTo>
                  <a:lnTo>
                    <a:pt x="16063" y="5144"/>
                  </a:lnTo>
                  <a:cubicBezTo>
                    <a:pt x="16063" y="4869"/>
                    <a:pt x="16266" y="4643"/>
                    <a:pt x="16515" y="4643"/>
                  </a:cubicBezTo>
                  <a:lnTo>
                    <a:pt x="17443" y="4643"/>
                  </a:lnTo>
                  <a:cubicBezTo>
                    <a:pt x="17691" y="4643"/>
                    <a:pt x="17892" y="4869"/>
                    <a:pt x="17892" y="5144"/>
                  </a:cubicBezTo>
                  <a:lnTo>
                    <a:pt x="17892" y="8769"/>
                  </a:lnTo>
                  <a:lnTo>
                    <a:pt x="21151" y="8769"/>
                  </a:lnTo>
                  <a:cubicBezTo>
                    <a:pt x="21396" y="8769"/>
                    <a:pt x="21600" y="8994"/>
                    <a:pt x="21600" y="9273"/>
                  </a:cubicBezTo>
                  <a:lnTo>
                    <a:pt x="21600" y="10305"/>
                  </a:lnTo>
                  <a:cubicBezTo>
                    <a:pt x="21600" y="10582"/>
                    <a:pt x="21396" y="10807"/>
                    <a:pt x="21151" y="10807"/>
                  </a:cubicBezTo>
                  <a:cubicBezTo>
                    <a:pt x="21151" y="10807"/>
                    <a:pt x="21151" y="10807"/>
                    <a:pt x="21151" y="108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5" name="Shape 34245">
              <a:extLst>
                <a:ext uri="{FF2B5EF4-FFF2-40B4-BE49-F238E27FC236}">
                  <a16:creationId xmlns:a16="http://schemas.microsoft.com/office/drawing/2014/main" id="{AECAC8E2-9D6D-B34D-B179-6DE5D6D08150}"/>
                </a:ext>
              </a:extLst>
            </p:cNvPr>
            <p:cNvSpPr/>
            <p:nvPr/>
          </p:nvSpPr>
          <p:spPr>
            <a:xfrm>
              <a:off x="12353445" y="9604415"/>
              <a:ext cx="266020" cy="249360"/>
            </a:xfrm>
            <a:custGeom>
              <a:avLst/>
              <a:gdLst/>
              <a:ahLst/>
              <a:cxnLst>
                <a:cxn ang="0">
                  <a:pos x="wd2" y="hd2"/>
                </a:cxn>
                <a:cxn ang="5400000">
                  <a:pos x="wd2" y="hd2"/>
                </a:cxn>
                <a:cxn ang="10800000">
                  <a:pos x="wd2" y="hd2"/>
                </a:cxn>
                <a:cxn ang="16200000">
                  <a:pos x="wd2" y="hd2"/>
                </a:cxn>
              </a:cxnLst>
              <a:rect l="0" t="0" r="r" b="b"/>
              <a:pathLst>
                <a:path w="21600" h="21600" extrusionOk="0">
                  <a:moveTo>
                    <a:pt x="8648" y="5409"/>
                  </a:moveTo>
                  <a:cubicBezTo>
                    <a:pt x="8423" y="3519"/>
                    <a:pt x="7212" y="1948"/>
                    <a:pt x="5946" y="1906"/>
                  </a:cubicBezTo>
                  <a:lnTo>
                    <a:pt x="5894" y="1906"/>
                  </a:lnTo>
                  <a:cubicBezTo>
                    <a:pt x="5447" y="1906"/>
                    <a:pt x="5049" y="2111"/>
                    <a:pt x="4743" y="2498"/>
                  </a:cubicBezTo>
                  <a:cubicBezTo>
                    <a:pt x="4271" y="3097"/>
                    <a:pt x="4073" y="4045"/>
                    <a:pt x="4198" y="5100"/>
                  </a:cubicBezTo>
                  <a:cubicBezTo>
                    <a:pt x="4418" y="6988"/>
                    <a:pt x="5656" y="8619"/>
                    <a:pt x="6897" y="8662"/>
                  </a:cubicBezTo>
                  <a:lnTo>
                    <a:pt x="6916" y="8662"/>
                  </a:lnTo>
                  <a:cubicBezTo>
                    <a:pt x="7385" y="8662"/>
                    <a:pt x="7778" y="8457"/>
                    <a:pt x="8085" y="8070"/>
                  </a:cubicBezTo>
                  <a:cubicBezTo>
                    <a:pt x="8561" y="7463"/>
                    <a:pt x="8773" y="6468"/>
                    <a:pt x="8648" y="5409"/>
                  </a:cubicBezTo>
                  <a:cubicBezTo>
                    <a:pt x="8648" y="5409"/>
                    <a:pt x="8648" y="5409"/>
                    <a:pt x="8648" y="5409"/>
                  </a:cubicBezTo>
                  <a:close/>
                  <a:moveTo>
                    <a:pt x="2967" y="16668"/>
                  </a:moveTo>
                  <a:cubicBezTo>
                    <a:pt x="2967" y="18299"/>
                    <a:pt x="4433" y="19576"/>
                    <a:pt x="6303" y="19576"/>
                  </a:cubicBezTo>
                  <a:cubicBezTo>
                    <a:pt x="8773" y="19576"/>
                    <a:pt x="10022" y="18631"/>
                    <a:pt x="10022" y="16763"/>
                  </a:cubicBezTo>
                  <a:cubicBezTo>
                    <a:pt x="10022" y="16587"/>
                    <a:pt x="10003" y="16402"/>
                    <a:pt x="9965" y="16220"/>
                  </a:cubicBezTo>
                  <a:cubicBezTo>
                    <a:pt x="9800" y="15495"/>
                    <a:pt x="9201" y="15043"/>
                    <a:pt x="8298" y="14355"/>
                  </a:cubicBezTo>
                  <a:cubicBezTo>
                    <a:pt x="8173" y="14263"/>
                    <a:pt x="8044" y="14164"/>
                    <a:pt x="7911" y="14063"/>
                  </a:cubicBezTo>
                  <a:cubicBezTo>
                    <a:pt x="7520" y="13931"/>
                    <a:pt x="7106" y="13857"/>
                    <a:pt x="6683" y="13855"/>
                  </a:cubicBezTo>
                  <a:lnTo>
                    <a:pt x="6629" y="13852"/>
                  </a:lnTo>
                  <a:cubicBezTo>
                    <a:pt x="4680" y="13852"/>
                    <a:pt x="2967" y="15167"/>
                    <a:pt x="2967" y="16668"/>
                  </a:cubicBezTo>
                  <a:cubicBezTo>
                    <a:pt x="2967" y="16668"/>
                    <a:pt x="2967" y="16668"/>
                    <a:pt x="2967" y="16668"/>
                  </a:cubicBezTo>
                  <a:close/>
                  <a:moveTo>
                    <a:pt x="12670" y="907"/>
                  </a:moveTo>
                  <a:lnTo>
                    <a:pt x="11388" y="1940"/>
                  </a:lnTo>
                  <a:cubicBezTo>
                    <a:pt x="11312" y="2002"/>
                    <a:pt x="11218" y="2035"/>
                    <a:pt x="11123" y="2035"/>
                  </a:cubicBezTo>
                  <a:lnTo>
                    <a:pt x="10665" y="2035"/>
                  </a:lnTo>
                  <a:cubicBezTo>
                    <a:pt x="11255" y="2824"/>
                    <a:pt x="11605" y="3949"/>
                    <a:pt x="11605" y="5219"/>
                  </a:cubicBezTo>
                  <a:cubicBezTo>
                    <a:pt x="11605" y="6615"/>
                    <a:pt x="10968" y="7937"/>
                    <a:pt x="9814" y="8945"/>
                  </a:cubicBezTo>
                  <a:cubicBezTo>
                    <a:pt x="8922" y="9717"/>
                    <a:pt x="8887" y="9931"/>
                    <a:pt x="8887" y="10374"/>
                  </a:cubicBezTo>
                  <a:cubicBezTo>
                    <a:pt x="8897" y="10617"/>
                    <a:pt x="9521" y="11409"/>
                    <a:pt x="10204" y="11949"/>
                  </a:cubicBezTo>
                  <a:cubicBezTo>
                    <a:pt x="11803" y="13208"/>
                    <a:pt x="12396" y="14441"/>
                    <a:pt x="12396" y="16503"/>
                  </a:cubicBezTo>
                  <a:cubicBezTo>
                    <a:pt x="12396" y="18652"/>
                    <a:pt x="10930" y="20513"/>
                    <a:pt x="8659" y="21248"/>
                  </a:cubicBezTo>
                  <a:cubicBezTo>
                    <a:pt x="7930" y="21482"/>
                    <a:pt x="7141" y="21600"/>
                    <a:pt x="6315" y="21600"/>
                  </a:cubicBezTo>
                  <a:cubicBezTo>
                    <a:pt x="5396" y="21600"/>
                    <a:pt x="4510" y="21482"/>
                    <a:pt x="3686" y="21251"/>
                  </a:cubicBezTo>
                  <a:cubicBezTo>
                    <a:pt x="2090" y="20802"/>
                    <a:pt x="908" y="19953"/>
                    <a:pt x="358" y="18858"/>
                  </a:cubicBezTo>
                  <a:cubicBezTo>
                    <a:pt x="122" y="18382"/>
                    <a:pt x="0" y="17877"/>
                    <a:pt x="0" y="17354"/>
                  </a:cubicBezTo>
                  <a:cubicBezTo>
                    <a:pt x="0" y="16815"/>
                    <a:pt x="117" y="16269"/>
                    <a:pt x="344" y="15728"/>
                  </a:cubicBezTo>
                  <a:cubicBezTo>
                    <a:pt x="1219" y="13652"/>
                    <a:pt x="3526" y="12256"/>
                    <a:pt x="6079" y="12256"/>
                  </a:cubicBezTo>
                  <a:cubicBezTo>
                    <a:pt x="6106" y="12256"/>
                    <a:pt x="6130" y="12256"/>
                    <a:pt x="6152" y="12256"/>
                  </a:cubicBezTo>
                  <a:cubicBezTo>
                    <a:pt x="5946" y="11848"/>
                    <a:pt x="5843" y="11429"/>
                    <a:pt x="5843" y="10984"/>
                  </a:cubicBezTo>
                  <a:cubicBezTo>
                    <a:pt x="5843" y="10764"/>
                    <a:pt x="5870" y="10538"/>
                    <a:pt x="5924" y="10311"/>
                  </a:cubicBezTo>
                  <a:cubicBezTo>
                    <a:pt x="3244" y="10243"/>
                    <a:pt x="1238" y="8057"/>
                    <a:pt x="1238" y="5179"/>
                  </a:cubicBezTo>
                  <a:cubicBezTo>
                    <a:pt x="1238" y="3144"/>
                    <a:pt x="2699" y="1162"/>
                    <a:pt x="4786" y="362"/>
                  </a:cubicBezTo>
                  <a:cubicBezTo>
                    <a:pt x="5412" y="121"/>
                    <a:pt x="6049" y="0"/>
                    <a:pt x="6675" y="0"/>
                  </a:cubicBezTo>
                  <a:lnTo>
                    <a:pt x="12404" y="0"/>
                  </a:lnTo>
                  <a:cubicBezTo>
                    <a:pt x="12599" y="0"/>
                    <a:pt x="12772" y="139"/>
                    <a:pt x="12833" y="347"/>
                  </a:cubicBezTo>
                  <a:cubicBezTo>
                    <a:pt x="12895" y="553"/>
                    <a:pt x="12827" y="781"/>
                    <a:pt x="12670" y="907"/>
                  </a:cubicBezTo>
                  <a:cubicBezTo>
                    <a:pt x="12670" y="907"/>
                    <a:pt x="12670" y="907"/>
                    <a:pt x="12670" y="907"/>
                  </a:cubicBezTo>
                  <a:close/>
                  <a:moveTo>
                    <a:pt x="21151" y="10807"/>
                  </a:moveTo>
                  <a:lnTo>
                    <a:pt x="17892" y="10807"/>
                  </a:lnTo>
                  <a:lnTo>
                    <a:pt x="17892" y="14433"/>
                  </a:lnTo>
                  <a:cubicBezTo>
                    <a:pt x="17892" y="14711"/>
                    <a:pt x="17691" y="14934"/>
                    <a:pt x="17443" y="14934"/>
                  </a:cubicBezTo>
                  <a:lnTo>
                    <a:pt x="16515" y="14934"/>
                  </a:lnTo>
                  <a:cubicBezTo>
                    <a:pt x="16266" y="14934"/>
                    <a:pt x="16063" y="14711"/>
                    <a:pt x="16063" y="14433"/>
                  </a:cubicBezTo>
                  <a:lnTo>
                    <a:pt x="16063" y="10807"/>
                  </a:lnTo>
                  <a:lnTo>
                    <a:pt x="12808" y="10807"/>
                  </a:lnTo>
                  <a:cubicBezTo>
                    <a:pt x="12559" y="10807"/>
                    <a:pt x="12355" y="10582"/>
                    <a:pt x="12355" y="10305"/>
                  </a:cubicBezTo>
                  <a:lnTo>
                    <a:pt x="12355" y="9273"/>
                  </a:lnTo>
                  <a:cubicBezTo>
                    <a:pt x="12355" y="8994"/>
                    <a:pt x="12559" y="8769"/>
                    <a:pt x="12808" y="8769"/>
                  </a:cubicBezTo>
                  <a:lnTo>
                    <a:pt x="16063" y="8769"/>
                  </a:lnTo>
                  <a:lnTo>
                    <a:pt x="16063" y="5144"/>
                  </a:lnTo>
                  <a:cubicBezTo>
                    <a:pt x="16063" y="4869"/>
                    <a:pt x="16266" y="4643"/>
                    <a:pt x="16515" y="4643"/>
                  </a:cubicBezTo>
                  <a:lnTo>
                    <a:pt x="17443" y="4643"/>
                  </a:lnTo>
                  <a:cubicBezTo>
                    <a:pt x="17691" y="4643"/>
                    <a:pt x="17892" y="4869"/>
                    <a:pt x="17892" y="5144"/>
                  </a:cubicBezTo>
                  <a:lnTo>
                    <a:pt x="17892" y="8769"/>
                  </a:lnTo>
                  <a:lnTo>
                    <a:pt x="21151" y="8769"/>
                  </a:lnTo>
                  <a:cubicBezTo>
                    <a:pt x="21396" y="8769"/>
                    <a:pt x="21600" y="8994"/>
                    <a:pt x="21600" y="9273"/>
                  </a:cubicBezTo>
                  <a:lnTo>
                    <a:pt x="21600" y="10305"/>
                  </a:lnTo>
                  <a:cubicBezTo>
                    <a:pt x="21600" y="10582"/>
                    <a:pt x="21396" y="10807"/>
                    <a:pt x="21151" y="10807"/>
                  </a:cubicBezTo>
                  <a:cubicBezTo>
                    <a:pt x="21151" y="10807"/>
                    <a:pt x="21151" y="10807"/>
                    <a:pt x="21151" y="108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6" name="Shape 34246">
              <a:extLst>
                <a:ext uri="{FF2B5EF4-FFF2-40B4-BE49-F238E27FC236}">
                  <a16:creationId xmlns:a16="http://schemas.microsoft.com/office/drawing/2014/main" id="{68DB749F-8E6E-894D-AF7D-C679B012C47B}"/>
                </a:ext>
              </a:extLst>
            </p:cNvPr>
            <p:cNvSpPr/>
            <p:nvPr/>
          </p:nvSpPr>
          <p:spPr>
            <a:xfrm>
              <a:off x="11817349" y="7826120"/>
              <a:ext cx="266022" cy="249360"/>
            </a:xfrm>
            <a:custGeom>
              <a:avLst/>
              <a:gdLst/>
              <a:ahLst/>
              <a:cxnLst>
                <a:cxn ang="0">
                  <a:pos x="wd2" y="hd2"/>
                </a:cxn>
                <a:cxn ang="5400000">
                  <a:pos x="wd2" y="hd2"/>
                </a:cxn>
                <a:cxn ang="10800000">
                  <a:pos x="wd2" y="hd2"/>
                </a:cxn>
                <a:cxn ang="16200000">
                  <a:pos x="wd2" y="hd2"/>
                </a:cxn>
              </a:cxnLst>
              <a:rect l="0" t="0" r="r" b="b"/>
              <a:pathLst>
                <a:path w="21600" h="21600" extrusionOk="0">
                  <a:moveTo>
                    <a:pt x="8648" y="5409"/>
                  </a:moveTo>
                  <a:cubicBezTo>
                    <a:pt x="8423" y="3519"/>
                    <a:pt x="7212" y="1948"/>
                    <a:pt x="5946" y="1906"/>
                  </a:cubicBezTo>
                  <a:lnTo>
                    <a:pt x="5894" y="1906"/>
                  </a:lnTo>
                  <a:cubicBezTo>
                    <a:pt x="5447" y="1906"/>
                    <a:pt x="5049" y="2111"/>
                    <a:pt x="4743" y="2498"/>
                  </a:cubicBezTo>
                  <a:cubicBezTo>
                    <a:pt x="4271" y="3097"/>
                    <a:pt x="4073" y="4045"/>
                    <a:pt x="4198" y="5100"/>
                  </a:cubicBezTo>
                  <a:cubicBezTo>
                    <a:pt x="4418" y="6988"/>
                    <a:pt x="5656" y="8619"/>
                    <a:pt x="6897" y="8662"/>
                  </a:cubicBezTo>
                  <a:lnTo>
                    <a:pt x="6916" y="8662"/>
                  </a:lnTo>
                  <a:cubicBezTo>
                    <a:pt x="7385" y="8662"/>
                    <a:pt x="7778" y="8457"/>
                    <a:pt x="8085" y="8070"/>
                  </a:cubicBezTo>
                  <a:cubicBezTo>
                    <a:pt x="8561" y="7463"/>
                    <a:pt x="8773" y="6468"/>
                    <a:pt x="8648" y="5409"/>
                  </a:cubicBezTo>
                  <a:cubicBezTo>
                    <a:pt x="8648" y="5409"/>
                    <a:pt x="8648" y="5409"/>
                    <a:pt x="8648" y="5409"/>
                  </a:cubicBezTo>
                  <a:close/>
                  <a:moveTo>
                    <a:pt x="2967" y="16668"/>
                  </a:moveTo>
                  <a:cubicBezTo>
                    <a:pt x="2967" y="18299"/>
                    <a:pt x="4433" y="19576"/>
                    <a:pt x="6303" y="19576"/>
                  </a:cubicBezTo>
                  <a:cubicBezTo>
                    <a:pt x="8773" y="19576"/>
                    <a:pt x="10022" y="18631"/>
                    <a:pt x="10022" y="16763"/>
                  </a:cubicBezTo>
                  <a:cubicBezTo>
                    <a:pt x="10022" y="16587"/>
                    <a:pt x="10003" y="16402"/>
                    <a:pt x="9965" y="16220"/>
                  </a:cubicBezTo>
                  <a:cubicBezTo>
                    <a:pt x="9800" y="15495"/>
                    <a:pt x="9201" y="15043"/>
                    <a:pt x="8298" y="14355"/>
                  </a:cubicBezTo>
                  <a:cubicBezTo>
                    <a:pt x="8173" y="14263"/>
                    <a:pt x="8044" y="14164"/>
                    <a:pt x="7911" y="14063"/>
                  </a:cubicBezTo>
                  <a:cubicBezTo>
                    <a:pt x="7520" y="13931"/>
                    <a:pt x="7106" y="13857"/>
                    <a:pt x="6683" y="13855"/>
                  </a:cubicBezTo>
                  <a:lnTo>
                    <a:pt x="6629" y="13852"/>
                  </a:lnTo>
                  <a:cubicBezTo>
                    <a:pt x="4680" y="13852"/>
                    <a:pt x="2967" y="15167"/>
                    <a:pt x="2967" y="16668"/>
                  </a:cubicBezTo>
                  <a:cubicBezTo>
                    <a:pt x="2967" y="16668"/>
                    <a:pt x="2967" y="16668"/>
                    <a:pt x="2967" y="16668"/>
                  </a:cubicBezTo>
                  <a:close/>
                  <a:moveTo>
                    <a:pt x="12670" y="907"/>
                  </a:moveTo>
                  <a:lnTo>
                    <a:pt x="11388" y="1940"/>
                  </a:lnTo>
                  <a:cubicBezTo>
                    <a:pt x="11312" y="2002"/>
                    <a:pt x="11218" y="2035"/>
                    <a:pt x="11123" y="2035"/>
                  </a:cubicBezTo>
                  <a:lnTo>
                    <a:pt x="10665" y="2035"/>
                  </a:lnTo>
                  <a:cubicBezTo>
                    <a:pt x="11255" y="2824"/>
                    <a:pt x="11605" y="3949"/>
                    <a:pt x="11605" y="5219"/>
                  </a:cubicBezTo>
                  <a:cubicBezTo>
                    <a:pt x="11605" y="6615"/>
                    <a:pt x="10968" y="7937"/>
                    <a:pt x="9814" y="8945"/>
                  </a:cubicBezTo>
                  <a:cubicBezTo>
                    <a:pt x="8922" y="9717"/>
                    <a:pt x="8887" y="9931"/>
                    <a:pt x="8887" y="10374"/>
                  </a:cubicBezTo>
                  <a:cubicBezTo>
                    <a:pt x="8897" y="10617"/>
                    <a:pt x="9521" y="11409"/>
                    <a:pt x="10204" y="11949"/>
                  </a:cubicBezTo>
                  <a:cubicBezTo>
                    <a:pt x="11803" y="13208"/>
                    <a:pt x="12396" y="14441"/>
                    <a:pt x="12396" y="16503"/>
                  </a:cubicBezTo>
                  <a:cubicBezTo>
                    <a:pt x="12396" y="18652"/>
                    <a:pt x="10930" y="20513"/>
                    <a:pt x="8659" y="21248"/>
                  </a:cubicBezTo>
                  <a:cubicBezTo>
                    <a:pt x="7930" y="21482"/>
                    <a:pt x="7141" y="21600"/>
                    <a:pt x="6315" y="21600"/>
                  </a:cubicBezTo>
                  <a:cubicBezTo>
                    <a:pt x="5396" y="21600"/>
                    <a:pt x="4510" y="21482"/>
                    <a:pt x="3686" y="21251"/>
                  </a:cubicBezTo>
                  <a:cubicBezTo>
                    <a:pt x="2090" y="20802"/>
                    <a:pt x="908" y="19953"/>
                    <a:pt x="358" y="18858"/>
                  </a:cubicBezTo>
                  <a:cubicBezTo>
                    <a:pt x="122" y="18382"/>
                    <a:pt x="0" y="17877"/>
                    <a:pt x="0" y="17354"/>
                  </a:cubicBezTo>
                  <a:cubicBezTo>
                    <a:pt x="0" y="16815"/>
                    <a:pt x="117" y="16269"/>
                    <a:pt x="344" y="15728"/>
                  </a:cubicBezTo>
                  <a:cubicBezTo>
                    <a:pt x="1219" y="13652"/>
                    <a:pt x="3526" y="12256"/>
                    <a:pt x="6079" y="12256"/>
                  </a:cubicBezTo>
                  <a:cubicBezTo>
                    <a:pt x="6106" y="12256"/>
                    <a:pt x="6130" y="12256"/>
                    <a:pt x="6152" y="12256"/>
                  </a:cubicBezTo>
                  <a:cubicBezTo>
                    <a:pt x="5946" y="11848"/>
                    <a:pt x="5843" y="11429"/>
                    <a:pt x="5843" y="10984"/>
                  </a:cubicBezTo>
                  <a:cubicBezTo>
                    <a:pt x="5843" y="10764"/>
                    <a:pt x="5870" y="10538"/>
                    <a:pt x="5924" y="10311"/>
                  </a:cubicBezTo>
                  <a:cubicBezTo>
                    <a:pt x="3244" y="10243"/>
                    <a:pt x="1238" y="8057"/>
                    <a:pt x="1238" y="5179"/>
                  </a:cubicBezTo>
                  <a:cubicBezTo>
                    <a:pt x="1238" y="3144"/>
                    <a:pt x="2699" y="1162"/>
                    <a:pt x="4786" y="362"/>
                  </a:cubicBezTo>
                  <a:cubicBezTo>
                    <a:pt x="5412" y="121"/>
                    <a:pt x="6049" y="0"/>
                    <a:pt x="6675" y="0"/>
                  </a:cubicBezTo>
                  <a:lnTo>
                    <a:pt x="12404" y="0"/>
                  </a:lnTo>
                  <a:cubicBezTo>
                    <a:pt x="12599" y="0"/>
                    <a:pt x="12772" y="139"/>
                    <a:pt x="12833" y="347"/>
                  </a:cubicBezTo>
                  <a:cubicBezTo>
                    <a:pt x="12895" y="553"/>
                    <a:pt x="12827" y="781"/>
                    <a:pt x="12670" y="907"/>
                  </a:cubicBezTo>
                  <a:cubicBezTo>
                    <a:pt x="12670" y="907"/>
                    <a:pt x="12670" y="907"/>
                    <a:pt x="12670" y="907"/>
                  </a:cubicBezTo>
                  <a:close/>
                  <a:moveTo>
                    <a:pt x="21151" y="10807"/>
                  </a:moveTo>
                  <a:lnTo>
                    <a:pt x="17892" y="10807"/>
                  </a:lnTo>
                  <a:lnTo>
                    <a:pt x="17892" y="14433"/>
                  </a:lnTo>
                  <a:cubicBezTo>
                    <a:pt x="17892" y="14711"/>
                    <a:pt x="17691" y="14934"/>
                    <a:pt x="17443" y="14934"/>
                  </a:cubicBezTo>
                  <a:lnTo>
                    <a:pt x="16515" y="14934"/>
                  </a:lnTo>
                  <a:cubicBezTo>
                    <a:pt x="16266" y="14934"/>
                    <a:pt x="16063" y="14711"/>
                    <a:pt x="16063" y="14433"/>
                  </a:cubicBezTo>
                  <a:lnTo>
                    <a:pt x="16063" y="10807"/>
                  </a:lnTo>
                  <a:lnTo>
                    <a:pt x="12808" y="10807"/>
                  </a:lnTo>
                  <a:cubicBezTo>
                    <a:pt x="12559" y="10807"/>
                    <a:pt x="12355" y="10582"/>
                    <a:pt x="12355" y="10305"/>
                  </a:cubicBezTo>
                  <a:lnTo>
                    <a:pt x="12355" y="9273"/>
                  </a:lnTo>
                  <a:cubicBezTo>
                    <a:pt x="12355" y="8994"/>
                    <a:pt x="12559" y="8769"/>
                    <a:pt x="12808" y="8769"/>
                  </a:cubicBezTo>
                  <a:lnTo>
                    <a:pt x="16063" y="8769"/>
                  </a:lnTo>
                  <a:lnTo>
                    <a:pt x="16063" y="5144"/>
                  </a:lnTo>
                  <a:cubicBezTo>
                    <a:pt x="16063" y="4869"/>
                    <a:pt x="16266" y="4643"/>
                    <a:pt x="16515" y="4643"/>
                  </a:cubicBezTo>
                  <a:lnTo>
                    <a:pt x="17443" y="4643"/>
                  </a:lnTo>
                  <a:cubicBezTo>
                    <a:pt x="17691" y="4643"/>
                    <a:pt x="17892" y="4869"/>
                    <a:pt x="17892" y="5144"/>
                  </a:cubicBezTo>
                  <a:lnTo>
                    <a:pt x="17892" y="8769"/>
                  </a:lnTo>
                  <a:lnTo>
                    <a:pt x="21151" y="8769"/>
                  </a:lnTo>
                  <a:cubicBezTo>
                    <a:pt x="21396" y="8769"/>
                    <a:pt x="21600" y="8994"/>
                    <a:pt x="21600" y="9273"/>
                  </a:cubicBezTo>
                  <a:lnTo>
                    <a:pt x="21600" y="10305"/>
                  </a:lnTo>
                  <a:cubicBezTo>
                    <a:pt x="21600" y="10582"/>
                    <a:pt x="21396" y="10807"/>
                    <a:pt x="21151" y="10807"/>
                  </a:cubicBezTo>
                  <a:cubicBezTo>
                    <a:pt x="21151" y="10807"/>
                    <a:pt x="21151" y="10807"/>
                    <a:pt x="21151" y="108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7" name="Shape 34247">
              <a:extLst>
                <a:ext uri="{FF2B5EF4-FFF2-40B4-BE49-F238E27FC236}">
                  <a16:creationId xmlns:a16="http://schemas.microsoft.com/office/drawing/2014/main" id="{1ABFF129-E80C-F247-A754-2125E18173ED}"/>
                </a:ext>
              </a:extLst>
            </p:cNvPr>
            <p:cNvSpPr/>
            <p:nvPr/>
          </p:nvSpPr>
          <p:spPr>
            <a:xfrm>
              <a:off x="10728159" y="11858687"/>
              <a:ext cx="359648" cy="359648"/>
            </a:xfrm>
            <a:custGeom>
              <a:avLst/>
              <a:gdLst/>
              <a:ahLst/>
              <a:cxnLst>
                <a:cxn ang="0">
                  <a:pos x="wd2" y="hd2"/>
                </a:cxn>
                <a:cxn ang="5400000">
                  <a:pos x="wd2" y="hd2"/>
                </a:cxn>
                <a:cxn ang="10800000">
                  <a:pos x="wd2" y="hd2"/>
                </a:cxn>
                <a:cxn ang="16200000">
                  <a:pos x="wd2" y="hd2"/>
                </a:cxn>
              </a:cxnLst>
              <a:rect l="0" t="0" r="r" b="b"/>
              <a:pathLst>
                <a:path w="21600" h="21600" extrusionOk="0">
                  <a:moveTo>
                    <a:pt x="10800" y="14657"/>
                  </a:moveTo>
                  <a:cubicBezTo>
                    <a:pt x="8670" y="14657"/>
                    <a:pt x="6943" y="12930"/>
                    <a:pt x="6943" y="10800"/>
                  </a:cubicBezTo>
                  <a:cubicBezTo>
                    <a:pt x="6943" y="8670"/>
                    <a:pt x="8670" y="6943"/>
                    <a:pt x="10800" y="6943"/>
                  </a:cubicBezTo>
                  <a:cubicBezTo>
                    <a:pt x="12930" y="6943"/>
                    <a:pt x="14657" y="8670"/>
                    <a:pt x="14657" y="10800"/>
                  </a:cubicBezTo>
                  <a:cubicBezTo>
                    <a:pt x="14657" y="12930"/>
                    <a:pt x="12930" y="14657"/>
                    <a:pt x="10800" y="14657"/>
                  </a:cubicBezTo>
                  <a:close/>
                  <a:moveTo>
                    <a:pt x="20016" y="9930"/>
                  </a:moveTo>
                  <a:cubicBezTo>
                    <a:pt x="21001" y="9522"/>
                    <a:pt x="21600" y="9257"/>
                    <a:pt x="21600" y="9257"/>
                  </a:cubicBezTo>
                  <a:lnTo>
                    <a:pt x="20829" y="6171"/>
                  </a:lnTo>
                  <a:cubicBezTo>
                    <a:pt x="20829" y="6171"/>
                    <a:pt x="20119" y="6283"/>
                    <a:pt x="18990" y="6492"/>
                  </a:cubicBezTo>
                  <a:cubicBezTo>
                    <a:pt x="18430" y="5424"/>
                    <a:pt x="17677" y="4501"/>
                    <a:pt x="16789" y="3749"/>
                  </a:cubicBezTo>
                  <a:cubicBezTo>
                    <a:pt x="17377" y="2418"/>
                    <a:pt x="17743" y="1543"/>
                    <a:pt x="17743" y="1543"/>
                  </a:cubicBezTo>
                  <a:lnTo>
                    <a:pt x="14657" y="0"/>
                  </a:lnTo>
                  <a:cubicBezTo>
                    <a:pt x="14657" y="0"/>
                    <a:pt x="14156" y="750"/>
                    <a:pt x="13405" y="1922"/>
                  </a:cubicBezTo>
                  <a:cubicBezTo>
                    <a:pt x="12297" y="1595"/>
                    <a:pt x="11120" y="1470"/>
                    <a:pt x="9929" y="1584"/>
                  </a:cubicBezTo>
                  <a:cubicBezTo>
                    <a:pt x="9522" y="599"/>
                    <a:pt x="9257" y="0"/>
                    <a:pt x="9257" y="0"/>
                  </a:cubicBezTo>
                  <a:lnTo>
                    <a:pt x="6171" y="771"/>
                  </a:lnTo>
                  <a:cubicBezTo>
                    <a:pt x="6171" y="771"/>
                    <a:pt x="6283" y="1481"/>
                    <a:pt x="6492" y="2610"/>
                  </a:cubicBezTo>
                  <a:cubicBezTo>
                    <a:pt x="5420" y="3172"/>
                    <a:pt x="4494" y="3929"/>
                    <a:pt x="3740" y="4821"/>
                  </a:cubicBezTo>
                  <a:cubicBezTo>
                    <a:pt x="2414" y="4227"/>
                    <a:pt x="1543" y="3857"/>
                    <a:pt x="1543" y="3857"/>
                  </a:cubicBezTo>
                  <a:lnTo>
                    <a:pt x="0" y="6943"/>
                  </a:lnTo>
                  <a:cubicBezTo>
                    <a:pt x="0" y="6943"/>
                    <a:pt x="748" y="7450"/>
                    <a:pt x="1919" y="8207"/>
                  </a:cubicBezTo>
                  <a:cubicBezTo>
                    <a:pt x="1595" y="9313"/>
                    <a:pt x="1471" y="10485"/>
                    <a:pt x="1584" y="11672"/>
                  </a:cubicBezTo>
                  <a:cubicBezTo>
                    <a:pt x="599" y="12078"/>
                    <a:pt x="0" y="12343"/>
                    <a:pt x="0" y="12343"/>
                  </a:cubicBezTo>
                  <a:lnTo>
                    <a:pt x="771" y="15429"/>
                  </a:lnTo>
                  <a:cubicBezTo>
                    <a:pt x="771" y="15429"/>
                    <a:pt x="1480" y="15317"/>
                    <a:pt x="2609" y="15107"/>
                  </a:cubicBezTo>
                  <a:cubicBezTo>
                    <a:pt x="3172" y="16179"/>
                    <a:pt x="3928" y="17106"/>
                    <a:pt x="4820" y="17860"/>
                  </a:cubicBezTo>
                  <a:cubicBezTo>
                    <a:pt x="4227" y="19186"/>
                    <a:pt x="3857" y="20057"/>
                    <a:pt x="3857" y="20057"/>
                  </a:cubicBezTo>
                  <a:lnTo>
                    <a:pt x="6943" y="21600"/>
                  </a:lnTo>
                  <a:cubicBezTo>
                    <a:pt x="6943" y="21600"/>
                    <a:pt x="7449" y="20852"/>
                    <a:pt x="8206" y="19681"/>
                  </a:cubicBezTo>
                  <a:cubicBezTo>
                    <a:pt x="9312" y="20005"/>
                    <a:pt x="10485" y="20129"/>
                    <a:pt x="11672" y="20016"/>
                  </a:cubicBezTo>
                  <a:cubicBezTo>
                    <a:pt x="12078" y="21001"/>
                    <a:pt x="12343" y="21600"/>
                    <a:pt x="12343" y="21600"/>
                  </a:cubicBezTo>
                  <a:lnTo>
                    <a:pt x="15429" y="20829"/>
                  </a:lnTo>
                  <a:cubicBezTo>
                    <a:pt x="15429" y="20829"/>
                    <a:pt x="15317" y="20120"/>
                    <a:pt x="15107" y="18991"/>
                  </a:cubicBezTo>
                  <a:cubicBezTo>
                    <a:pt x="16176" y="18431"/>
                    <a:pt x="17099" y="17676"/>
                    <a:pt x="17852" y="16788"/>
                  </a:cubicBezTo>
                  <a:cubicBezTo>
                    <a:pt x="19183" y="17377"/>
                    <a:pt x="20057" y="17743"/>
                    <a:pt x="20057" y="17743"/>
                  </a:cubicBezTo>
                  <a:lnTo>
                    <a:pt x="21600" y="14657"/>
                  </a:lnTo>
                  <a:cubicBezTo>
                    <a:pt x="21600" y="14657"/>
                    <a:pt x="20851" y="14156"/>
                    <a:pt x="19678" y="13405"/>
                  </a:cubicBezTo>
                  <a:cubicBezTo>
                    <a:pt x="20005" y="12296"/>
                    <a:pt x="20130" y="11120"/>
                    <a:pt x="20016" y="9930"/>
                  </a:cubicBezTo>
                  <a:close/>
                </a:path>
              </a:pathLst>
            </a:custGeom>
            <a:solidFill>
              <a:schemeClr val="bg1">
                <a:lumMod val="85000"/>
              </a:schemeClr>
            </a:solidFill>
            <a:ln w="12700" cap="flat">
              <a:noFill/>
              <a:miter lim="400000"/>
            </a:ln>
            <a:effectLst/>
          </p:spPr>
          <p:txBody>
            <a:bodyPr wrap="square" lIns="26796" tIns="26796" rIns="26796" bIns="26796"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8" name="Shape 34248">
              <a:extLst>
                <a:ext uri="{FF2B5EF4-FFF2-40B4-BE49-F238E27FC236}">
                  <a16:creationId xmlns:a16="http://schemas.microsoft.com/office/drawing/2014/main" id="{7EA4D8CC-C1B2-A14A-9C66-409A714C6357}"/>
                </a:ext>
              </a:extLst>
            </p:cNvPr>
            <p:cNvSpPr/>
            <p:nvPr/>
          </p:nvSpPr>
          <p:spPr>
            <a:xfrm>
              <a:off x="11187068" y="11262359"/>
              <a:ext cx="266020" cy="249360"/>
            </a:xfrm>
            <a:custGeom>
              <a:avLst/>
              <a:gdLst/>
              <a:ahLst/>
              <a:cxnLst>
                <a:cxn ang="0">
                  <a:pos x="wd2" y="hd2"/>
                </a:cxn>
                <a:cxn ang="5400000">
                  <a:pos x="wd2" y="hd2"/>
                </a:cxn>
                <a:cxn ang="10800000">
                  <a:pos x="wd2" y="hd2"/>
                </a:cxn>
                <a:cxn ang="16200000">
                  <a:pos x="wd2" y="hd2"/>
                </a:cxn>
              </a:cxnLst>
              <a:rect l="0" t="0" r="r" b="b"/>
              <a:pathLst>
                <a:path w="21600" h="21600" extrusionOk="0">
                  <a:moveTo>
                    <a:pt x="8648" y="5409"/>
                  </a:moveTo>
                  <a:cubicBezTo>
                    <a:pt x="8423" y="3519"/>
                    <a:pt x="7212" y="1948"/>
                    <a:pt x="5946" y="1906"/>
                  </a:cubicBezTo>
                  <a:lnTo>
                    <a:pt x="5894" y="1906"/>
                  </a:lnTo>
                  <a:cubicBezTo>
                    <a:pt x="5447" y="1906"/>
                    <a:pt x="5049" y="2111"/>
                    <a:pt x="4743" y="2498"/>
                  </a:cubicBezTo>
                  <a:cubicBezTo>
                    <a:pt x="4271" y="3097"/>
                    <a:pt x="4073" y="4045"/>
                    <a:pt x="4198" y="5100"/>
                  </a:cubicBezTo>
                  <a:cubicBezTo>
                    <a:pt x="4418" y="6988"/>
                    <a:pt x="5656" y="8619"/>
                    <a:pt x="6897" y="8662"/>
                  </a:cubicBezTo>
                  <a:lnTo>
                    <a:pt x="6916" y="8662"/>
                  </a:lnTo>
                  <a:cubicBezTo>
                    <a:pt x="7385" y="8662"/>
                    <a:pt x="7778" y="8457"/>
                    <a:pt x="8085" y="8070"/>
                  </a:cubicBezTo>
                  <a:cubicBezTo>
                    <a:pt x="8561" y="7463"/>
                    <a:pt x="8773" y="6468"/>
                    <a:pt x="8648" y="5409"/>
                  </a:cubicBezTo>
                  <a:cubicBezTo>
                    <a:pt x="8648" y="5409"/>
                    <a:pt x="8648" y="5409"/>
                    <a:pt x="8648" y="5409"/>
                  </a:cubicBezTo>
                  <a:close/>
                  <a:moveTo>
                    <a:pt x="2967" y="16668"/>
                  </a:moveTo>
                  <a:cubicBezTo>
                    <a:pt x="2967" y="18299"/>
                    <a:pt x="4433" y="19576"/>
                    <a:pt x="6303" y="19576"/>
                  </a:cubicBezTo>
                  <a:cubicBezTo>
                    <a:pt x="8773" y="19576"/>
                    <a:pt x="10022" y="18631"/>
                    <a:pt x="10022" y="16763"/>
                  </a:cubicBezTo>
                  <a:cubicBezTo>
                    <a:pt x="10022" y="16587"/>
                    <a:pt x="10003" y="16402"/>
                    <a:pt x="9965" y="16220"/>
                  </a:cubicBezTo>
                  <a:cubicBezTo>
                    <a:pt x="9800" y="15495"/>
                    <a:pt x="9201" y="15043"/>
                    <a:pt x="8298" y="14355"/>
                  </a:cubicBezTo>
                  <a:cubicBezTo>
                    <a:pt x="8173" y="14263"/>
                    <a:pt x="8044" y="14164"/>
                    <a:pt x="7911" y="14063"/>
                  </a:cubicBezTo>
                  <a:cubicBezTo>
                    <a:pt x="7520" y="13931"/>
                    <a:pt x="7106" y="13857"/>
                    <a:pt x="6683" y="13855"/>
                  </a:cubicBezTo>
                  <a:lnTo>
                    <a:pt x="6629" y="13852"/>
                  </a:lnTo>
                  <a:cubicBezTo>
                    <a:pt x="4680" y="13852"/>
                    <a:pt x="2967" y="15167"/>
                    <a:pt x="2967" y="16668"/>
                  </a:cubicBezTo>
                  <a:cubicBezTo>
                    <a:pt x="2967" y="16668"/>
                    <a:pt x="2967" y="16668"/>
                    <a:pt x="2967" y="16668"/>
                  </a:cubicBezTo>
                  <a:close/>
                  <a:moveTo>
                    <a:pt x="12670" y="907"/>
                  </a:moveTo>
                  <a:lnTo>
                    <a:pt x="11388" y="1940"/>
                  </a:lnTo>
                  <a:cubicBezTo>
                    <a:pt x="11312" y="2002"/>
                    <a:pt x="11218" y="2035"/>
                    <a:pt x="11123" y="2035"/>
                  </a:cubicBezTo>
                  <a:lnTo>
                    <a:pt x="10665" y="2035"/>
                  </a:lnTo>
                  <a:cubicBezTo>
                    <a:pt x="11255" y="2824"/>
                    <a:pt x="11605" y="3949"/>
                    <a:pt x="11605" y="5219"/>
                  </a:cubicBezTo>
                  <a:cubicBezTo>
                    <a:pt x="11605" y="6615"/>
                    <a:pt x="10968" y="7937"/>
                    <a:pt x="9814" y="8945"/>
                  </a:cubicBezTo>
                  <a:cubicBezTo>
                    <a:pt x="8922" y="9717"/>
                    <a:pt x="8887" y="9931"/>
                    <a:pt x="8887" y="10374"/>
                  </a:cubicBezTo>
                  <a:cubicBezTo>
                    <a:pt x="8897" y="10617"/>
                    <a:pt x="9521" y="11409"/>
                    <a:pt x="10204" y="11949"/>
                  </a:cubicBezTo>
                  <a:cubicBezTo>
                    <a:pt x="11803" y="13208"/>
                    <a:pt x="12396" y="14441"/>
                    <a:pt x="12396" y="16503"/>
                  </a:cubicBezTo>
                  <a:cubicBezTo>
                    <a:pt x="12396" y="18652"/>
                    <a:pt x="10930" y="20513"/>
                    <a:pt x="8659" y="21248"/>
                  </a:cubicBezTo>
                  <a:cubicBezTo>
                    <a:pt x="7930" y="21482"/>
                    <a:pt x="7141" y="21600"/>
                    <a:pt x="6315" y="21600"/>
                  </a:cubicBezTo>
                  <a:cubicBezTo>
                    <a:pt x="5396" y="21600"/>
                    <a:pt x="4510" y="21482"/>
                    <a:pt x="3686" y="21251"/>
                  </a:cubicBezTo>
                  <a:cubicBezTo>
                    <a:pt x="2090" y="20802"/>
                    <a:pt x="908" y="19953"/>
                    <a:pt x="358" y="18858"/>
                  </a:cubicBezTo>
                  <a:cubicBezTo>
                    <a:pt x="122" y="18382"/>
                    <a:pt x="0" y="17877"/>
                    <a:pt x="0" y="17354"/>
                  </a:cubicBezTo>
                  <a:cubicBezTo>
                    <a:pt x="0" y="16815"/>
                    <a:pt x="117" y="16269"/>
                    <a:pt x="344" y="15728"/>
                  </a:cubicBezTo>
                  <a:cubicBezTo>
                    <a:pt x="1219" y="13652"/>
                    <a:pt x="3526" y="12256"/>
                    <a:pt x="6079" y="12256"/>
                  </a:cubicBezTo>
                  <a:cubicBezTo>
                    <a:pt x="6106" y="12256"/>
                    <a:pt x="6130" y="12256"/>
                    <a:pt x="6152" y="12256"/>
                  </a:cubicBezTo>
                  <a:cubicBezTo>
                    <a:pt x="5946" y="11848"/>
                    <a:pt x="5843" y="11429"/>
                    <a:pt x="5843" y="10984"/>
                  </a:cubicBezTo>
                  <a:cubicBezTo>
                    <a:pt x="5843" y="10764"/>
                    <a:pt x="5870" y="10538"/>
                    <a:pt x="5924" y="10311"/>
                  </a:cubicBezTo>
                  <a:cubicBezTo>
                    <a:pt x="3244" y="10243"/>
                    <a:pt x="1238" y="8057"/>
                    <a:pt x="1238" y="5179"/>
                  </a:cubicBezTo>
                  <a:cubicBezTo>
                    <a:pt x="1238" y="3144"/>
                    <a:pt x="2699" y="1162"/>
                    <a:pt x="4786" y="362"/>
                  </a:cubicBezTo>
                  <a:cubicBezTo>
                    <a:pt x="5412" y="121"/>
                    <a:pt x="6049" y="0"/>
                    <a:pt x="6675" y="0"/>
                  </a:cubicBezTo>
                  <a:lnTo>
                    <a:pt x="12404" y="0"/>
                  </a:lnTo>
                  <a:cubicBezTo>
                    <a:pt x="12599" y="0"/>
                    <a:pt x="12772" y="139"/>
                    <a:pt x="12833" y="347"/>
                  </a:cubicBezTo>
                  <a:cubicBezTo>
                    <a:pt x="12895" y="553"/>
                    <a:pt x="12827" y="781"/>
                    <a:pt x="12670" y="907"/>
                  </a:cubicBezTo>
                  <a:cubicBezTo>
                    <a:pt x="12670" y="907"/>
                    <a:pt x="12670" y="907"/>
                    <a:pt x="12670" y="907"/>
                  </a:cubicBezTo>
                  <a:close/>
                  <a:moveTo>
                    <a:pt x="21151" y="10807"/>
                  </a:moveTo>
                  <a:lnTo>
                    <a:pt x="17892" y="10807"/>
                  </a:lnTo>
                  <a:lnTo>
                    <a:pt x="17892" y="14433"/>
                  </a:lnTo>
                  <a:cubicBezTo>
                    <a:pt x="17892" y="14711"/>
                    <a:pt x="17691" y="14934"/>
                    <a:pt x="17443" y="14934"/>
                  </a:cubicBezTo>
                  <a:lnTo>
                    <a:pt x="16515" y="14934"/>
                  </a:lnTo>
                  <a:cubicBezTo>
                    <a:pt x="16266" y="14934"/>
                    <a:pt x="16063" y="14711"/>
                    <a:pt x="16063" y="14433"/>
                  </a:cubicBezTo>
                  <a:lnTo>
                    <a:pt x="16063" y="10807"/>
                  </a:lnTo>
                  <a:lnTo>
                    <a:pt x="12808" y="10807"/>
                  </a:lnTo>
                  <a:cubicBezTo>
                    <a:pt x="12559" y="10807"/>
                    <a:pt x="12355" y="10582"/>
                    <a:pt x="12355" y="10305"/>
                  </a:cubicBezTo>
                  <a:lnTo>
                    <a:pt x="12355" y="9273"/>
                  </a:lnTo>
                  <a:cubicBezTo>
                    <a:pt x="12355" y="8994"/>
                    <a:pt x="12559" y="8769"/>
                    <a:pt x="12808" y="8769"/>
                  </a:cubicBezTo>
                  <a:lnTo>
                    <a:pt x="16063" y="8769"/>
                  </a:lnTo>
                  <a:lnTo>
                    <a:pt x="16063" y="5144"/>
                  </a:lnTo>
                  <a:cubicBezTo>
                    <a:pt x="16063" y="4869"/>
                    <a:pt x="16266" y="4643"/>
                    <a:pt x="16515" y="4643"/>
                  </a:cubicBezTo>
                  <a:lnTo>
                    <a:pt x="17443" y="4643"/>
                  </a:lnTo>
                  <a:cubicBezTo>
                    <a:pt x="17691" y="4643"/>
                    <a:pt x="17892" y="4869"/>
                    <a:pt x="17892" y="5144"/>
                  </a:cubicBezTo>
                  <a:lnTo>
                    <a:pt x="17892" y="8769"/>
                  </a:lnTo>
                  <a:lnTo>
                    <a:pt x="21151" y="8769"/>
                  </a:lnTo>
                  <a:cubicBezTo>
                    <a:pt x="21396" y="8769"/>
                    <a:pt x="21600" y="8994"/>
                    <a:pt x="21600" y="9273"/>
                  </a:cubicBezTo>
                  <a:lnTo>
                    <a:pt x="21600" y="10305"/>
                  </a:lnTo>
                  <a:cubicBezTo>
                    <a:pt x="21600" y="10582"/>
                    <a:pt x="21396" y="10807"/>
                    <a:pt x="21151" y="10807"/>
                  </a:cubicBezTo>
                  <a:cubicBezTo>
                    <a:pt x="21151" y="10807"/>
                    <a:pt x="21151" y="10807"/>
                    <a:pt x="21151" y="108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19" name="Shape 34249">
              <a:extLst>
                <a:ext uri="{FF2B5EF4-FFF2-40B4-BE49-F238E27FC236}">
                  <a16:creationId xmlns:a16="http://schemas.microsoft.com/office/drawing/2014/main" id="{A49387FC-C1C9-8640-8B35-6D58A8D1920C}"/>
                </a:ext>
              </a:extLst>
            </p:cNvPr>
            <p:cNvSpPr/>
            <p:nvPr/>
          </p:nvSpPr>
          <p:spPr>
            <a:xfrm>
              <a:off x="11097651" y="11556529"/>
              <a:ext cx="363722" cy="489364"/>
            </a:xfrm>
            <a:custGeom>
              <a:avLst/>
              <a:gdLst/>
              <a:ahLst/>
              <a:cxnLst>
                <a:cxn ang="0">
                  <a:pos x="wd2" y="hd2"/>
                </a:cxn>
                <a:cxn ang="5400000">
                  <a:pos x="wd2" y="hd2"/>
                </a:cxn>
                <a:cxn ang="10800000">
                  <a:pos x="wd2" y="hd2"/>
                </a:cxn>
                <a:cxn ang="16200000">
                  <a:pos x="wd2" y="hd2"/>
                </a:cxn>
              </a:cxnLst>
              <a:rect l="0" t="0" r="r" b="b"/>
              <a:pathLst>
                <a:path w="21600" h="21600" extrusionOk="0">
                  <a:moveTo>
                    <a:pt x="0" y="1289"/>
                  </a:moveTo>
                  <a:lnTo>
                    <a:pt x="7526" y="11318"/>
                  </a:lnTo>
                  <a:lnTo>
                    <a:pt x="10639" y="10027"/>
                  </a:lnTo>
                  <a:lnTo>
                    <a:pt x="6735" y="4831"/>
                  </a:lnTo>
                  <a:cubicBezTo>
                    <a:pt x="7186" y="4822"/>
                    <a:pt x="7638" y="4734"/>
                    <a:pt x="8042" y="4542"/>
                  </a:cubicBezTo>
                  <a:cubicBezTo>
                    <a:pt x="8843" y="4160"/>
                    <a:pt x="9286" y="3488"/>
                    <a:pt x="9338" y="2779"/>
                  </a:cubicBezTo>
                  <a:cubicBezTo>
                    <a:pt x="9343" y="2717"/>
                    <a:pt x="9344" y="2654"/>
                    <a:pt x="9343" y="2591"/>
                  </a:cubicBezTo>
                  <a:cubicBezTo>
                    <a:pt x="10859" y="2532"/>
                    <a:pt x="12290" y="2713"/>
                    <a:pt x="13557" y="3159"/>
                  </a:cubicBezTo>
                  <a:cubicBezTo>
                    <a:pt x="15647" y="3894"/>
                    <a:pt x="17171" y="5277"/>
                    <a:pt x="17964" y="7158"/>
                  </a:cubicBezTo>
                  <a:cubicBezTo>
                    <a:pt x="19200" y="10089"/>
                    <a:pt x="17878" y="13269"/>
                    <a:pt x="14770" y="15143"/>
                  </a:cubicBezTo>
                  <a:lnTo>
                    <a:pt x="13545" y="13629"/>
                  </a:lnTo>
                  <a:lnTo>
                    <a:pt x="15711" y="12662"/>
                  </a:lnTo>
                  <a:lnTo>
                    <a:pt x="15100" y="11906"/>
                  </a:lnTo>
                  <a:lnTo>
                    <a:pt x="7202" y="15433"/>
                  </a:lnTo>
                  <a:lnTo>
                    <a:pt x="7813" y="16189"/>
                  </a:lnTo>
                  <a:lnTo>
                    <a:pt x="9983" y="15220"/>
                  </a:lnTo>
                  <a:lnTo>
                    <a:pt x="11972" y="17680"/>
                  </a:lnTo>
                  <a:lnTo>
                    <a:pt x="7432" y="19708"/>
                  </a:lnTo>
                  <a:lnTo>
                    <a:pt x="8961" y="21600"/>
                  </a:lnTo>
                  <a:lnTo>
                    <a:pt x="21600" y="15956"/>
                  </a:lnTo>
                  <a:lnTo>
                    <a:pt x="20070" y="14064"/>
                  </a:lnTo>
                  <a:lnTo>
                    <a:pt x="16905" y="15477"/>
                  </a:lnTo>
                  <a:cubicBezTo>
                    <a:pt x="19819" y="13226"/>
                    <a:pt x="20973" y="9873"/>
                    <a:pt x="19662" y="6762"/>
                  </a:cubicBezTo>
                  <a:cubicBezTo>
                    <a:pt x="18716" y="4520"/>
                    <a:pt x="16868" y="2861"/>
                    <a:pt x="14317" y="1964"/>
                  </a:cubicBezTo>
                  <a:cubicBezTo>
                    <a:pt x="12625" y="1368"/>
                    <a:pt x="10722" y="1151"/>
                    <a:pt x="8713" y="1295"/>
                  </a:cubicBezTo>
                  <a:cubicBezTo>
                    <a:pt x="7813" y="536"/>
                    <a:pt x="6285" y="336"/>
                    <a:pt x="5078" y="875"/>
                  </a:cubicBezTo>
                  <a:cubicBezTo>
                    <a:pt x="4725" y="1032"/>
                    <a:pt x="4440" y="1236"/>
                    <a:pt x="4217" y="1471"/>
                  </a:cubicBezTo>
                  <a:lnTo>
                    <a:pt x="3109" y="0"/>
                  </a:lnTo>
                  <a:lnTo>
                    <a:pt x="0" y="1289"/>
                  </a:lnTo>
                  <a:close/>
                  <a:moveTo>
                    <a:pt x="5994" y="2008"/>
                  </a:moveTo>
                  <a:cubicBezTo>
                    <a:pt x="6453" y="1798"/>
                    <a:pt x="7049" y="1856"/>
                    <a:pt x="7404" y="2156"/>
                  </a:cubicBezTo>
                  <a:cubicBezTo>
                    <a:pt x="7771" y="2467"/>
                    <a:pt x="7762" y="2932"/>
                    <a:pt x="7387" y="3235"/>
                  </a:cubicBezTo>
                  <a:cubicBezTo>
                    <a:pt x="7313" y="3300"/>
                    <a:pt x="7226" y="3359"/>
                    <a:pt x="7123" y="3405"/>
                  </a:cubicBezTo>
                  <a:cubicBezTo>
                    <a:pt x="6605" y="3637"/>
                    <a:pt x="5928" y="3511"/>
                    <a:pt x="5619" y="3126"/>
                  </a:cubicBezTo>
                  <a:cubicBezTo>
                    <a:pt x="5309" y="2742"/>
                    <a:pt x="5480" y="2244"/>
                    <a:pt x="5994" y="2008"/>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0" name="Shape 34250">
              <a:extLst>
                <a:ext uri="{FF2B5EF4-FFF2-40B4-BE49-F238E27FC236}">
                  <a16:creationId xmlns:a16="http://schemas.microsoft.com/office/drawing/2014/main" id="{929D6D8D-C30E-1E44-9447-2159C55BBC73}"/>
                </a:ext>
              </a:extLst>
            </p:cNvPr>
            <p:cNvSpPr/>
            <p:nvPr/>
          </p:nvSpPr>
          <p:spPr>
            <a:xfrm>
              <a:off x="11475026" y="12061751"/>
              <a:ext cx="218222" cy="281582"/>
            </a:xfrm>
            <a:custGeom>
              <a:avLst/>
              <a:gdLst/>
              <a:ahLst/>
              <a:cxnLst>
                <a:cxn ang="0">
                  <a:pos x="wd2" y="hd2"/>
                </a:cxn>
                <a:cxn ang="5400000">
                  <a:pos x="wd2" y="hd2"/>
                </a:cxn>
                <a:cxn ang="10800000">
                  <a:pos x="wd2" y="hd2"/>
                </a:cxn>
                <a:cxn ang="16200000">
                  <a:pos x="wd2" y="hd2"/>
                </a:cxn>
              </a:cxnLst>
              <a:rect l="0" t="0" r="r" b="b"/>
              <a:pathLst>
                <a:path w="20935" h="21287" extrusionOk="0">
                  <a:moveTo>
                    <a:pt x="8719" y="13902"/>
                  </a:moveTo>
                  <a:cubicBezTo>
                    <a:pt x="8086" y="16090"/>
                    <a:pt x="7465" y="18199"/>
                    <a:pt x="6111" y="19862"/>
                  </a:cubicBezTo>
                  <a:cubicBezTo>
                    <a:pt x="5699" y="20370"/>
                    <a:pt x="5281" y="21012"/>
                    <a:pt x="4573" y="21287"/>
                  </a:cubicBezTo>
                  <a:cubicBezTo>
                    <a:pt x="3525" y="17039"/>
                    <a:pt x="5712" y="13464"/>
                    <a:pt x="6579" y="9893"/>
                  </a:cubicBezTo>
                  <a:cubicBezTo>
                    <a:pt x="5475" y="8121"/>
                    <a:pt x="6162" y="5116"/>
                    <a:pt x="8519" y="4777"/>
                  </a:cubicBezTo>
                  <a:cubicBezTo>
                    <a:pt x="11938" y="4282"/>
                    <a:pt x="11037" y="7536"/>
                    <a:pt x="10457" y="9049"/>
                  </a:cubicBezTo>
                  <a:cubicBezTo>
                    <a:pt x="10139" y="9877"/>
                    <a:pt x="9566" y="10671"/>
                    <a:pt x="9654" y="11581"/>
                  </a:cubicBezTo>
                  <a:cubicBezTo>
                    <a:pt x="9843" y="13499"/>
                    <a:pt x="12902" y="13622"/>
                    <a:pt x="14467" y="12636"/>
                  </a:cubicBezTo>
                  <a:cubicBezTo>
                    <a:pt x="16713" y="11223"/>
                    <a:pt x="17361" y="8494"/>
                    <a:pt x="17144" y="6253"/>
                  </a:cubicBezTo>
                  <a:cubicBezTo>
                    <a:pt x="16810" y="2840"/>
                    <a:pt x="11909" y="1143"/>
                    <a:pt x="7583" y="2508"/>
                  </a:cubicBezTo>
                  <a:cubicBezTo>
                    <a:pt x="5355" y="3211"/>
                    <a:pt x="3329" y="4827"/>
                    <a:pt x="3035" y="7202"/>
                  </a:cubicBezTo>
                  <a:cubicBezTo>
                    <a:pt x="2881" y="8453"/>
                    <a:pt x="3214" y="9451"/>
                    <a:pt x="3838" y="10156"/>
                  </a:cubicBezTo>
                  <a:cubicBezTo>
                    <a:pt x="3933" y="10263"/>
                    <a:pt x="4258" y="10453"/>
                    <a:pt x="4305" y="10738"/>
                  </a:cubicBezTo>
                  <a:cubicBezTo>
                    <a:pt x="4403" y="11316"/>
                    <a:pt x="3968" y="11940"/>
                    <a:pt x="3570" y="12371"/>
                  </a:cubicBezTo>
                  <a:cubicBezTo>
                    <a:pt x="1354" y="11867"/>
                    <a:pt x="210" y="10298"/>
                    <a:pt x="26" y="8311"/>
                  </a:cubicBezTo>
                  <a:cubicBezTo>
                    <a:pt x="-390" y="3790"/>
                    <a:pt x="4313" y="350"/>
                    <a:pt x="9854" y="29"/>
                  </a:cubicBezTo>
                  <a:cubicBezTo>
                    <a:pt x="15764" y="-313"/>
                    <a:pt x="20453" y="2380"/>
                    <a:pt x="20886" y="6306"/>
                  </a:cubicBezTo>
                  <a:cubicBezTo>
                    <a:pt x="21210" y="9225"/>
                    <a:pt x="19897" y="12163"/>
                    <a:pt x="17812" y="13743"/>
                  </a:cubicBezTo>
                  <a:cubicBezTo>
                    <a:pt x="16244" y="14931"/>
                    <a:pt x="12913" y="16092"/>
                    <a:pt x="10190" y="14957"/>
                  </a:cubicBezTo>
                  <a:cubicBezTo>
                    <a:pt x="9585" y="14704"/>
                    <a:pt x="9318" y="14397"/>
                    <a:pt x="8719" y="13902"/>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1" name="Shape 34251">
              <a:extLst>
                <a:ext uri="{FF2B5EF4-FFF2-40B4-BE49-F238E27FC236}">
                  <a16:creationId xmlns:a16="http://schemas.microsoft.com/office/drawing/2014/main" id="{AA59C61D-8D16-4F45-82E5-8A19584579B4}"/>
                </a:ext>
              </a:extLst>
            </p:cNvPr>
            <p:cNvSpPr/>
            <p:nvPr/>
          </p:nvSpPr>
          <p:spPr>
            <a:xfrm>
              <a:off x="11001064" y="12147982"/>
              <a:ext cx="241994" cy="27962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2" name="Shape 34252">
              <a:extLst>
                <a:ext uri="{FF2B5EF4-FFF2-40B4-BE49-F238E27FC236}">
                  <a16:creationId xmlns:a16="http://schemas.microsoft.com/office/drawing/2014/main" id="{532D4F21-EDC3-5A43-BEE7-D7F38D49BCF1}"/>
                </a:ext>
              </a:extLst>
            </p:cNvPr>
            <p:cNvSpPr/>
            <p:nvPr/>
          </p:nvSpPr>
          <p:spPr>
            <a:xfrm>
              <a:off x="11499317" y="12714275"/>
              <a:ext cx="353634" cy="243124"/>
            </a:xfrm>
            <a:custGeom>
              <a:avLst/>
              <a:gdLst/>
              <a:ahLst/>
              <a:cxnLst>
                <a:cxn ang="0">
                  <a:pos x="wd2" y="hd2"/>
                </a:cxn>
                <a:cxn ang="5400000">
                  <a:pos x="wd2" y="hd2"/>
                </a:cxn>
                <a:cxn ang="10800000">
                  <a:pos x="wd2" y="hd2"/>
                </a:cxn>
                <a:cxn ang="16200000">
                  <a:pos x="wd2" y="hd2"/>
                </a:cxn>
              </a:cxnLst>
              <a:rect l="0" t="0" r="r" b="b"/>
              <a:pathLst>
                <a:path w="21600" h="21600" extrusionOk="0">
                  <a:moveTo>
                    <a:pt x="14829" y="10800"/>
                  </a:moveTo>
                  <a:lnTo>
                    <a:pt x="14850" y="5891"/>
                  </a:lnTo>
                  <a:lnTo>
                    <a:pt x="18865" y="5891"/>
                  </a:lnTo>
                  <a:lnTo>
                    <a:pt x="20250" y="10800"/>
                  </a:lnTo>
                  <a:lnTo>
                    <a:pt x="14829" y="10800"/>
                  </a:lnTo>
                  <a:close/>
                  <a:moveTo>
                    <a:pt x="20250" y="5564"/>
                  </a:moveTo>
                  <a:cubicBezTo>
                    <a:pt x="19879" y="3856"/>
                    <a:pt x="18900" y="3919"/>
                    <a:pt x="18900" y="3919"/>
                  </a:cubicBezTo>
                  <a:lnTo>
                    <a:pt x="13495" y="3919"/>
                  </a:lnTo>
                  <a:lnTo>
                    <a:pt x="13495" y="18655"/>
                  </a:lnTo>
                  <a:lnTo>
                    <a:pt x="15525" y="18655"/>
                  </a:lnTo>
                  <a:cubicBezTo>
                    <a:pt x="15527" y="14736"/>
                    <a:pt x="16734" y="14727"/>
                    <a:pt x="18225" y="14728"/>
                  </a:cubicBezTo>
                  <a:cubicBezTo>
                    <a:pt x="19716" y="14728"/>
                    <a:pt x="20918" y="14757"/>
                    <a:pt x="20924" y="18655"/>
                  </a:cubicBezTo>
                  <a:lnTo>
                    <a:pt x="21600" y="18655"/>
                  </a:lnTo>
                  <a:lnTo>
                    <a:pt x="21600" y="10817"/>
                  </a:lnTo>
                  <a:cubicBezTo>
                    <a:pt x="21600" y="10817"/>
                    <a:pt x="20621" y="7272"/>
                    <a:pt x="20250" y="5564"/>
                  </a:cubicBezTo>
                  <a:close/>
                  <a:moveTo>
                    <a:pt x="12690" y="1964"/>
                  </a:moveTo>
                  <a:lnTo>
                    <a:pt x="12690" y="18655"/>
                  </a:lnTo>
                  <a:lnTo>
                    <a:pt x="6750" y="18655"/>
                  </a:lnTo>
                  <a:cubicBezTo>
                    <a:pt x="6750" y="14728"/>
                    <a:pt x="5541" y="14728"/>
                    <a:pt x="4050" y="14728"/>
                  </a:cubicBezTo>
                  <a:cubicBezTo>
                    <a:pt x="2559" y="14728"/>
                    <a:pt x="1350" y="14728"/>
                    <a:pt x="1350" y="18655"/>
                  </a:cubicBezTo>
                  <a:lnTo>
                    <a:pt x="0" y="18655"/>
                  </a:lnTo>
                  <a:lnTo>
                    <a:pt x="0" y="1964"/>
                  </a:lnTo>
                  <a:cubicBezTo>
                    <a:pt x="0" y="1421"/>
                    <a:pt x="151" y="931"/>
                    <a:pt x="395" y="575"/>
                  </a:cubicBezTo>
                  <a:cubicBezTo>
                    <a:pt x="640" y="220"/>
                    <a:pt x="977" y="0"/>
                    <a:pt x="1350" y="0"/>
                  </a:cubicBezTo>
                  <a:lnTo>
                    <a:pt x="11340" y="0"/>
                  </a:lnTo>
                  <a:cubicBezTo>
                    <a:pt x="11713" y="0"/>
                    <a:pt x="12050" y="220"/>
                    <a:pt x="12295" y="575"/>
                  </a:cubicBezTo>
                  <a:cubicBezTo>
                    <a:pt x="12539" y="931"/>
                    <a:pt x="12690" y="1421"/>
                    <a:pt x="12690" y="1964"/>
                  </a:cubicBezTo>
                  <a:close/>
                  <a:moveTo>
                    <a:pt x="4050" y="19636"/>
                  </a:moveTo>
                  <a:cubicBezTo>
                    <a:pt x="3677" y="19636"/>
                    <a:pt x="3375" y="19197"/>
                    <a:pt x="3375" y="18655"/>
                  </a:cubicBezTo>
                  <a:cubicBezTo>
                    <a:pt x="3375" y="18112"/>
                    <a:pt x="3677" y="17673"/>
                    <a:pt x="4050" y="17673"/>
                  </a:cubicBezTo>
                  <a:cubicBezTo>
                    <a:pt x="4423" y="17673"/>
                    <a:pt x="4725" y="18112"/>
                    <a:pt x="4725" y="18655"/>
                  </a:cubicBezTo>
                  <a:cubicBezTo>
                    <a:pt x="4725" y="19197"/>
                    <a:pt x="4423" y="19636"/>
                    <a:pt x="4050" y="19636"/>
                  </a:cubicBezTo>
                  <a:close/>
                  <a:moveTo>
                    <a:pt x="4050" y="15709"/>
                  </a:moveTo>
                  <a:cubicBezTo>
                    <a:pt x="2932" y="15709"/>
                    <a:pt x="2025" y="17028"/>
                    <a:pt x="2025" y="18655"/>
                  </a:cubicBezTo>
                  <a:cubicBezTo>
                    <a:pt x="2025" y="20281"/>
                    <a:pt x="2932" y="21600"/>
                    <a:pt x="4050" y="21600"/>
                  </a:cubicBezTo>
                  <a:cubicBezTo>
                    <a:pt x="5168" y="21600"/>
                    <a:pt x="6075" y="20281"/>
                    <a:pt x="6075" y="18655"/>
                  </a:cubicBezTo>
                  <a:cubicBezTo>
                    <a:pt x="6075" y="17028"/>
                    <a:pt x="5168" y="15709"/>
                    <a:pt x="4050" y="15709"/>
                  </a:cubicBezTo>
                  <a:close/>
                  <a:moveTo>
                    <a:pt x="18225" y="19636"/>
                  </a:moveTo>
                  <a:cubicBezTo>
                    <a:pt x="17852" y="19636"/>
                    <a:pt x="17550" y="19197"/>
                    <a:pt x="17550" y="18655"/>
                  </a:cubicBezTo>
                  <a:cubicBezTo>
                    <a:pt x="17550" y="18112"/>
                    <a:pt x="17852" y="17673"/>
                    <a:pt x="18225" y="17673"/>
                  </a:cubicBezTo>
                  <a:cubicBezTo>
                    <a:pt x="18598" y="17673"/>
                    <a:pt x="18900" y="18112"/>
                    <a:pt x="18900" y="18655"/>
                  </a:cubicBezTo>
                  <a:cubicBezTo>
                    <a:pt x="18900" y="19197"/>
                    <a:pt x="18598" y="19636"/>
                    <a:pt x="18225" y="19636"/>
                  </a:cubicBezTo>
                  <a:close/>
                  <a:moveTo>
                    <a:pt x="18225" y="15709"/>
                  </a:moveTo>
                  <a:cubicBezTo>
                    <a:pt x="17107" y="15709"/>
                    <a:pt x="16200" y="17028"/>
                    <a:pt x="16200" y="18655"/>
                  </a:cubicBezTo>
                  <a:cubicBezTo>
                    <a:pt x="16200" y="20281"/>
                    <a:pt x="17107" y="21600"/>
                    <a:pt x="18225" y="21600"/>
                  </a:cubicBezTo>
                  <a:cubicBezTo>
                    <a:pt x="19343" y="21600"/>
                    <a:pt x="20250" y="20281"/>
                    <a:pt x="20250" y="18655"/>
                  </a:cubicBezTo>
                  <a:cubicBezTo>
                    <a:pt x="20250" y="17028"/>
                    <a:pt x="19343" y="15709"/>
                    <a:pt x="18225" y="15709"/>
                  </a:cubicBezTo>
                  <a:close/>
                </a:path>
              </a:pathLst>
            </a:custGeom>
            <a:solidFill>
              <a:schemeClr val="bg1">
                <a:lumMod val="85000"/>
              </a:schemeClr>
            </a:solidFill>
            <a:ln w="12700" cap="flat">
              <a:noFill/>
              <a:miter lim="400000"/>
            </a:ln>
            <a:effectLst/>
          </p:spPr>
          <p:txBody>
            <a:bodyPr wrap="square" lIns="26796" tIns="26796" rIns="26796" bIns="26796" numCol="1" anchor="b">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3" name="Shape 34253">
              <a:extLst>
                <a:ext uri="{FF2B5EF4-FFF2-40B4-BE49-F238E27FC236}">
                  <a16:creationId xmlns:a16="http://schemas.microsoft.com/office/drawing/2014/main" id="{F78AB9E7-9FBD-3D4F-9F6B-430237196299}"/>
                </a:ext>
              </a:extLst>
            </p:cNvPr>
            <p:cNvSpPr/>
            <p:nvPr/>
          </p:nvSpPr>
          <p:spPr>
            <a:xfrm rot="1920000">
              <a:off x="12259440" y="12552699"/>
              <a:ext cx="459460" cy="127604"/>
            </a:xfrm>
            <a:custGeom>
              <a:avLst/>
              <a:gdLst/>
              <a:ahLst/>
              <a:cxnLst>
                <a:cxn ang="0">
                  <a:pos x="wd2" y="hd2"/>
                </a:cxn>
                <a:cxn ang="5400000">
                  <a:pos x="wd2" y="hd2"/>
                </a:cxn>
                <a:cxn ang="10800000">
                  <a:pos x="wd2" y="hd2"/>
                </a:cxn>
                <a:cxn ang="16200000">
                  <a:pos x="wd2" y="hd2"/>
                </a:cxn>
              </a:cxnLst>
              <a:rect l="0" t="0" r="r" b="b"/>
              <a:pathLst>
                <a:path w="21600" h="21600" extrusionOk="0">
                  <a:moveTo>
                    <a:pt x="21600" y="14936"/>
                  </a:moveTo>
                  <a:lnTo>
                    <a:pt x="17631" y="5428"/>
                  </a:lnTo>
                  <a:lnTo>
                    <a:pt x="17241" y="21600"/>
                  </a:lnTo>
                  <a:cubicBezTo>
                    <a:pt x="17241" y="21600"/>
                    <a:pt x="21600" y="14936"/>
                    <a:pt x="21600" y="14936"/>
                  </a:cubicBezTo>
                  <a:close/>
                  <a:moveTo>
                    <a:pt x="16506" y="21368"/>
                  </a:moveTo>
                  <a:lnTo>
                    <a:pt x="16896" y="5196"/>
                  </a:lnTo>
                  <a:lnTo>
                    <a:pt x="3794" y="1071"/>
                  </a:lnTo>
                  <a:lnTo>
                    <a:pt x="3401" y="17243"/>
                  </a:lnTo>
                  <a:cubicBezTo>
                    <a:pt x="3401" y="17243"/>
                    <a:pt x="16506" y="21368"/>
                    <a:pt x="16506" y="21368"/>
                  </a:cubicBezTo>
                  <a:close/>
                  <a:moveTo>
                    <a:pt x="2651" y="17004"/>
                  </a:moveTo>
                  <a:lnTo>
                    <a:pt x="3043" y="832"/>
                  </a:lnTo>
                  <a:lnTo>
                    <a:pt x="393" y="0"/>
                  </a:lnTo>
                  <a:lnTo>
                    <a:pt x="0" y="16172"/>
                  </a:lnTo>
                  <a:cubicBezTo>
                    <a:pt x="0" y="16172"/>
                    <a:pt x="2651" y="17004"/>
                    <a:pt x="2651" y="17004"/>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4" name="Shape 34254">
              <a:extLst>
                <a:ext uri="{FF2B5EF4-FFF2-40B4-BE49-F238E27FC236}">
                  <a16:creationId xmlns:a16="http://schemas.microsoft.com/office/drawing/2014/main" id="{D6B4C8F8-34FF-BB45-A84F-10FC705BF7EC}"/>
                </a:ext>
              </a:extLst>
            </p:cNvPr>
            <p:cNvSpPr/>
            <p:nvPr/>
          </p:nvSpPr>
          <p:spPr>
            <a:xfrm>
              <a:off x="10340903" y="5125500"/>
              <a:ext cx="609452" cy="544702"/>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chemeClr val="accent1"/>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5" name="Shape 34255">
              <a:extLst>
                <a:ext uri="{FF2B5EF4-FFF2-40B4-BE49-F238E27FC236}">
                  <a16:creationId xmlns:a16="http://schemas.microsoft.com/office/drawing/2014/main" id="{535F2128-52E3-7043-86CD-F3523629279F}"/>
                </a:ext>
              </a:extLst>
            </p:cNvPr>
            <p:cNvSpPr/>
            <p:nvPr/>
          </p:nvSpPr>
          <p:spPr>
            <a:xfrm>
              <a:off x="9854702" y="4803941"/>
              <a:ext cx="502982" cy="459644"/>
            </a:xfrm>
            <a:custGeom>
              <a:avLst/>
              <a:gdLst/>
              <a:ahLst/>
              <a:cxnLst>
                <a:cxn ang="0">
                  <a:pos x="wd2" y="hd2"/>
                </a:cxn>
                <a:cxn ang="5400000">
                  <a:pos x="wd2" y="hd2"/>
                </a:cxn>
                <a:cxn ang="10800000">
                  <a:pos x="wd2" y="hd2"/>
                </a:cxn>
                <a:cxn ang="16200000">
                  <a:pos x="wd2" y="hd2"/>
                </a:cxn>
              </a:cxnLst>
              <a:rect l="0" t="0" r="r" b="b"/>
              <a:pathLst>
                <a:path w="20409" h="20716" extrusionOk="0">
                  <a:moveTo>
                    <a:pt x="19071" y="18146"/>
                  </a:moveTo>
                  <a:cubicBezTo>
                    <a:pt x="20183" y="16314"/>
                    <a:pt x="19749" y="13820"/>
                    <a:pt x="18102" y="12586"/>
                  </a:cubicBezTo>
                  <a:cubicBezTo>
                    <a:pt x="17662" y="12256"/>
                    <a:pt x="17178" y="12053"/>
                    <a:pt x="16685" y="11962"/>
                  </a:cubicBezTo>
                  <a:lnTo>
                    <a:pt x="16672" y="15889"/>
                  </a:lnTo>
                  <a:cubicBezTo>
                    <a:pt x="16671" y="16166"/>
                    <a:pt x="16469" y="16390"/>
                    <a:pt x="16220" y="16389"/>
                  </a:cubicBezTo>
                  <a:cubicBezTo>
                    <a:pt x="15971" y="16388"/>
                    <a:pt x="15770" y="16164"/>
                    <a:pt x="15771" y="15887"/>
                  </a:cubicBezTo>
                  <a:lnTo>
                    <a:pt x="15784" y="11921"/>
                  </a:lnTo>
                  <a:cubicBezTo>
                    <a:pt x="14735" y="12022"/>
                    <a:pt x="13732" y="12627"/>
                    <a:pt x="13098" y="13672"/>
                  </a:cubicBezTo>
                  <a:cubicBezTo>
                    <a:pt x="11985" y="15504"/>
                    <a:pt x="12420" y="17998"/>
                    <a:pt x="14067" y="19232"/>
                  </a:cubicBezTo>
                  <a:cubicBezTo>
                    <a:pt x="15713" y="20465"/>
                    <a:pt x="17958" y="19979"/>
                    <a:pt x="19071" y="18146"/>
                  </a:cubicBezTo>
                  <a:close/>
                  <a:moveTo>
                    <a:pt x="16740" y="7857"/>
                  </a:moveTo>
                  <a:lnTo>
                    <a:pt x="15291" y="6772"/>
                  </a:lnTo>
                  <a:cubicBezTo>
                    <a:pt x="15127" y="6649"/>
                    <a:pt x="15015" y="6369"/>
                    <a:pt x="15043" y="6151"/>
                  </a:cubicBezTo>
                  <a:lnTo>
                    <a:pt x="15275" y="4322"/>
                  </a:lnTo>
                  <a:lnTo>
                    <a:pt x="11975" y="5321"/>
                  </a:lnTo>
                  <a:cubicBezTo>
                    <a:pt x="11975" y="5321"/>
                    <a:pt x="12203" y="5706"/>
                    <a:pt x="12483" y="6179"/>
                  </a:cubicBezTo>
                  <a:lnTo>
                    <a:pt x="16109" y="8895"/>
                  </a:lnTo>
                  <a:cubicBezTo>
                    <a:pt x="16109" y="8895"/>
                    <a:pt x="16740" y="7857"/>
                    <a:pt x="16740" y="7857"/>
                  </a:cubicBezTo>
                  <a:close/>
                  <a:moveTo>
                    <a:pt x="15093" y="9342"/>
                  </a:moveTo>
                  <a:lnTo>
                    <a:pt x="13604" y="8227"/>
                  </a:lnTo>
                  <a:cubicBezTo>
                    <a:pt x="13647" y="8494"/>
                    <a:pt x="13599" y="8776"/>
                    <a:pt x="13458" y="9008"/>
                  </a:cubicBezTo>
                  <a:lnTo>
                    <a:pt x="13459" y="9008"/>
                  </a:lnTo>
                  <a:cubicBezTo>
                    <a:pt x="13459" y="9008"/>
                    <a:pt x="13042" y="9692"/>
                    <a:pt x="12523" y="10542"/>
                  </a:cubicBezTo>
                  <a:cubicBezTo>
                    <a:pt x="12523" y="10542"/>
                    <a:pt x="15093" y="9342"/>
                    <a:pt x="15093" y="9342"/>
                  </a:cubicBezTo>
                  <a:close/>
                  <a:moveTo>
                    <a:pt x="11619" y="8259"/>
                  </a:moveTo>
                  <a:cubicBezTo>
                    <a:pt x="11619" y="8259"/>
                    <a:pt x="10321" y="6315"/>
                    <a:pt x="9704" y="5383"/>
                  </a:cubicBezTo>
                  <a:lnTo>
                    <a:pt x="8507" y="5869"/>
                  </a:lnTo>
                  <a:cubicBezTo>
                    <a:pt x="8769" y="6978"/>
                    <a:pt x="8675" y="8186"/>
                    <a:pt x="8184" y="9262"/>
                  </a:cubicBezTo>
                  <a:lnTo>
                    <a:pt x="10126" y="10718"/>
                  </a:lnTo>
                  <a:cubicBezTo>
                    <a:pt x="10126" y="10718"/>
                    <a:pt x="11619" y="8259"/>
                    <a:pt x="11619" y="8259"/>
                  </a:cubicBezTo>
                  <a:close/>
                  <a:moveTo>
                    <a:pt x="7096" y="9656"/>
                  </a:moveTo>
                  <a:lnTo>
                    <a:pt x="4125" y="7430"/>
                  </a:lnTo>
                  <a:cubicBezTo>
                    <a:pt x="3919" y="7275"/>
                    <a:pt x="3865" y="6964"/>
                    <a:pt x="4004" y="6735"/>
                  </a:cubicBezTo>
                  <a:cubicBezTo>
                    <a:pt x="4067" y="6631"/>
                    <a:pt x="4159" y="6564"/>
                    <a:pt x="4260" y="6533"/>
                  </a:cubicBezTo>
                  <a:lnTo>
                    <a:pt x="4259" y="6531"/>
                  </a:lnTo>
                  <a:lnTo>
                    <a:pt x="7505" y="5212"/>
                  </a:lnTo>
                  <a:cubicBezTo>
                    <a:pt x="7238" y="4652"/>
                    <a:pt x="6848" y="4155"/>
                    <a:pt x="6343" y="3777"/>
                  </a:cubicBezTo>
                  <a:cubicBezTo>
                    <a:pt x="4697" y="2543"/>
                    <a:pt x="2452" y="3030"/>
                    <a:pt x="1339" y="4862"/>
                  </a:cubicBezTo>
                  <a:cubicBezTo>
                    <a:pt x="227" y="6694"/>
                    <a:pt x="661" y="9188"/>
                    <a:pt x="2308" y="10422"/>
                  </a:cubicBezTo>
                  <a:cubicBezTo>
                    <a:pt x="3854" y="11580"/>
                    <a:pt x="5928" y="11221"/>
                    <a:pt x="7096" y="9656"/>
                  </a:cubicBezTo>
                  <a:close/>
                  <a:moveTo>
                    <a:pt x="5362" y="7148"/>
                  </a:moveTo>
                  <a:lnTo>
                    <a:pt x="7578" y="8808"/>
                  </a:lnTo>
                  <a:cubicBezTo>
                    <a:pt x="7940" y="7960"/>
                    <a:pt x="8013" y="7021"/>
                    <a:pt x="7822" y="6148"/>
                  </a:cubicBezTo>
                  <a:cubicBezTo>
                    <a:pt x="7822" y="6148"/>
                    <a:pt x="5362" y="7148"/>
                    <a:pt x="5362" y="7148"/>
                  </a:cubicBezTo>
                  <a:close/>
                  <a:moveTo>
                    <a:pt x="19668" y="18594"/>
                  </a:moveTo>
                  <a:cubicBezTo>
                    <a:pt x="18331" y="20796"/>
                    <a:pt x="15642" y="21379"/>
                    <a:pt x="13663" y="19896"/>
                  </a:cubicBezTo>
                  <a:cubicBezTo>
                    <a:pt x="11684" y="18413"/>
                    <a:pt x="11164" y="15426"/>
                    <a:pt x="12501" y="13224"/>
                  </a:cubicBezTo>
                  <a:cubicBezTo>
                    <a:pt x="13276" y="11948"/>
                    <a:pt x="14505" y="11216"/>
                    <a:pt x="15787" y="11115"/>
                  </a:cubicBezTo>
                  <a:lnTo>
                    <a:pt x="15791" y="10101"/>
                  </a:lnTo>
                  <a:lnTo>
                    <a:pt x="11595" y="12059"/>
                  </a:lnTo>
                  <a:cubicBezTo>
                    <a:pt x="11028" y="12983"/>
                    <a:pt x="10547" y="13764"/>
                    <a:pt x="10524" y="13787"/>
                  </a:cubicBezTo>
                  <a:cubicBezTo>
                    <a:pt x="10135" y="14180"/>
                    <a:pt x="9533" y="14149"/>
                    <a:pt x="9180" y="13717"/>
                  </a:cubicBezTo>
                  <a:cubicBezTo>
                    <a:pt x="8879" y="13349"/>
                    <a:pt x="8857" y="12810"/>
                    <a:pt x="9097" y="12415"/>
                  </a:cubicBezTo>
                  <a:lnTo>
                    <a:pt x="9096" y="12414"/>
                  </a:lnTo>
                  <a:lnTo>
                    <a:pt x="9622" y="11548"/>
                  </a:lnTo>
                  <a:lnTo>
                    <a:pt x="7695" y="10105"/>
                  </a:lnTo>
                  <a:cubicBezTo>
                    <a:pt x="6301" y="12039"/>
                    <a:pt x="3783" y="12494"/>
                    <a:pt x="1904" y="11086"/>
                  </a:cubicBezTo>
                  <a:cubicBezTo>
                    <a:pt x="-75" y="9603"/>
                    <a:pt x="-595" y="6616"/>
                    <a:pt x="742" y="4414"/>
                  </a:cubicBezTo>
                  <a:cubicBezTo>
                    <a:pt x="2079" y="2212"/>
                    <a:pt x="4768" y="1629"/>
                    <a:pt x="6747" y="3112"/>
                  </a:cubicBezTo>
                  <a:cubicBezTo>
                    <a:pt x="7383" y="3589"/>
                    <a:pt x="7868" y="4222"/>
                    <a:pt x="8189" y="4933"/>
                  </a:cubicBezTo>
                  <a:lnTo>
                    <a:pt x="9242" y="4506"/>
                  </a:lnTo>
                  <a:cubicBezTo>
                    <a:pt x="9107" y="3945"/>
                    <a:pt x="9252" y="3323"/>
                    <a:pt x="9665" y="2905"/>
                  </a:cubicBezTo>
                  <a:cubicBezTo>
                    <a:pt x="9859" y="2709"/>
                    <a:pt x="10089" y="2584"/>
                    <a:pt x="10328" y="2526"/>
                  </a:cubicBezTo>
                  <a:lnTo>
                    <a:pt x="10328" y="2525"/>
                  </a:lnTo>
                  <a:lnTo>
                    <a:pt x="15055" y="1211"/>
                  </a:lnTo>
                  <a:lnTo>
                    <a:pt x="15055" y="1211"/>
                  </a:lnTo>
                  <a:cubicBezTo>
                    <a:pt x="15587" y="1000"/>
                    <a:pt x="16204" y="1148"/>
                    <a:pt x="16607" y="1641"/>
                  </a:cubicBezTo>
                  <a:cubicBezTo>
                    <a:pt x="16925" y="2031"/>
                    <a:pt x="17037" y="2548"/>
                    <a:pt x="16952" y="3028"/>
                  </a:cubicBezTo>
                  <a:lnTo>
                    <a:pt x="16953" y="3029"/>
                  </a:lnTo>
                  <a:lnTo>
                    <a:pt x="16496" y="5740"/>
                  </a:lnTo>
                  <a:lnTo>
                    <a:pt x="18231" y="7041"/>
                  </a:lnTo>
                  <a:cubicBezTo>
                    <a:pt x="18561" y="7288"/>
                    <a:pt x="18648" y="7786"/>
                    <a:pt x="18425" y="8153"/>
                  </a:cubicBezTo>
                  <a:cubicBezTo>
                    <a:pt x="18217" y="8496"/>
                    <a:pt x="17812" y="8599"/>
                    <a:pt x="17491" y="8409"/>
                  </a:cubicBezTo>
                  <a:lnTo>
                    <a:pt x="16693" y="9723"/>
                  </a:lnTo>
                  <a:lnTo>
                    <a:pt x="16688" y="11148"/>
                  </a:lnTo>
                  <a:cubicBezTo>
                    <a:pt x="17320" y="11245"/>
                    <a:pt x="17941" y="11499"/>
                    <a:pt x="18505" y="11922"/>
                  </a:cubicBezTo>
                  <a:cubicBezTo>
                    <a:pt x="20485" y="13405"/>
                    <a:pt x="21005" y="16392"/>
                    <a:pt x="19668" y="18594"/>
                  </a:cubicBezTo>
                  <a:close/>
                  <a:moveTo>
                    <a:pt x="17732" y="707"/>
                  </a:moveTo>
                  <a:cubicBezTo>
                    <a:pt x="18178" y="-27"/>
                    <a:pt x="19074" y="-221"/>
                    <a:pt x="19734" y="273"/>
                  </a:cubicBezTo>
                  <a:cubicBezTo>
                    <a:pt x="20394" y="767"/>
                    <a:pt x="20567" y="1763"/>
                    <a:pt x="20121" y="2497"/>
                  </a:cubicBezTo>
                  <a:cubicBezTo>
                    <a:pt x="19676" y="3231"/>
                    <a:pt x="18780" y="3426"/>
                    <a:pt x="18120" y="2931"/>
                  </a:cubicBezTo>
                  <a:cubicBezTo>
                    <a:pt x="17460" y="2437"/>
                    <a:pt x="17287" y="1441"/>
                    <a:pt x="17732" y="7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6" name="Shape 34256">
              <a:extLst>
                <a:ext uri="{FF2B5EF4-FFF2-40B4-BE49-F238E27FC236}">
                  <a16:creationId xmlns:a16="http://schemas.microsoft.com/office/drawing/2014/main" id="{71402C4C-7E53-A840-8C21-BF78B8BF7C4B}"/>
                </a:ext>
              </a:extLst>
            </p:cNvPr>
            <p:cNvSpPr/>
            <p:nvPr/>
          </p:nvSpPr>
          <p:spPr>
            <a:xfrm>
              <a:off x="10882778" y="5040627"/>
              <a:ext cx="347554" cy="302336"/>
            </a:xfrm>
            <a:custGeom>
              <a:avLst/>
              <a:gdLst/>
              <a:ahLst/>
              <a:cxnLst>
                <a:cxn ang="0">
                  <a:pos x="wd2" y="hd2"/>
                </a:cxn>
                <a:cxn ang="5400000">
                  <a:pos x="wd2" y="hd2"/>
                </a:cxn>
                <a:cxn ang="10800000">
                  <a:pos x="wd2" y="hd2"/>
                </a:cxn>
                <a:cxn ang="16200000">
                  <a:pos x="wd2" y="hd2"/>
                </a:cxn>
              </a:cxnLst>
              <a:rect l="0" t="0" r="r" b="b"/>
              <a:pathLst>
                <a:path w="21557" h="21600" extrusionOk="0">
                  <a:moveTo>
                    <a:pt x="0" y="307"/>
                  </a:moveTo>
                  <a:lnTo>
                    <a:pt x="120" y="8229"/>
                  </a:lnTo>
                  <a:cubicBezTo>
                    <a:pt x="120" y="8229"/>
                    <a:pt x="1074" y="9367"/>
                    <a:pt x="2052" y="8590"/>
                  </a:cubicBezTo>
                  <a:cubicBezTo>
                    <a:pt x="3133" y="7728"/>
                    <a:pt x="5865" y="7659"/>
                    <a:pt x="5855" y="10716"/>
                  </a:cubicBezTo>
                  <a:cubicBezTo>
                    <a:pt x="5845" y="13772"/>
                    <a:pt x="3624" y="13944"/>
                    <a:pt x="2389" y="13251"/>
                  </a:cubicBezTo>
                  <a:cubicBezTo>
                    <a:pt x="1272" y="12623"/>
                    <a:pt x="199" y="13432"/>
                    <a:pt x="199" y="13432"/>
                  </a:cubicBezTo>
                  <a:lnTo>
                    <a:pt x="323" y="21600"/>
                  </a:lnTo>
                  <a:lnTo>
                    <a:pt x="6451" y="21477"/>
                  </a:lnTo>
                  <a:cubicBezTo>
                    <a:pt x="6451" y="21477"/>
                    <a:pt x="6986" y="20514"/>
                    <a:pt x="6421" y="19495"/>
                  </a:cubicBezTo>
                  <a:cubicBezTo>
                    <a:pt x="5733" y="18260"/>
                    <a:pt x="5615" y="15424"/>
                    <a:pt x="8509" y="15365"/>
                  </a:cubicBezTo>
                  <a:cubicBezTo>
                    <a:pt x="11403" y="15307"/>
                    <a:pt x="11419" y="18067"/>
                    <a:pt x="10615" y="19535"/>
                  </a:cubicBezTo>
                  <a:cubicBezTo>
                    <a:pt x="10013" y="20636"/>
                    <a:pt x="10643" y="21392"/>
                    <a:pt x="10643" y="21392"/>
                  </a:cubicBezTo>
                  <a:lnTo>
                    <a:pt x="15804" y="21289"/>
                  </a:lnTo>
                  <a:cubicBezTo>
                    <a:pt x="15804" y="21289"/>
                    <a:pt x="15557" y="15444"/>
                    <a:pt x="15758" y="13903"/>
                  </a:cubicBezTo>
                  <a:cubicBezTo>
                    <a:pt x="15974" y="12251"/>
                    <a:pt x="17639" y="13349"/>
                    <a:pt x="17948" y="13520"/>
                  </a:cubicBezTo>
                  <a:cubicBezTo>
                    <a:pt x="19729" y="14509"/>
                    <a:pt x="21600" y="13423"/>
                    <a:pt x="21556" y="10521"/>
                  </a:cubicBezTo>
                  <a:cubicBezTo>
                    <a:pt x="21512" y="7619"/>
                    <a:pt x="18822" y="6942"/>
                    <a:pt x="17537" y="8101"/>
                  </a:cubicBezTo>
                  <a:cubicBezTo>
                    <a:pt x="16582" y="8962"/>
                    <a:pt x="15790" y="9114"/>
                    <a:pt x="15630" y="8309"/>
                  </a:cubicBezTo>
                  <a:cubicBezTo>
                    <a:pt x="15257" y="6427"/>
                    <a:pt x="15266" y="0"/>
                    <a:pt x="15266" y="0"/>
                  </a:cubicBezTo>
                  <a:lnTo>
                    <a:pt x="10428" y="97"/>
                  </a:lnTo>
                  <a:cubicBezTo>
                    <a:pt x="10428" y="97"/>
                    <a:pt x="9511" y="1388"/>
                    <a:pt x="10249" y="2454"/>
                  </a:cubicBezTo>
                  <a:cubicBezTo>
                    <a:pt x="11360" y="4059"/>
                    <a:pt x="10780" y="6532"/>
                    <a:pt x="8483" y="6578"/>
                  </a:cubicBezTo>
                  <a:cubicBezTo>
                    <a:pt x="6187" y="6624"/>
                    <a:pt x="5468" y="4417"/>
                    <a:pt x="6490" y="2673"/>
                  </a:cubicBezTo>
                  <a:cubicBezTo>
                    <a:pt x="7062" y="1695"/>
                    <a:pt x="6320" y="191"/>
                    <a:pt x="6320" y="191"/>
                  </a:cubicBezTo>
                  <a:cubicBezTo>
                    <a:pt x="6320" y="191"/>
                    <a:pt x="0" y="307"/>
                    <a:pt x="0" y="3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7" name="Shape 34257">
              <a:extLst>
                <a:ext uri="{FF2B5EF4-FFF2-40B4-BE49-F238E27FC236}">
                  <a16:creationId xmlns:a16="http://schemas.microsoft.com/office/drawing/2014/main" id="{451E88F3-2CAC-3347-A71D-660C63FE9B62}"/>
                </a:ext>
              </a:extLst>
            </p:cNvPr>
            <p:cNvSpPr/>
            <p:nvPr/>
          </p:nvSpPr>
          <p:spPr>
            <a:xfrm>
              <a:off x="10466323" y="4715507"/>
              <a:ext cx="342888" cy="302336"/>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8" name="Shape 34258">
              <a:extLst>
                <a:ext uri="{FF2B5EF4-FFF2-40B4-BE49-F238E27FC236}">
                  <a16:creationId xmlns:a16="http://schemas.microsoft.com/office/drawing/2014/main" id="{4600B15C-B1CE-8C43-A001-F032A47E79C9}"/>
                </a:ext>
              </a:extLst>
            </p:cNvPr>
            <p:cNvSpPr/>
            <p:nvPr/>
          </p:nvSpPr>
          <p:spPr>
            <a:xfrm>
              <a:off x="13456598" y="7929263"/>
              <a:ext cx="368866" cy="329674"/>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29" name="Shape 34259">
              <a:extLst>
                <a:ext uri="{FF2B5EF4-FFF2-40B4-BE49-F238E27FC236}">
                  <a16:creationId xmlns:a16="http://schemas.microsoft.com/office/drawing/2014/main" id="{6648563B-76C8-C44E-AAF1-EE68B74541F2}"/>
                </a:ext>
              </a:extLst>
            </p:cNvPr>
            <p:cNvSpPr/>
            <p:nvPr/>
          </p:nvSpPr>
          <p:spPr>
            <a:xfrm>
              <a:off x="12160172" y="6699066"/>
              <a:ext cx="392924" cy="351174"/>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30" name="Shape 34260">
              <a:extLst>
                <a:ext uri="{FF2B5EF4-FFF2-40B4-BE49-F238E27FC236}">
                  <a16:creationId xmlns:a16="http://schemas.microsoft.com/office/drawing/2014/main" id="{1FAF234E-B86A-2C42-90C2-949CAFF6C11B}"/>
                </a:ext>
              </a:extLst>
            </p:cNvPr>
            <p:cNvSpPr/>
            <p:nvPr/>
          </p:nvSpPr>
          <p:spPr>
            <a:xfrm>
              <a:off x="10867845" y="10886425"/>
              <a:ext cx="279004" cy="249360"/>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31" name="Shape 34261">
              <a:extLst>
                <a:ext uri="{FF2B5EF4-FFF2-40B4-BE49-F238E27FC236}">
                  <a16:creationId xmlns:a16="http://schemas.microsoft.com/office/drawing/2014/main" id="{3DDFE104-BAB9-4144-9FAF-758887D423E1}"/>
                </a:ext>
              </a:extLst>
            </p:cNvPr>
            <p:cNvSpPr/>
            <p:nvPr/>
          </p:nvSpPr>
          <p:spPr>
            <a:xfrm>
              <a:off x="12725585" y="12289966"/>
              <a:ext cx="373054" cy="303140"/>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32" name="Shape 34262">
              <a:extLst>
                <a:ext uri="{FF2B5EF4-FFF2-40B4-BE49-F238E27FC236}">
                  <a16:creationId xmlns:a16="http://schemas.microsoft.com/office/drawing/2014/main" id="{48EC4AD8-1743-6549-8790-CF4EBEE8AC66}"/>
                </a:ext>
              </a:extLst>
            </p:cNvPr>
            <p:cNvSpPr/>
            <p:nvPr/>
          </p:nvSpPr>
          <p:spPr>
            <a:xfrm>
              <a:off x="13639147" y="5652275"/>
              <a:ext cx="728794" cy="541076"/>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798" y="8532"/>
                  </a:lnTo>
                  <a:lnTo>
                    <a:pt x="17798" y="12676"/>
                  </a:lnTo>
                  <a:cubicBezTo>
                    <a:pt x="17798" y="14711"/>
                    <a:pt x="16603" y="16373"/>
                    <a:pt x="15079" y="16373"/>
                  </a:cubicBezTo>
                  <a:lnTo>
                    <a:pt x="9158" y="16373"/>
                  </a:lnTo>
                  <a:lnTo>
                    <a:pt x="9158" y="17810"/>
                  </a:lnTo>
                  <a:cubicBezTo>
                    <a:pt x="9158" y="18927"/>
                    <a:pt x="9837" y="19832"/>
                    <a:pt x="10673" y="19832"/>
                  </a:cubicBezTo>
                  <a:lnTo>
                    <a:pt x="16728" y="19832"/>
                  </a:lnTo>
                  <a:lnTo>
                    <a:pt x="19181" y="21600"/>
                  </a:lnTo>
                  <a:lnTo>
                    <a:pt x="19181" y="19832"/>
                  </a:lnTo>
                  <a:lnTo>
                    <a:pt x="20085" y="19832"/>
                  </a:lnTo>
                  <a:cubicBezTo>
                    <a:pt x="20922" y="19832"/>
                    <a:pt x="21600" y="18927"/>
                    <a:pt x="21600" y="17810"/>
                  </a:cubicBezTo>
                  <a:lnTo>
                    <a:pt x="21600" y="10554"/>
                  </a:lnTo>
                  <a:cubicBezTo>
                    <a:pt x="21600" y="9438"/>
                    <a:pt x="20922" y="8532"/>
                    <a:pt x="20085" y="8532"/>
                  </a:cubicBezTo>
                  <a:close/>
                  <a:moveTo>
                    <a:pt x="6912" y="15450"/>
                  </a:moveTo>
                  <a:lnTo>
                    <a:pt x="6689" y="15450"/>
                  </a:lnTo>
                  <a:lnTo>
                    <a:pt x="2592" y="18372"/>
                  </a:lnTo>
                  <a:lnTo>
                    <a:pt x="2592" y="15450"/>
                  </a:lnTo>
                  <a:lnTo>
                    <a:pt x="2074" y="15450"/>
                  </a:lnTo>
                  <a:cubicBezTo>
                    <a:pt x="928" y="15450"/>
                    <a:pt x="0" y="14211"/>
                    <a:pt x="0" y="12683"/>
                  </a:cubicBezTo>
                  <a:lnTo>
                    <a:pt x="0" y="2767"/>
                  </a:lnTo>
                  <a:cubicBezTo>
                    <a:pt x="0" y="1239"/>
                    <a:pt x="928" y="0"/>
                    <a:pt x="2074" y="0"/>
                  </a:cubicBezTo>
                  <a:lnTo>
                    <a:pt x="15034" y="0"/>
                  </a:lnTo>
                  <a:cubicBezTo>
                    <a:pt x="16179" y="0"/>
                    <a:pt x="17107" y="1239"/>
                    <a:pt x="17107" y="2767"/>
                  </a:cubicBezTo>
                  <a:lnTo>
                    <a:pt x="17107" y="4381"/>
                  </a:lnTo>
                  <a:lnTo>
                    <a:pt x="17107" y="8532"/>
                  </a:lnTo>
                  <a:lnTo>
                    <a:pt x="17107" y="12676"/>
                  </a:lnTo>
                  <a:cubicBezTo>
                    <a:pt x="17107" y="14205"/>
                    <a:pt x="16224" y="15450"/>
                    <a:pt x="15079" y="15450"/>
                  </a:cubicBezTo>
                  <a:lnTo>
                    <a:pt x="9158" y="15450"/>
                  </a:lnTo>
                  <a:cubicBezTo>
                    <a:pt x="9158" y="15450"/>
                    <a:pt x="6912" y="15450"/>
                    <a:pt x="6912" y="1545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33" name="Shape 34263">
              <a:extLst>
                <a:ext uri="{FF2B5EF4-FFF2-40B4-BE49-F238E27FC236}">
                  <a16:creationId xmlns:a16="http://schemas.microsoft.com/office/drawing/2014/main" id="{3BFF5DC1-F4BF-4440-8FFA-5BC15586B5AB}"/>
                </a:ext>
              </a:extLst>
            </p:cNvPr>
            <p:cNvSpPr/>
            <p:nvPr/>
          </p:nvSpPr>
          <p:spPr>
            <a:xfrm>
              <a:off x="14075163" y="6302567"/>
              <a:ext cx="163854" cy="351178"/>
            </a:xfrm>
            <a:custGeom>
              <a:avLst/>
              <a:gdLst/>
              <a:ahLst/>
              <a:cxnLst>
                <a:cxn ang="0">
                  <a:pos x="wd2" y="hd2"/>
                </a:cxn>
                <a:cxn ang="5400000">
                  <a:pos x="wd2" y="hd2"/>
                </a:cxn>
                <a:cxn ang="10800000">
                  <a:pos x="wd2" y="hd2"/>
                </a:cxn>
                <a:cxn ang="16200000">
                  <a:pos x="wd2" y="hd2"/>
                </a:cxn>
              </a:cxnLst>
              <a:rect l="0" t="0" r="r" b="b"/>
              <a:pathLst>
                <a:path w="21600" h="21600" extrusionOk="0">
                  <a:moveTo>
                    <a:pt x="14362" y="21600"/>
                  </a:moveTo>
                  <a:lnTo>
                    <a:pt x="4786" y="21600"/>
                  </a:lnTo>
                  <a:lnTo>
                    <a:pt x="4786" y="10800"/>
                  </a:lnTo>
                  <a:lnTo>
                    <a:pt x="0" y="10800"/>
                  </a:lnTo>
                  <a:lnTo>
                    <a:pt x="0" y="7077"/>
                  </a:lnTo>
                  <a:lnTo>
                    <a:pt x="4786" y="7077"/>
                  </a:lnTo>
                  <a:lnTo>
                    <a:pt x="4786" y="4842"/>
                  </a:lnTo>
                  <a:cubicBezTo>
                    <a:pt x="4786" y="1806"/>
                    <a:pt x="7489" y="0"/>
                    <a:pt x="15162" y="0"/>
                  </a:cubicBezTo>
                  <a:lnTo>
                    <a:pt x="21552" y="0"/>
                  </a:lnTo>
                  <a:lnTo>
                    <a:pt x="21552" y="3723"/>
                  </a:lnTo>
                  <a:lnTo>
                    <a:pt x="17560" y="3723"/>
                  </a:lnTo>
                  <a:cubicBezTo>
                    <a:pt x="14572" y="3723"/>
                    <a:pt x="14372" y="4243"/>
                    <a:pt x="14372" y="5214"/>
                  </a:cubicBezTo>
                  <a:lnTo>
                    <a:pt x="14362" y="7077"/>
                  </a:lnTo>
                  <a:lnTo>
                    <a:pt x="21600" y="7077"/>
                  </a:lnTo>
                  <a:lnTo>
                    <a:pt x="20752" y="10800"/>
                  </a:lnTo>
                  <a:lnTo>
                    <a:pt x="14362" y="10800"/>
                  </a:lnTo>
                  <a:cubicBezTo>
                    <a:pt x="14362" y="10800"/>
                    <a:pt x="14362" y="21600"/>
                    <a:pt x="14362"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34" name="Shape 34264">
              <a:extLst>
                <a:ext uri="{FF2B5EF4-FFF2-40B4-BE49-F238E27FC236}">
                  <a16:creationId xmlns:a16="http://schemas.microsoft.com/office/drawing/2014/main" id="{53D2F0B9-19F7-4645-8207-B4C0D67B09CE}"/>
                </a:ext>
              </a:extLst>
            </p:cNvPr>
            <p:cNvSpPr/>
            <p:nvPr/>
          </p:nvSpPr>
          <p:spPr>
            <a:xfrm>
              <a:off x="11378351" y="9431234"/>
              <a:ext cx="527920" cy="391942"/>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798" y="8532"/>
                  </a:lnTo>
                  <a:lnTo>
                    <a:pt x="17798" y="12676"/>
                  </a:lnTo>
                  <a:cubicBezTo>
                    <a:pt x="17798" y="14711"/>
                    <a:pt x="16603" y="16373"/>
                    <a:pt x="15079" y="16373"/>
                  </a:cubicBezTo>
                  <a:lnTo>
                    <a:pt x="9158" y="16373"/>
                  </a:lnTo>
                  <a:lnTo>
                    <a:pt x="9158" y="17810"/>
                  </a:lnTo>
                  <a:cubicBezTo>
                    <a:pt x="9158" y="18927"/>
                    <a:pt x="9837" y="19832"/>
                    <a:pt x="10673" y="19832"/>
                  </a:cubicBezTo>
                  <a:lnTo>
                    <a:pt x="16728" y="19832"/>
                  </a:lnTo>
                  <a:lnTo>
                    <a:pt x="19181" y="21600"/>
                  </a:lnTo>
                  <a:lnTo>
                    <a:pt x="19181" y="19832"/>
                  </a:lnTo>
                  <a:lnTo>
                    <a:pt x="20085" y="19832"/>
                  </a:lnTo>
                  <a:cubicBezTo>
                    <a:pt x="20922" y="19832"/>
                    <a:pt x="21600" y="18927"/>
                    <a:pt x="21600" y="17810"/>
                  </a:cubicBezTo>
                  <a:lnTo>
                    <a:pt x="21600" y="10554"/>
                  </a:lnTo>
                  <a:cubicBezTo>
                    <a:pt x="21600" y="9438"/>
                    <a:pt x="20922" y="8532"/>
                    <a:pt x="20085" y="8532"/>
                  </a:cubicBezTo>
                  <a:close/>
                  <a:moveTo>
                    <a:pt x="6912" y="15450"/>
                  </a:moveTo>
                  <a:lnTo>
                    <a:pt x="6689" y="15450"/>
                  </a:lnTo>
                  <a:lnTo>
                    <a:pt x="2592" y="18372"/>
                  </a:lnTo>
                  <a:lnTo>
                    <a:pt x="2592" y="15450"/>
                  </a:lnTo>
                  <a:lnTo>
                    <a:pt x="2074" y="15450"/>
                  </a:lnTo>
                  <a:cubicBezTo>
                    <a:pt x="928" y="15450"/>
                    <a:pt x="0" y="14211"/>
                    <a:pt x="0" y="12683"/>
                  </a:cubicBezTo>
                  <a:lnTo>
                    <a:pt x="0" y="2767"/>
                  </a:lnTo>
                  <a:cubicBezTo>
                    <a:pt x="0" y="1239"/>
                    <a:pt x="928" y="0"/>
                    <a:pt x="2074" y="0"/>
                  </a:cubicBezTo>
                  <a:lnTo>
                    <a:pt x="15034" y="0"/>
                  </a:lnTo>
                  <a:cubicBezTo>
                    <a:pt x="16179" y="0"/>
                    <a:pt x="17107" y="1239"/>
                    <a:pt x="17107" y="2767"/>
                  </a:cubicBezTo>
                  <a:lnTo>
                    <a:pt x="17107" y="4381"/>
                  </a:lnTo>
                  <a:lnTo>
                    <a:pt x="17107" y="8532"/>
                  </a:lnTo>
                  <a:lnTo>
                    <a:pt x="17107" y="12676"/>
                  </a:lnTo>
                  <a:cubicBezTo>
                    <a:pt x="17107" y="14205"/>
                    <a:pt x="16224" y="15450"/>
                    <a:pt x="15079" y="15450"/>
                  </a:cubicBezTo>
                  <a:lnTo>
                    <a:pt x="9158" y="15450"/>
                  </a:lnTo>
                  <a:cubicBezTo>
                    <a:pt x="9158" y="15450"/>
                    <a:pt x="6912" y="15450"/>
                    <a:pt x="6912" y="1545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35" name="Shape 34265">
              <a:extLst>
                <a:ext uri="{FF2B5EF4-FFF2-40B4-BE49-F238E27FC236}">
                  <a16:creationId xmlns:a16="http://schemas.microsoft.com/office/drawing/2014/main" id="{9DCA91D0-7436-AB44-AED2-7206D8E249E7}"/>
                </a:ext>
              </a:extLst>
            </p:cNvPr>
            <p:cNvSpPr/>
            <p:nvPr/>
          </p:nvSpPr>
          <p:spPr>
            <a:xfrm>
              <a:off x="13182794" y="4769147"/>
              <a:ext cx="316260" cy="234800"/>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798" y="8532"/>
                  </a:lnTo>
                  <a:lnTo>
                    <a:pt x="17798" y="12676"/>
                  </a:lnTo>
                  <a:cubicBezTo>
                    <a:pt x="17798" y="14711"/>
                    <a:pt x="16603" y="16373"/>
                    <a:pt x="15079" y="16373"/>
                  </a:cubicBezTo>
                  <a:lnTo>
                    <a:pt x="9158" y="16373"/>
                  </a:lnTo>
                  <a:lnTo>
                    <a:pt x="9158" y="17810"/>
                  </a:lnTo>
                  <a:cubicBezTo>
                    <a:pt x="9158" y="18927"/>
                    <a:pt x="9837" y="19832"/>
                    <a:pt x="10673" y="19832"/>
                  </a:cubicBezTo>
                  <a:lnTo>
                    <a:pt x="16728" y="19832"/>
                  </a:lnTo>
                  <a:lnTo>
                    <a:pt x="19181" y="21600"/>
                  </a:lnTo>
                  <a:lnTo>
                    <a:pt x="19181" y="19832"/>
                  </a:lnTo>
                  <a:lnTo>
                    <a:pt x="20085" y="19832"/>
                  </a:lnTo>
                  <a:cubicBezTo>
                    <a:pt x="20922" y="19832"/>
                    <a:pt x="21600" y="18927"/>
                    <a:pt x="21600" y="17810"/>
                  </a:cubicBezTo>
                  <a:lnTo>
                    <a:pt x="21600" y="10554"/>
                  </a:lnTo>
                  <a:cubicBezTo>
                    <a:pt x="21600" y="9438"/>
                    <a:pt x="20922" y="8532"/>
                    <a:pt x="20085" y="8532"/>
                  </a:cubicBezTo>
                  <a:close/>
                  <a:moveTo>
                    <a:pt x="6912" y="15450"/>
                  </a:moveTo>
                  <a:lnTo>
                    <a:pt x="6689" y="15450"/>
                  </a:lnTo>
                  <a:lnTo>
                    <a:pt x="2592" y="18372"/>
                  </a:lnTo>
                  <a:lnTo>
                    <a:pt x="2592" y="15450"/>
                  </a:lnTo>
                  <a:lnTo>
                    <a:pt x="2074" y="15450"/>
                  </a:lnTo>
                  <a:cubicBezTo>
                    <a:pt x="928" y="15450"/>
                    <a:pt x="0" y="14211"/>
                    <a:pt x="0" y="12683"/>
                  </a:cubicBezTo>
                  <a:lnTo>
                    <a:pt x="0" y="2767"/>
                  </a:lnTo>
                  <a:cubicBezTo>
                    <a:pt x="0" y="1239"/>
                    <a:pt x="928" y="0"/>
                    <a:pt x="2074" y="0"/>
                  </a:cubicBezTo>
                  <a:lnTo>
                    <a:pt x="15034" y="0"/>
                  </a:lnTo>
                  <a:cubicBezTo>
                    <a:pt x="16179" y="0"/>
                    <a:pt x="17107" y="1239"/>
                    <a:pt x="17107" y="2767"/>
                  </a:cubicBezTo>
                  <a:lnTo>
                    <a:pt x="17107" y="4381"/>
                  </a:lnTo>
                  <a:lnTo>
                    <a:pt x="17107" y="8532"/>
                  </a:lnTo>
                  <a:lnTo>
                    <a:pt x="17107" y="12676"/>
                  </a:lnTo>
                  <a:cubicBezTo>
                    <a:pt x="17107" y="14205"/>
                    <a:pt x="16224" y="15450"/>
                    <a:pt x="15079" y="15450"/>
                  </a:cubicBezTo>
                  <a:lnTo>
                    <a:pt x="9158" y="15450"/>
                  </a:lnTo>
                  <a:cubicBezTo>
                    <a:pt x="9158" y="15450"/>
                    <a:pt x="6912" y="15450"/>
                    <a:pt x="6912" y="1545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grpSp>
      <p:sp>
        <p:nvSpPr>
          <p:cNvPr id="146" name="Circle">
            <a:extLst>
              <a:ext uri="{FF2B5EF4-FFF2-40B4-BE49-F238E27FC236}">
                <a16:creationId xmlns:a16="http://schemas.microsoft.com/office/drawing/2014/main" id="{9CE9AA58-3F3F-DE40-883D-4C662071E3DE}"/>
              </a:ext>
            </a:extLst>
          </p:cNvPr>
          <p:cNvSpPr/>
          <p:nvPr/>
        </p:nvSpPr>
        <p:spPr>
          <a:xfrm flipV="1">
            <a:off x="4971140" y="1144712"/>
            <a:ext cx="172444" cy="172444"/>
          </a:xfrm>
          <a:prstGeom prst="diamond">
            <a:avLst/>
          </a:prstGeom>
          <a:solidFill>
            <a:schemeClr val="accent1"/>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47" name="Circle">
            <a:extLst>
              <a:ext uri="{FF2B5EF4-FFF2-40B4-BE49-F238E27FC236}">
                <a16:creationId xmlns:a16="http://schemas.microsoft.com/office/drawing/2014/main" id="{46951D8D-EF9F-1244-8EC2-F505F3B1571B}"/>
              </a:ext>
            </a:extLst>
          </p:cNvPr>
          <p:cNvSpPr/>
          <p:nvPr/>
        </p:nvSpPr>
        <p:spPr>
          <a:xfrm flipV="1">
            <a:off x="5027493" y="2336238"/>
            <a:ext cx="172444" cy="172444"/>
          </a:xfrm>
          <a:prstGeom prst="diamond">
            <a:avLst/>
          </a:prstGeom>
          <a:solidFill>
            <a:schemeClr val="accent2"/>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49" name="TextBox 148">
            <a:extLst>
              <a:ext uri="{FF2B5EF4-FFF2-40B4-BE49-F238E27FC236}">
                <a16:creationId xmlns:a16="http://schemas.microsoft.com/office/drawing/2014/main" id="{A9FF3D0C-E921-EA4F-9182-A5AD9113BB17}"/>
              </a:ext>
            </a:extLst>
          </p:cNvPr>
          <p:cNvSpPr txBox="1"/>
          <p:nvPr/>
        </p:nvSpPr>
        <p:spPr>
          <a:xfrm>
            <a:off x="5219328" y="1051010"/>
            <a:ext cx="902811" cy="338682"/>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6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League Spartan" charset="0"/>
                <a:cs typeface="Arial" panose="020B0604020202020204" pitchFamily="34" charset="0"/>
              </a:rPr>
              <a:t>Ưu</a:t>
            </a:r>
            <a:r>
              <a:rPr kumimoji="0" lang="en-GB" sz="16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League Spartan" charset="0"/>
                <a:cs typeface="Arial" panose="020B0604020202020204" pitchFamily="34" charset="0"/>
              </a:rPr>
              <a:t> </a:t>
            </a:r>
            <a:r>
              <a:rPr kumimoji="0" lang="en-GB" sz="16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League Spartan" charset="0"/>
                <a:cs typeface="Arial" panose="020B0604020202020204" pitchFamily="34" charset="0"/>
              </a:rPr>
              <a:t>tiên</a:t>
            </a:r>
            <a:endParaRPr kumimoji="0" lang="en-US" sz="16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League Spartan" charset="0"/>
              <a:cs typeface="Arial" panose="020B0604020202020204" pitchFamily="34" charset="0"/>
            </a:endParaRPr>
          </a:p>
        </p:txBody>
      </p:sp>
      <p:sp>
        <p:nvSpPr>
          <p:cNvPr id="150" name="Subtitle 2">
            <a:extLst>
              <a:ext uri="{FF2B5EF4-FFF2-40B4-BE49-F238E27FC236}">
                <a16:creationId xmlns:a16="http://schemas.microsoft.com/office/drawing/2014/main" id="{0AF2960A-CDAD-9846-98CA-34B5E7E69362}"/>
              </a:ext>
            </a:extLst>
          </p:cNvPr>
          <p:cNvSpPr txBox="1">
            <a:spLocks/>
          </p:cNvSpPr>
          <p:nvPr/>
        </p:nvSpPr>
        <p:spPr>
          <a:xfrm>
            <a:off x="4829928" y="1417063"/>
            <a:ext cx="3227712" cy="729314"/>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28669"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Được ưu tiên cao nhất, giá trị nhất</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151" name="TextBox 150">
            <a:extLst>
              <a:ext uri="{FF2B5EF4-FFF2-40B4-BE49-F238E27FC236}">
                <a16:creationId xmlns:a16="http://schemas.microsoft.com/office/drawing/2014/main" id="{F9520175-8F5A-2942-855D-9D5ED8287349}"/>
              </a:ext>
            </a:extLst>
          </p:cNvPr>
          <p:cNvSpPr txBox="1"/>
          <p:nvPr/>
        </p:nvSpPr>
        <p:spPr>
          <a:xfrm>
            <a:off x="5057362" y="2236279"/>
            <a:ext cx="2387192" cy="369460"/>
          </a:xfrm>
          <a:prstGeom prst="rect">
            <a:avLst/>
          </a:prstGeom>
          <a:noFill/>
        </p:spPr>
        <p:txBody>
          <a:bodyPr wrap="none" rtlCol="0" anchor="ctr" anchorCtr="0">
            <a:spAutoFit/>
          </a:bodyPr>
          <a:lstStyle/>
          <a:p>
            <a:pPr marL="228669" marR="0" lvl="1"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Tính</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chất</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sở</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hữu</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
        <p:nvSpPr>
          <p:cNvPr id="152" name="Subtitle 2">
            <a:extLst>
              <a:ext uri="{FF2B5EF4-FFF2-40B4-BE49-F238E27FC236}">
                <a16:creationId xmlns:a16="http://schemas.microsoft.com/office/drawing/2014/main" id="{36A097BF-9735-CD4D-B7E6-F268697D9EF5}"/>
              </a:ext>
            </a:extLst>
          </p:cNvPr>
          <p:cNvSpPr txBox="1">
            <a:spLocks/>
          </p:cNvSpPr>
          <p:nvPr/>
        </p:nvSpPr>
        <p:spPr>
          <a:xfrm>
            <a:off x="3987058" y="2688583"/>
            <a:ext cx="4196359" cy="3704488"/>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087636"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Chính chủ (của chủ, của DN, cha mẹ/vợ con), bên thứ 3 bảo lãnh (hạn chế và cơ chế áp dụng riêng)</a:t>
            </a:r>
          </a:p>
          <a:p>
            <a:pPr marL="1087636"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Một số loại BDS đặc thù: Đất thuê lâu năm trả tiền hàng năm (không nhận), Thuê lâu năm trả tiền 1 lần (được chấp nhận </a:t>
            </a: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rPr>
              <a:t> áp policy thấp hơn chính chủ - LTV)</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sym typeface="Wingdings" panose="05000000000000000000" pitchFamily="2" charset="2"/>
            </a:endParaRPr>
          </a:p>
        </p:txBody>
      </p:sp>
      <p:sp>
        <p:nvSpPr>
          <p:cNvPr id="155" name="Circle">
            <a:extLst>
              <a:ext uri="{FF2B5EF4-FFF2-40B4-BE49-F238E27FC236}">
                <a16:creationId xmlns:a16="http://schemas.microsoft.com/office/drawing/2014/main" id="{649A7789-4626-274C-92B6-B320E88B7D70}"/>
              </a:ext>
            </a:extLst>
          </p:cNvPr>
          <p:cNvSpPr/>
          <p:nvPr/>
        </p:nvSpPr>
        <p:spPr>
          <a:xfrm flipV="1">
            <a:off x="8390728" y="1116064"/>
            <a:ext cx="172444" cy="172444"/>
          </a:xfrm>
          <a:prstGeom prst="diamond">
            <a:avLst/>
          </a:prstGeom>
          <a:solidFill>
            <a:schemeClr val="accent4"/>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56" name="Circle">
            <a:extLst>
              <a:ext uri="{FF2B5EF4-FFF2-40B4-BE49-F238E27FC236}">
                <a16:creationId xmlns:a16="http://schemas.microsoft.com/office/drawing/2014/main" id="{A5068EFA-A8F7-3248-AFCB-4B540D00F332}"/>
              </a:ext>
            </a:extLst>
          </p:cNvPr>
          <p:cNvSpPr/>
          <p:nvPr/>
        </p:nvSpPr>
        <p:spPr>
          <a:xfrm flipV="1">
            <a:off x="8476950" y="2248565"/>
            <a:ext cx="172444" cy="172444"/>
          </a:xfrm>
          <a:prstGeom prst="diamond">
            <a:avLst/>
          </a:prstGeom>
          <a:solidFill>
            <a:schemeClr val="accent5"/>
          </a:solidFill>
          <a:ln w="12700" cap="flat">
            <a:noFill/>
            <a:miter lim="400000"/>
          </a:ln>
          <a:effectLst/>
        </p:spPr>
        <p:txBody>
          <a:bodyPr wrap="square" lIns="0" tIns="0" rIns="0" bIns="0" numCol="1" anchor="t">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sz="2533"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58" name="TextBox 157">
            <a:extLst>
              <a:ext uri="{FF2B5EF4-FFF2-40B4-BE49-F238E27FC236}">
                <a16:creationId xmlns:a16="http://schemas.microsoft.com/office/drawing/2014/main" id="{6D30EE9D-9D65-D642-87B1-54EA9CE063C9}"/>
              </a:ext>
            </a:extLst>
          </p:cNvPr>
          <p:cNvSpPr txBox="1"/>
          <p:nvPr/>
        </p:nvSpPr>
        <p:spPr>
          <a:xfrm>
            <a:off x="8697624" y="1020232"/>
            <a:ext cx="1172116" cy="369460"/>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Định</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giá</a:t>
            </a:r>
            <a:r>
              <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endParaRPr kumimoji="0" lang="en-US" sz="1801"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League Spartan" charset="0"/>
              <a:cs typeface="Arial" panose="020B0604020202020204" pitchFamily="34" charset="0"/>
            </a:endParaRPr>
          </a:p>
        </p:txBody>
      </p:sp>
      <p:sp>
        <p:nvSpPr>
          <p:cNvPr id="159" name="Subtitle 2">
            <a:extLst>
              <a:ext uri="{FF2B5EF4-FFF2-40B4-BE49-F238E27FC236}">
                <a16:creationId xmlns:a16="http://schemas.microsoft.com/office/drawing/2014/main" id="{13048056-5C19-7542-9F0F-23B1A493EC52}"/>
              </a:ext>
            </a:extLst>
          </p:cNvPr>
          <p:cNvSpPr txBox="1">
            <a:spLocks/>
          </p:cNvSpPr>
          <p:nvPr/>
        </p:nvSpPr>
        <p:spPr>
          <a:xfrm>
            <a:off x="8605970" y="1459982"/>
            <a:ext cx="3190272" cy="507843"/>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ts val="1751"/>
              </a:lnSpc>
              <a:spcBef>
                <a:spcPct val="20000"/>
              </a:spcBef>
              <a:spcAft>
                <a:spcPts val="0"/>
              </a:spcAft>
              <a:buClrTx/>
              <a:buSzTx/>
              <a:buFont typeface="Arial"/>
              <a:buNone/>
              <a:tabLst/>
              <a:defRPr/>
            </a:pP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Theo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giá</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thị</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trường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nhất</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định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thận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trọng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Lato Light" panose="020F0502020204030203" pitchFamily="34" charset="0"/>
              <a:cs typeface="Arial" panose="020B0604020202020204" pitchFamily="34" charset="0"/>
            </a:endParaRPr>
          </a:p>
        </p:txBody>
      </p:sp>
      <p:sp>
        <p:nvSpPr>
          <p:cNvPr id="160" name="TextBox 159">
            <a:extLst>
              <a:ext uri="{FF2B5EF4-FFF2-40B4-BE49-F238E27FC236}">
                <a16:creationId xmlns:a16="http://schemas.microsoft.com/office/drawing/2014/main" id="{B97EF02A-044E-FB44-977B-78B10B1F814D}"/>
              </a:ext>
            </a:extLst>
          </p:cNvPr>
          <p:cNvSpPr txBox="1"/>
          <p:nvPr/>
        </p:nvSpPr>
        <p:spPr>
          <a:xfrm>
            <a:off x="8697434" y="2174144"/>
            <a:ext cx="1473480" cy="338682"/>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Tỷ</a:t>
            </a:r>
            <a:r>
              <a:rPr kumimoji="0" lang="en-US" sz="16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6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lệ</a:t>
            </a:r>
            <a:r>
              <a:rPr kumimoji="0" lang="en-US" sz="16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6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cho</a:t>
            </a:r>
            <a:r>
              <a:rPr kumimoji="0" lang="en-US" sz="16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6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vay</a:t>
            </a:r>
            <a:endParaRPr kumimoji="0" lang="en-US" sz="1601" b="1" i="0" u="none" strike="noStrike" kern="1200" cap="none" spc="0" normalizeH="0" baseline="0" noProof="0" dirty="0">
              <a:ln>
                <a:noFill/>
              </a:ln>
              <a:solidFill>
                <a:srgbClr val="44546A"/>
              </a:solidFill>
              <a:effectLst/>
              <a:uLnTx/>
              <a:uFillTx/>
              <a:latin typeface="Arial" panose="020B0604020202020204" pitchFamily="34" charset="0"/>
              <a:ea typeface="League Spartan" charset="0"/>
              <a:cs typeface="Arial" panose="020B0604020202020204" pitchFamily="34" charset="0"/>
            </a:endParaRPr>
          </a:p>
        </p:txBody>
      </p:sp>
      <p:sp>
        <p:nvSpPr>
          <p:cNvPr id="161" name="Subtitle 2">
            <a:extLst>
              <a:ext uri="{FF2B5EF4-FFF2-40B4-BE49-F238E27FC236}">
                <a16:creationId xmlns:a16="http://schemas.microsoft.com/office/drawing/2014/main" id="{C69B8219-9CCC-CD43-B3B9-89BD1F041602}"/>
              </a:ext>
            </a:extLst>
          </p:cNvPr>
          <p:cNvSpPr txBox="1">
            <a:spLocks/>
          </p:cNvSpPr>
          <p:nvPr/>
        </p:nvSpPr>
        <p:spPr>
          <a:xfrm>
            <a:off x="8461065" y="2513449"/>
            <a:ext cx="3419697" cy="4129412"/>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28669"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Cho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vay</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với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tỷ</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trọng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cao</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nhất</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lên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tới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80-90%.</a:t>
            </a:r>
          </a:p>
          <a:p>
            <a:pPr marL="228669"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Thêm</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phần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Tín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chấp</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trên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cơ</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sở</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TSBĐ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đó</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ví</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dụ</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Tín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chấp</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phần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còn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lại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hoặc</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cho</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hạn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mức</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cao</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lên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với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phần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Rủi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ro</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thấp</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Có</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thể</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có</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cấp</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trên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giá</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trị</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TSBĐ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tín</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chấp</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p>
          <a:p>
            <a:pPr marL="228669"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Định</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giá</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lại</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thông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thường</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1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năm</a:t>
            </a:r>
            <a:r>
              <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1 </a:t>
            </a:r>
            <a:r>
              <a:rPr kumimoji="0" lang="en-US" sz="1801"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lần</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228669"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601" b="0" i="0" u="none" strike="noStrike" kern="1200" cap="none" spc="0" normalizeH="0" baseline="0" noProof="0" dirty="0">
                <a:ln>
                  <a:noFill/>
                </a:ln>
                <a:solidFill>
                  <a:prstClr val="black">
                    <a:tint val="75000"/>
                  </a:prstClr>
                </a:solidFill>
                <a:effectLst/>
                <a:uLnTx/>
                <a:uFillTx/>
                <a:latin typeface="Arial" panose="020B0604020202020204" pitchFamily="34" charset="0"/>
                <a:cs typeface="Arial" panose="020B0604020202020204" pitchFamily="34" charset="0"/>
              </a:rPr>
              <a:t> </a:t>
            </a:r>
          </a:p>
        </p:txBody>
      </p:sp>
      <p:sp>
        <p:nvSpPr>
          <p:cNvPr id="138" name="Title 1"/>
          <p:cNvSpPr txBox="1">
            <a:spLocks/>
          </p:cNvSpPr>
          <p:nvPr/>
        </p:nvSpPr>
        <p:spPr>
          <a:xfrm>
            <a:off x="61345" y="113144"/>
            <a:ext cx="4831908" cy="299987"/>
          </a:xfrm>
          <a:prstGeom prst="rect">
            <a:avLst/>
          </a:prstGeom>
        </p:spPr>
        <p:txBody>
          <a:bodyPr>
            <a:no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Tài sản Bảo đảm là BĐS</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0663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1596"/>
            <a:ext cx="9823270" cy="570148"/>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Câu</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hỏi</a:t>
            </a:r>
            <a:r>
              <a:rPr lang="en-US" sz="2800" b="1" dirty="0">
                <a:solidFill>
                  <a:schemeClr val="bg1"/>
                </a:solidFill>
                <a:latin typeface="Arial" panose="020B0604020202020204" pitchFamily="34" charset="0"/>
                <a:cs typeface="Arial" panose="020B0604020202020204" pitchFamily="34" charset="0"/>
              </a:rPr>
              <a:t> Thảo </a:t>
            </a:r>
            <a:r>
              <a:rPr lang="en-US" sz="2800" b="1" dirty="0" err="1">
                <a:solidFill>
                  <a:schemeClr val="bg1"/>
                </a:solidFill>
                <a:latin typeface="Arial" panose="020B0604020202020204" pitchFamily="34" charset="0"/>
                <a:cs typeface="Arial" panose="020B0604020202020204" pitchFamily="34" charset="0"/>
              </a:rPr>
              <a:t>luận</a:t>
            </a:r>
            <a:endParaRPr lang="en-US" sz="2800"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03918" y="1345620"/>
            <a:ext cx="11827625" cy="5433467"/>
          </a:xfrm>
          <a:noFill/>
        </p:spPr>
        <p:txBody>
          <a:bodyPr>
            <a:normAutofit/>
          </a:bodyPr>
          <a:lstStyle/>
          <a:p>
            <a:pPr marL="0" indent="0">
              <a:buNone/>
            </a:pPr>
            <a:r>
              <a:rPr lang="en-US" sz="2200" b="1">
                <a:latin typeface="Arial" panose="020B0604020202020204" pitchFamily="34" charset="0"/>
                <a:cs typeface="Arial" panose="020B0604020202020204" pitchFamily="34" charset="0"/>
              </a:rPr>
              <a:t>Câu hỏi: </a:t>
            </a:r>
            <a:r>
              <a:rPr lang="en-US" sz="2200">
                <a:latin typeface="Arial" panose="020B0604020202020204" pitchFamily="34" charset="0"/>
                <a:cs typeface="Arial" panose="020B0604020202020204" pitchFamily="34" charset="0"/>
              </a:rPr>
              <a:t>Số </a:t>
            </a:r>
            <a:r>
              <a:rPr lang="en-US" sz="2200" dirty="0" err="1">
                <a:latin typeface="Arial" panose="020B0604020202020204" pitchFamily="34" charset="0"/>
                <a:cs typeface="Arial" panose="020B0604020202020204" pitchFamily="34" charset="0"/>
              </a:rPr>
              <a:t>lượng</a:t>
            </a:r>
            <a:r>
              <a:rPr lang="en-US" sz="2200" dirty="0">
                <a:latin typeface="Arial" panose="020B0604020202020204" pitchFamily="34" charset="0"/>
                <a:cs typeface="Arial" panose="020B0604020202020204" pitchFamily="34" charset="0"/>
              </a:rPr>
              <a:t> DNVVN </a:t>
            </a:r>
            <a:r>
              <a:rPr lang="en-US" sz="2200" dirty="0" err="1">
                <a:latin typeface="Arial" panose="020B0604020202020204" pitchFamily="34" charset="0"/>
                <a:cs typeface="Arial" panose="020B0604020202020204" pitchFamily="34" charset="0"/>
              </a:rPr>
              <a:t>chiếm</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bao</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nhiêu</a:t>
            </a:r>
            <a:r>
              <a:rPr lang="en-US" sz="2200" dirty="0">
                <a:latin typeface="Arial" panose="020B0604020202020204" pitchFamily="34" charset="0"/>
                <a:cs typeface="Arial" panose="020B0604020202020204" pitchFamily="34" charset="0"/>
              </a:rPr>
              <a:t> % </a:t>
            </a:r>
            <a:r>
              <a:rPr lang="en-US" sz="2200" dirty="0" err="1">
                <a:latin typeface="Arial" panose="020B0604020202020204" pitchFamily="34" charset="0"/>
                <a:cs typeface="Arial" panose="020B0604020202020204" pitchFamily="34" charset="0"/>
              </a:rPr>
              <a:t>tổng</a:t>
            </a:r>
            <a:r>
              <a:rPr lang="en-US" sz="2200" dirty="0">
                <a:latin typeface="Arial" panose="020B0604020202020204" pitchFamily="34" charset="0"/>
                <a:cs typeface="Arial" panose="020B0604020202020204" pitchFamily="34" charset="0"/>
              </a:rPr>
              <a:t> DN </a:t>
            </a:r>
            <a:r>
              <a:rPr lang="en-US" sz="2200" dirty="0" err="1">
                <a:latin typeface="Arial" panose="020B0604020202020204" pitchFamily="34" charset="0"/>
                <a:cs typeface="Arial" panose="020B0604020202020204" pitchFamily="34" charset="0"/>
              </a:rPr>
              <a:t>tại</a:t>
            </a:r>
            <a:r>
              <a:rPr lang="en-US" sz="2200" dirty="0">
                <a:latin typeface="Arial" panose="020B0604020202020204" pitchFamily="34" charset="0"/>
                <a:cs typeface="Arial" panose="020B0604020202020204" pitchFamily="34" charset="0"/>
              </a:rPr>
              <a:t> VN: </a:t>
            </a:r>
          </a:p>
          <a:p>
            <a:pPr lvl="1"/>
            <a:r>
              <a:rPr lang="en-US" sz="2200" dirty="0">
                <a:latin typeface="Arial" panose="020B0604020202020204" pitchFamily="34" charset="0"/>
                <a:cs typeface="Arial" panose="020B0604020202020204" pitchFamily="34" charset="0"/>
              </a:rPr>
              <a:t>54%</a:t>
            </a:r>
          </a:p>
          <a:p>
            <a:pPr lvl="1"/>
            <a:r>
              <a:rPr lang="en-US" sz="2200" dirty="0">
                <a:latin typeface="Arial" panose="020B0604020202020204" pitchFamily="34" charset="0"/>
                <a:cs typeface="Arial" panose="020B0604020202020204" pitchFamily="34" charset="0"/>
              </a:rPr>
              <a:t>85%</a:t>
            </a:r>
          </a:p>
          <a:p>
            <a:pPr lvl="1"/>
            <a:r>
              <a:rPr lang="en-US" sz="2200" dirty="0">
                <a:latin typeface="Arial" panose="020B0604020202020204" pitchFamily="34" charset="0"/>
                <a:cs typeface="Arial" panose="020B0604020202020204" pitchFamily="34" charset="0"/>
              </a:rPr>
              <a:t>96%</a:t>
            </a:r>
          </a:p>
          <a:p>
            <a:pPr lvl="1"/>
            <a:r>
              <a:rPr lang="en-US" sz="2200" dirty="0">
                <a:latin typeface="Arial" panose="020B0604020202020204" pitchFamily="34" charset="0"/>
                <a:cs typeface="Arial" panose="020B0604020202020204" pitchFamily="34" charset="0"/>
              </a:rPr>
              <a:t>99%</a:t>
            </a:r>
          </a:p>
        </p:txBody>
      </p:sp>
      <p:grpSp>
        <p:nvGrpSpPr>
          <p:cNvPr id="4" name="Group 3">
            <a:extLst>
              <a:ext uri="{FF2B5EF4-FFF2-40B4-BE49-F238E27FC236}">
                <a16:creationId xmlns:a16="http://schemas.microsoft.com/office/drawing/2014/main" id="{C7E101A5-FD29-44E1-81B5-E8B7E552A032}"/>
              </a:ext>
            </a:extLst>
          </p:cNvPr>
          <p:cNvGrpSpPr/>
          <p:nvPr/>
        </p:nvGrpSpPr>
        <p:grpSpPr>
          <a:xfrm>
            <a:off x="6743700" y="2547256"/>
            <a:ext cx="2842135" cy="3427867"/>
            <a:chOff x="2865120" y="3653496"/>
            <a:chExt cx="4968240" cy="6244883"/>
          </a:xfrm>
        </p:grpSpPr>
        <p:sp>
          <p:nvSpPr>
            <p:cNvPr id="5" name="Oval 4">
              <a:extLst>
                <a:ext uri="{FF2B5EF4-FFF2-40B4-BE49-F238E27FC236}">
                  <a16:creationId xmlns:a16="http://schemas.microsoft.com/office/drawing/2014/main" id="{82C816A9-A48B-47FA-BCFF-82FFB721CF08}"/>
                </a:ext>
              </a:extLst>
            </p:cNvPr>
            <p:cNvSpPr/>
            <p:nvPr/>
          </p:nvSpPr>
          <p:spPr>
            <a:xfrm>
              <a:off x="2865120" y="8040858"/>
              <a:ext cx="4968240" cy="18575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6" name="Rectangle 5">
              <a:extLst>
                <a:ext uri="{FF2B5EF4-FFF2-40B4-BE49-F238E27FC236}">
                  <a16:creationId xmlns:a16="http://schemas.microsoft.com/office/drawing/2014/main" id="{B5018575-8C0A-4B82-8399-96ADD9DBFB5C}"/>
                </a:ext>
              </a:extLst>
            </p:cNvPr>
            <p:cNvSpPr/>
            <p:nvPr/>
          </p:nvSpPr>
          <p:spPr>
            <a:xfrm>
              <a:off x="2865120" y="4582257"/>
              <a:ext cx="4968240" cy="4387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7" name="Oval 6">
              <a:extLst>
                <a:ext uri="{FF2B5EF4-FFF2-40B4-BE49-F238E27FC236}">
                  <a16:creationId xmlns:a16="http://schemas.microsoft.com/office/drawing/2014/main" id="{60E00FC7-CF74-4CEE-A90B-CBDEBF834BF2}"/>
                </a:ext>
              </a:extLst>
            </p:cNvPr>
            <p:cNvSpPr/>
            <p:nvPr/>
          </p:nvSpPr>
          <p:spPr>
            <a:xfrm>
              <a:off x="2865120" y="3653496"/>
              <a:ext cx="4968240" cy="185752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grpSp>
      <p:grpSp>
        <p:nvGrpSpPr>
          <p:cNvPr id="8" name="Group 7">
            <a:extLst>
              <a:ext uri="{FF2B5EF4-FFF2-40B4-BE49-F238E27FC236}">
                <a16:creationId xmlns:a16="http://schemas.microsoft.com/office/drawing/2014/main" id="{2AAF6092-FA64-4AD3-A4B5-D98AF9D892E7}"/>
              </a:ext>
            </a:extLst>
          </p:cNvPr>
          <p:cNvGrpSpPr/>
          <p:nvPr/>
        </p:nvGrpSpPr>
        <p:grpSpPr>
          <a:xfrm>
            <a:off x="8932692" y="3211952"/>
            <a:ext cx="2655151" cy="3184924"/>
            <a:chOff x="2865120" y="3653496"/>
            <a:chExt cx="4968240" cy="6244883"/>
          </a:xfrm>
        </p:grpSpPr>
        <p:sp>
          <p:nvSpPr>
            <p:cNvPr id="9" name="Oval 8">
              <a:extLst>
                <a:ext uri="{FF2B5EF4-FFF2-40B4-BE49-F238E27FC236}">
                  <a16:creationId xmlns:a16="http://schemas.microsoft.com/office/drawing/2014/main" id="{4B5C0C0E-F272-4B29-8D12-BA9E03EE821B}"/>
                </a:ext>
              </a:extLst>
            </p:cNvPr>
            <p:cNvSpPr/>
            <p:nvPr/>
          </p:nvSpPr>
          <p:spPr>
            <a:xfrm>
              <a:off x="2865120" y="8040858"/>
              <a:ext cx="4968240" cy="18575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0" name="Rectangle 9">
              <a:extLst>
                <a:ext uri="{FF2B5EF4-FFF2-40B4-BE49-F238E27FC236}">
                  <a16:creationId xmlns:a16="http://schemas.microsoft.com/office/drawing/2014/main" id="{4DDF6A50-30DD-47CB-88D0-927B212164EA}"/>
                </a:ext>
              </a:extLst>
            </p:cNvPr>
            <p:cNvSpPr/>
            <p:nvPr/>
          </p:nvSpPr>
          <p:spPr>
            <a:xfrm>
              <a:off x="2865120" y="4582257"/>
              <a:ext cx="4968240" cy="43873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1" name="Oval 10">
              <a:extLst>
                <a:ext uri="{FF2B5EF4-FFF2-40B4-BE49-F238E27FC236}">
                  <a16:creationId xmlns:a16="http://schemas.microsoft.com/office/drawing/2014/main" id="{CA0E6DBE-1080-4550-9319-B2E7B62D2064}"/>
                </a:ext>
              </a:extLst>
            </p:cNvPr>
            <p:cNvSpPr/>
            <p:nvPr/>
          </p:nvSpPr>
          <p:spPr>
            <a:xfrm>
              <a:off x="2865120" y="3653496"/>
              <a:ext cx="4968240" cy="185752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grpSp>
      <p:grpSp>
        <p:nvGrpSpPr>
          <p:cNvPr id="12" name="Group 11">
            <a:extLst>
              <a:ext uri="{FF2B5EF4-FFF2-40B4-BE49-F238E27FC236}">
                <a16:creationId xmlns:a16="http://schemas.microsoft.com/office/drawing/2014/main" id="{C7B834A3-5625-41B0-8D98-E92F9AD04C92}"/>
              </a:ext>
            </a:extLst>
          </p:cNvPr>
          <p:cNvGrpSpPr/>
          <p:nvPr/>
        </p:nvGrpSpPr>
        <p:grpSpPr>
          <a:xfrm>
            <a:off x="5726950" y="4330741"/>
            <a:ext cx="2422172" cy="2237578"/>
            <a:chOff x="2865120" y="4918416"/>
            <a:chExt cx="4968240" cy="4979963"/>
          </a:xfrm>
        </p:grpSpPr>
        <p:sp>
          <p:nvSpPr>
            <p:cNvPr id="13" name="Oval 12">
              <a:extLst>
                <a:ext uri="{FF2B5EF4-FFF2-40B4-BE49-F238E27FC236}">
                  <a16:creationId xmlns:a16="http://schemas.microsoft.com/office/drawing/2014/main" id="{CE4C9909-846C-46DC-93CA-C456126A464D}"/>
                </a:ext>
              </a:extLst>
            </p:cNvPr>
            <p:cNvSpPr/>
            <p:nvPr/>
          </p:nvSpPr>
          <p:spPr>
            <a:xfrm>
              <a:off x="2865120" y="8040858"/>
              <a:ext cx="4968240" cy="18575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4" name="Rectangle 13">
              <a:extLst>
                <a:ext uri="{FF2B5EF4-FFF2-40B4-BE49-F238E27FC236}">
                  <a16:creationId xmlns:a16="http://schemas.microsoft.com/office/drawing/2014/main" id="{EF7423A8-A246-4DF7-90ED-31C6CA2596D8}"/>
                </a:ext>
              </a:extLst>
            </p:cNvPr>
            <p:cNvSpPr/>
            <p:nvPr/>
          </p:nvSpPr>
          <p:spPr>
            <a:xfrm>
              <a:off x="2865120" y="5847179"/>
              <a:ext cx="4968240" cy="3122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sp>
          <p:nvSpPr>
            <p:cNvPr id="15" name="Oval 14">
              <a:extLst>
                <a:ext uri="{FF2B5EF4-FFF2-40B4-BE49-F238E27FC236}">
                  <a16:creationId xmlns:a16="http://schemas.microsoft.com/office/drawing/2014/main" id="{4711762D-F0B7-4475-BE72-05BAB65A2006}"/>
                </a:ext>
              </a:extLst>
            </p:cNvPr>
            <p:cNvSpPr/>
            <p:nvPr/>
          </p:nvSpPr>
          <p:spPr>
            <a:xfrm>
              <a:off x="2865120" y="4918416"/>
              <a:ext cx="4968240" cy="185752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Light" panose="020F0502020204030203" pitchFamily="34" charset="0"/>
              </a:endParaRPr>
            </a:p>
          </p:txBody>
        </p:sp>
      </p:grpSp>
      <p:sp>
        <p:nvSpPr>
          <p:cNvPr id="16" name="Freeform 22">
            <a:extLst>
              <a:ext uri="{FF2B5EF4-FFF2-40B4-BE49-F238E27FC236}">
                <a16:creationId xmlns:a16="http://schemas.microsoft.com/office/drawing/2014/main" id="{FEF3ED0D-5433-45C3-B560-D075CB1EF34E}"/>
              </a:ext>
            </a:extLst>
          </p:cNvPr>
          <p:cNvSpPr>
            <a:spLocks noChangeArrowheads="1"/>
          </p:cNvSpPr>
          <p:nvPr/>
        </p:nvSpPr>
        <p:spPr bwMode="auto">
          <a:xfrm>
            <a:off x="9674468" y="4770587"/>
            <a:ext cx="1327292" cy="863872"/>
          </a:xfrm>
          <a:custGeom>
            <a:avLst/>
            <a:gdLst>
              <a:gd name="connsiteX0" fmla="*/ 782825 w 877527"/>
              <a:gd name="connsiteY0" fmla="*/ 486694 h 571141"/>
              <a:gd name="connsiteX1" fmla="*/ 760500 w 877527"/>
              <a:gd name="connsiteY1" fmla="*/ 508614 h 571141"/>
              <a:gd name="connsiteX2" fmla="*/ 782825 w 877527"/>
              <a:gd name="connsiteY2" fmla="*/ 530535 h 571141"/>
              <a:gd name="connsiteX3" fmla="*/ 804790 w 877527"/>
              <a:gd name="connsiteY3" fmla="*/ 508614 h 571141"/>
              <a:gd name="connsiteX4" fmla="*/ 782825 w 877527"/>
              <a:gd name="connsiteY4" fmla="*/ 486694 h 571141"/>
              <a:gd name="connsiteX5" fmla="*/ 697485 w 877527"/>
              <a:gd name="connsiteY5" fmla="*/ 486694 h 571141"/>
              <a:gd name="connsiteX6" fmla="*/ 675520 w 877527"/>
              <a:gd name="connsiteY6" fmla="*/ 508614 h 571141"/>
              <a:gd name="connsiteX7" fmla="*/ 697485 w 877527"/>
              <a:gd name="connsiteY7" fmla="*/ 530535 h 571141"/>
              <a:gd name="connsiteX8" fmla="*/ 719450 w 877527"/>
              <a:gd name="connsiteY8" fmla="*/ 508614 h 571141"/>
              <a:gd name="connsiteX9" fmla="*/ 697485 w 877527"/>
              <a:gd name="connsiteY9" fmla="*/ 486694 h 571141"/>
              <a:gd name="connsiteX10" fmla="*/ 0 w 877527"/>
              <a:gd name="connsiteY10" fmla="*/ 446088 h 571141"/>
              <a:gd name="connsiteX11" fmla="*/ 18004 w 877527"/>
              <a:gd name="connsiteY11" fmla="*/ 446088 h 571141"/>
              <a:gd name="connsiteX12" fmla="*/ 859883 w 877527"/>
              <a:gd name="connsiteY12" fmla="*/ 446088 h 571141"/>
              <a:gd name="connsiteX13" fmla="*/ 877527 w 877527"/>
              <a:gd name="connsiteY13" fmla="*/ 446088 h 571141"/>
              <a:gd name="connsiteX14" fmla="*/ 877527 w 877527"/>
              <a:gd name="connsiteY14" fmla="*/ 464055 h 571141"/>
              <a:gd name="connsiteX15" fmla="*/ 877527 w 877527"/>
              <a:gd name="connsiteY15" fmla="*/ 553173 h 571141"/>
              <a:gd name="connsiteX16" fmla="*/ 877527 w 877527"/>
              <a:gd name="connsiteY16" fmla="*/ 571141 h 571141"/>
              <a:gd name="connsiteX17" fmla="*/ 859883 w 877527"/>
              <a:gd name="connsiteY17" fmla="*/ 571141 h 571141"/>
              <a:gd name="connsiteX18" fmla="*/ 18004 w 877527"/>
              <a:gd name="connsiteY18" fmla="*/ 571141 h 571141"/>
              <a:gd name="connsiteX19" fmla="*/ 0 w 877527"/>
              <a:gd name="connsiteY19" fmla="*/ 571141 h 571141"/>
              <a:gd name="connsiteX20" fmla="*/ 0 w 877527"/>
              <a:gd name="connsiteY20" fmla="*/ 553173 h 571141"/>
              <a:gd name="connsiteX21" fmla="*/ 0 w 877527"/>
              <a:gd name="connsiteY21" fmla="*/ 464055 h 571141"/>
              <a:gd name="connsiteX22" fmla="*/ 158236 w 877527"/>
              <a:gd name="connsiteY22" fmla="*/ 303744 h 571141"/>
              <a:gd name="connsiteX23" fmla="*/ 158236 w 877527"/>
              <a:gd name="connsiteY23" fmla="*/ 339373 h 571141"/>
              <a:gd name="connsiteX24" fmla="*/ 497604 w 877527"/>
              <a:gd name="connsiteY24" fmla="*/ 339373 h 571141"/>
              <a:gd name="connsiteX25" fmla="*/ 497604 w 877527"/>
              <a:gd name="connsiteY25" fmla="*/ 303744 h 571141"/>
              <a:gd name="connsiteX26" fmla="*/ 158236 w 877527"/>
              <a:gd name="connsiteY26" fmla="*/ 214492 h 571141"/>
              <a:gd name="connsiteX27" fmla="*/ 158236 w 877527"/>
              <a:gd name="connsiteY27" fmla="*/ 250121 h 571141"/>
              <a:gd name="connsiteX28" fmla="*/ 497604 w 877527"/>
              <a:gd name="connsiteY28" fmla="*/ 250121 h 571141"/>
              <a:gd name="connsiteX29" fmla="*/ 497604 w 877527"/>
              <a:gd name="connsiteY29" fmla="*/ 214492 h 571141"/>
              <a:gd name="connsiteX30" fmla="*/ 158236 w 877527"/>
              <a:gd name="connsiteY30" fmla="*/ 124881 h 571141"/>
              <a:gd name="connsiteX31" fmla="*/ 158236 w 877527"/>
              <a:gd name="connsiteY31" fmla="*/ 160869 h 571141"/>
              <a:gd name="connsiteX32" fmla="*/ 497604 w 877527"/>
              <a:gd name="connsiteY32" fmla="*/ 160869 h 571141"/>
              <a:gd name="connsiteX33" fmla="*/ 497604 w 877527"/>
              <a:gd name="connsiteY33" fmla="*/ 124881 h 571141"/>
              <a:gd name="connsiteX34" fmla="*/ 532873 w 877527"/>
              <a:gd name="connsiteY34" fmla="*/ 121282 h 571141"/>
              <a:gd name="connsiteX35" fmla="*/ 540070 w 877527"/>
              <a:gd name="connsiteY35" fmla="*/ 154751 h 571141"/>
              <a:gd name="connsiteX36" fmla="*/ 574619 w 877527"/>
              <a:gd name="connsiteY36" fmla="*/ 310582 h 571141"/>
              <a:gd name="connsiteX37" fmla="*/ 580017 w 877527"/>
              <a:gd name="connsiteY37" fmla="*/ 335774 h 571141"/>
              <a:gd name="connsiteX38" fmla="*/ 600530 w 877527"/>
              <a:gd name="connsiteY38" fmla="*/ 319939 h 571141"/>
              <a:gd name="connsiteX39" fmla="*/ 640117 w 877527"/>
              <a:gd name="connsiteY39" fmla="*/ 289349 h 571141"/>
              <a:gd name="connsiteX40" fmla="*/ 699498 w 877527"/>
              <a:gd name="connsiteY40" fmla="*/ 359167 h 571141"/>
              <a:gd name="connsiteX41" fmla="*/ 724329 w 877527"/>
              <a:gd name="connsiteY41" fmla="*/ 337934 h 571141"/>
              <a:gd name="connsiteX42" fmla="*/ 665669 w 877527"/>
              <a:gd name="connsiteY42" fmla="*/ 269195 h 571141"/>
              <a:gd name="connsiteX43" fmla="*/ 708854 w 877527"/>
              <a:gd name="connsiteY43" fmla="*/ 235726 h 571141"/>
              <a:gd name="connsiteX44" fmla="*/ 729008 w 877527"/>
              <a:gd name="connsiteY44" fmla="*/ 219891 h 571141"/>
              <a:gd name="connsiteX45" fmla="*/ 705975 w 877527"/>
              <a:gd name="connsiteY45" fmla="*/ 208374 h 571141"/>
              <a:gd name="connsiteX46" fmla="*/ 563462 w 877527"/>
              <a:gd name="connsiteY46" fmla="*/ 136757 h 571141"/>
              <a:gd name="connsiteX47" fmla="*/ 75824 w 877527"/>
              <a:gd name="connsiteY47" fmla="*/ 0 h 571141"/>
              <a:gd name="connsiteX48" fmla="*/ 801704 w 877527"/>
              <a:gd name="connsiteY48" fmla="*/ 0 h 571141"/>
              <a:gd name="connsiteX49" fmla="*/ 826176 w 877527"/>
              <a:gd name="connsiteY49" fmla="*/ 10077 h 571141"/>
              <a:gd name="connsiteX50" fmla="*/ 836252 w 877527"/>
              <a:gd name="connsiteY50" fmla="*/ 34549 h 571141"/>
              <a:gd name="connsiteX51" fmla="*/ 836252 w 877527"/>
              <a:gd name="connsiteY51" fmla="*/ 428265 h 571141"/>
              <a:gd name="connsiteX52" fmla="*/ 41275 w 877527"/>
              <a:gd name="connsiteY52" fmla="*/ 428265 h 571141"/>
              <a:gd name="connsiteX53" fmla="*/ 41275 w 877527"/>
              <a:gd name="connsiteY53" fmla="*/ 34549 h 571141"/>
              <a:gd name="connsiteX54" fmla="*/ 51352 w 877527"/>
              <a:gd name="connsiteY54" fmla="*/ 10077 h 571141"/>
              <a:gd name="connsiteX55" fmla="*/ 75824 w 877527"/>
              <a:gd name="connsiteY55" fmla="*/ 0 h 57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77527" h="571141">
                <a:moveTo>
                  <a:pt x="782825" y="486694"/>
                </a:moveTo>
                <a:cubicBezTo>
                  <a:pt x="770222" y="486694"/>
                  <a:pt x="760500" y="496397"/>
                  <a:pt x="760500" y="508614"/>
                </a:cubicBezTo>
                <a:cubicBezTo>
                  <a:pt x="760500" y="520473"/>
                  <a:pt x="770222" y="530535"/>
                  <a:pt x="782825" y="530535"/>
                </a:cubicBezTo>
                <a:cubicBezTo>
                  <a:pt x="794708" y="530535"/>
                  <a:pt x="804790" y="520473"/>
                  <a:pt x="804790" y="508614"/>
                </a:cubicBezTo>
                <a:cubicBezTo>
                  <a:pt x="804790" y="496397"/>
                  <a:pt x="794708" y="486694"/>
                  <a:pt x="782825" y="486694"/>
                </a:cubicBezTo>
                <a:close/>
                <a:moveTo>
                  <a:pt x="697485" y="486694"/>
                </a:moveTo>
                <a:cubicBezTo>
                  <a:pt x="685242" y="486694"/>
                  <a:pt x="675520" y="496397"/>
                  <a:pt x="675520" y="508614"/>
                </a:cubicBezTo>
                <a:cubicBezTo>
                  <a:pt x="675520" y="520473"/>
                  <a:pt x="685242" y="530535"/>
                  <a:pt x="697485" y="530535"/>
                </a:cubicBezTo>
                <a:cubicBezTo>
                  <a:pt x="709367" y="530535"/>
                  <a:pt x="719450" y="520473"/>
                  <a:pt x="719450" y="508614"/>
                </a:cubicBezTo>
                <a:cubicBezTo>
                  <a:pt x="719450" y="496397"/>
                  <a:pt x="709367" y="486694"/>
                  <a:pt x="697485" y="486694"/>
                </a:cubicBezTo>
                <a:close/>
                <a:moveTo>
                  <a:pt x="0" y="446088"/>
                </a:moveTo>
                <a:lnTo>
                  <a:pt x="18004" y="446088"/>
                </a:lnTo>
                <a:lnTo>
                  <a:pt x="859883" y="446088"/>
                </a:lnTo>
                <a:lnTo>
                  <a:pt x="877527" y="446088"/>
                </a:lnTo>
                <a:lnTo>
                  <a:pt x="877527" y="464055"/>
                </a:lnTo>
                <a:lnTo>
                  <a:pt x="877527" y="553173"/>
                </a:lnTo>
                <a:lnTo>
                  <a:pt x="877527" y="571141"/>
                </a:lnTo>
                <a:lnTo>
                  <a:pt x="859883" y="571141"/>
                </a:lnTo>
                <a:lnTo>
                  <a:pt x="18004" y="571141"/>
                </a:lnTo>
                <a:lnTo>
                  <a:pt x="0" y="571141"/>
                </a:lnTo>
                <a:lnTo>
                  <a:pt x="0" y="553173"/>
                </a:lnTo>
                <a:lnTo>
                  <a:pt x="0" y="464055"/>
                </a:lnTo>
                <a:close/>
                <a:moveTo>
                  <a:pt x="158236" y="303744"/>
                </a:moveTo>
                <a:lnTo>
                  <a:pt x="158236" y="339373"/>
                </a:lnTo>
                <a:lnTo>
                  <a:pt x="497604" y="339373"/>
                </a:lnTo>
                <a:lnTo>
                  <a:pt x="497604" y="303744"/>
                </a:lnTo>
                <a:close/>
                <a:moveTo>
                  <a:pt x="158236" y="214492"/>
                </a:moveTo>
                <a:lnTo>
                  <a:pt x="158236" y="250121"/>
                </a:lnTo>
                <a:lnTo>
                  <a:pt x="497604" y="250121"/>
                </a:lnTo>
                <a:lnTo>
                  <a:pt x="497604" y="214492"/>
                </a:lnTo>
                <a:close/>
                <a:moveTo>
                  <a:pt x="158236" y="124881"/>
                </a:moveTo>
                <a:lnTo>
                  <a:pt x="158236" y="160869"/>
                </a:lnTo>
                <a:lnTo>
                  <a:pt x="497604" y="160869"/>
                </a:lnTo>
                <a:lnTo>
                  <a:pt x="497604" y="124881"/>
                </a:lnTo>
                <a:close/>
                <a:moveTo>
                  <a:pt x="532873" y="121282"/>
                </a:moveTo>
                <a:lnTo>
                  <a:pt x="540070" y="154751"/>
                </a:lnTo>
                <a:lnTo>
                  <a:pt x="574619" y="310582"/>
                </a:lnTo>
                <a:lnTo>
                  <a:pt x="580017" y="335774"/>
                </a:lnTo>
                <a:lnTo>
                  <a:pt x="600530" y="319939"/>
                </a:lnTo>
                <a:lnTo>
                  <a:pt x="640117" y="289349"/>
                </a:lnTo>
                <a:lnTo>
                  <a:pt x="699498" y="359167"/>
                </a:lnTo>
                <a:lnTo>
                  <a:pt x="724329" y="337934"/>
                </a:lnTo>
                <a:lnTo>
                  <a:pt x="665669" y="269195"/>
                </a:lnTo>
                <a:lnTo>
                  <a:pt x="708854" y="235726"/>
                </a:lnTo>
                <a:lnTo>
                  <a:pt x="729008" y="219891"/>
                </a:lnTo>
                <a:lnTo>
                  <a:pt x="705975" y="208374"/>
                </a:lnTo>
                <a:lnTo>
                  <a:pt x="563462" y="136757"/>
                </a:lnTo>
                <a:close/>
                <a:moveTo>
                  <a:pt x="75824" y="0"/>
                </a:moveTo>
                <a:lnTo>
                  <a:pt x="801704" y="0"/>
                </a:lnTo>
                <a:cubicBezTo>
                  <a:pt x="811061" y="0"/>
                  <a:pt x="819698" y="3959"/>
                  <a:pt x="826176" y="10077"/>
                </a:cubicBezTo>
                <a:cubicBezTo>
                  <a:pt x="832654" y="16195"/>
                  <a:pt x="836252" y="24832"/>
                  <a:pt x="836252" y="34549"/>
                </a:cubicBezTo>
                <a:lnTo>
                  <a:pt x="836252" y="428265"/>
                </a:lnTo>
                <a:lnTo>
                  <a:pt x="41275" y="428265"/>
                </a:lnTo>
                <a:lnTo>
                  <a:pt x="41275" y="34549"/>
                </a:lnTo>
                <a:cubicBezTo>
                  <a:pt x="41275" y="25192"/>
                  <a:pt x="45234" y="16555"/>
                  <a:pt x="51352" y="10077"/>
                </a:cubicBezTo>
                <a:cubicBezTo>
                  <a:pt x="57830" y="3959"/>
                  <a:pt x="66467" y="0"/>
                  <a:pt x="75824" y="0"/>
                </a:cubicBezTo>
                <a:close/>
              </a:path>
            </a:pathLst>
          </a:custGeom>
          <a:solidFill>
            <a:schemeClr val="bg1"/>
          </a:solidFill>
          <a:ln>
            <a:noFill/>
          </a:ln>
          <a:effectLst/>
        </p:spPr>
        <p:txBody>
          <a:bodyPr wrap="square" anchor="ctr">
            <a:noAutofit/>
          </a:bodyPr>
          <a:lstStyle/>
          <a:p>
            <a:endParaRPr lang="en-US" dirty="0">
              <a:latin typeface="Lato Light" panose="020F0502020204030203" pitchFamily="34" charset="0"/>
            </a:endParaRPr>
          </a:p>
        </p:txBody>
      </p:sp>
      <p:sp>
        <p:nvSpPr>
          <p:cNvPr id="17" name="Freeform 21">
            <a:extLst>
              <a:ext uri="{FF2B5EF4-FFF2-40B4-BE49-F238E27FC236}">
                <a16:creationId xmlns:a16="http://schemas.microsoft.com/office/drawing/2014/main" id="{1E26B814-85E6-4668-8A21-C2C45197C006}"/>
              </a:ext>
            </a:extLst>
          </p:cNvPr>
          <p:cNvSpPr>
            <a:spLocks noChangeArrowheads="1"/>
          </p:cNvSpPr>
          <p:nvPr/>
        </p:nvSpPr>
        <p:spPr bwMode="auto">
          <a:xfrm>
            <a:off x="8149121" y="4062354"/>
            <a:ext cx="725729" cy="799809"/>
          </a:xfrm>
          <a:custGeom>
            <a:avLst/>
            <a:gdLst>
              <a:gd name="connsiteX0" fmla="*/ 195872 w 741005"/>
              <a:gd name="connsiteY0" fmla="*/ 99605 h 877197"/>
              <a:gd name="connsiteX1" fmla="*/ 232618 w 741005"/>
              <a:gd name="connsiteY1" fmla="*/ 105365 h 877197"/>
              <a:gd name="connsiteX2" fmla="*/ 234059 w 741005"/>
              <a:gd name="connsiteY2" fmla="*/ 177365 h 877197"/>
              <a:gd name="connsiteX3" fmla="*/ 227214 w 741005"/>
              <a:gd name="connsiteY3" fmla="*/ 180605 h 877197"/>
              <a:gd name="connsiteX4" fmla="*/ 205959 w 741005"/>
              <a:gd name="connsiteY4" fmla="*/ 207245 h 877197"/>
              <a:gd name="connsiteX5" fmla="*/ 209562 w 741005"/>
              <a:gd name="connsiteY5" fmla="*/ 241084 h 877197"/>
              <a:gd name="connsiteX6" fmla="*/ 236221 w 741005"/>
              <a:gd name="connsiteY6" fmla="*/ 261964 h 877197"/>
              <a:gd name="connsiteX7" fmla="*/ 269724 w 741005"/>
              <a:gd name="connsiteY7" fmla="*/ 258364 h 877197"/>
              <a:gd name="connsiteX8" fmla="*/ 290979 w 741005"/>
              <a:gd name="connsiteY8" fmla="*/ 231725 h 877197"/>
              <a:gd name="connsiteX9" fmla="*/ 287016 w 741005"/>
              <a:gd name="connsiteY9" fmla="*/ 198245 h 877197"/>
              <a:gd name="connsiteX10" fmla="*/ 274047 w 741005"/>
              <a:gd name="connsiteY10" fmla="*/ 183125 h 877197"/>
              <a:gd name="connsiteX11" fmla="*/ 274047 w 741005"/>
              <a:gd name="connsiteY11" fmla="*/ 111485 h 877197"/>
              <a:gd name="connsiteX12" fmla="*/ 444087 w 741005"/>
              <a:gd name="connsiteY12" fmla="*/ 137405 h 877197"/>
              <a:gd name="connsiteX13" fmla="*/ 456696 w 741005"/>
              <a:gd name="connsiteY13" fmla="*/ 146405 h 877197"/>
              <a:gd name="connsiteX14" fmla="*/ 738775 w 741005"/>
              <a:gd name="connsiteY14" fmla="*/ 658323 h 877197"/>
              <a:gd name="connsiteX15" fmla="*/ 731930 w 741005"/>
              <a:gd name="connsiteY15" fmla="*/ 682443 h 877197"/>
              <a:gd name="connsiteX16" fmla="*/ 381403 w 741005"/>
              <a:gd name="connsiteY16" fmla="*/ 875042 h 877197"/>
              <a:gd name="connsiteX17" fmla="*/ 357626 w 741005"/>
              <a:gd name="connsiteY17" fmla="*/ 868202 h 877197"/>
              <a:gd name="connsiteX18" fmla="*/ 75187 w 741005"/>
              <a:gd name="connsiteY18" fmla="*/ 356284 h 877197"/>
              <a:gd name="connsiteX19" fmla="*/ 75187 w 741005"/>
              <a:gd name="connsiteY19" fmla="*/ 339364 h 877197"/>
              <a:gd name="connsiteX20" fmla="*/ 175698 w 741005"/>
              <a:gd name="connsiteY20" fmla="*/ 109685 h 877197"/>
              <a:gd name="connsiteX21" fmla="*/ 195872 w 741005"/>
              <a:gd name="connsiteY21" fmla="*/ 99605 h 877197"/>
              <a:gd name="connsiteX22" fmla="*/ 118527 w 741005"/>
              <a:gd name="connsiteY22" fmla="*/ 17435 h 877197"/>
              <a:gd name="connsiteX23" fmla="*/ 93064 w 741005"/>
              <a:gd name="connsiteY23" fmla="*/ 35489 h 877197"/>
              <a:gd name="connsiteX24" fmla="*/ 81918 w 741005"/>
              <a:gd name="connsiteY24" fmla="*/ 126125 h 877197"/>
              <a:gd name="connsiteX25" fmla="*/ 86845 w 741005"/>
              <a:gd name="connsiteY25" fmla="*/ 145595 h 877197"/>
              <a:gd name="connsiteX26" fmla="*/ 102539 w 741005"/>
              <a:gd name="connsiteY26" fmla="*/ 109685 h 877197"/>
              <a:gd name="connsiteX27" fmla="*/ 118370 w 741005"/>
              <a:gd name="connsiteY27" fmla="*/ 116525 h 877197"/>
              <a:gd name="connsiteX28" fmla="*/ 102539 w 741005"/>
              <a:gd name="connsiteY28" fmla="*/ 109325 h 877197"/>
              <a:gd name="connsiteX29" fmla="*/ 122328 w 741005"/>
              <a:gd name="connsiteY29" fmla="*/ 99605 h 877197"/>
              <a:gd name="connsiteX30" fmla="*/ 135677 w 741005"/>
              <a:gd name="connsiteY30" fmla="*/ 101533 h 877197"/>
              <a:gd name="connsiteX31" fmla="*/ 139232 w 741005"/>
              <a:gd name="connsiteY31" fmla="*/ 58059 h 877197"/>
              <a:gd name="connsiteX32" fmla="*/ 149972 w 741005"/>
              <a:gd name="connsiteY32" fmla="*/ 31714 h 877197"/>
              <a:gd name="connsiteX33" fmla="*/ 146860 w 741005"/>
              <a:gd name="connsiteY33" fmla="*/ 34045 h 877197"/>
              <a:gd name="connsiteX34" fmla="*/ 118527 w 741005"/>
              <a:gd name="connsiteY34" fmla="*/ 17435 h 877197"/>
              <a:gd name="connsiteX35" fmla="*/ 192034 w 741005"/>
              <a:gd name="connsiteY35" fmla="*/ 101 h 877197"/>
              <a:gd name="connsiteX36" fmla="*/ 235396 w 741005"/>
              <a:gd name="connsiteY36" fmla="*/ 23518 h 877197"/>
              <a:gd name="connsiteX37" fmla="*/ 264868 w 741005"/>
              <a:gd name="connsiteY37" fmla="*/ 159952 h 877197"/>
              <a:gd name="connsiteX38" fmla="*/ 260580 w 741005"/>
              <a:gd name="connsiteY38" fmla="*/ 204088 h 877197"/>
              <a:gd name="connsiteX39" fmla="*/ 268426 w 741005"/>
              <a:gd name="connsiteY39" fmla="*/ 207293 h 877197"/>
              <a:gd name="connsiteX40" fmla="*/ 275140 w 741005"/>
              <a:gd name="connsiteY40" fmla="*/ 223470 h 877197"/>
              <a:gd name="connsiteX41" fmla="*/ 252121 w 741005"/>
              <a:gd name="connsiteY41" fmla="*/ 246308 h 877197"/>
              <a:gd name="connsiteX42" fmla="*/ 229468 w 741005"/>
              <a:gd name="connsiteY42" fmla="*/ 223470 h 877197"/>
              <a:gd name="connsiteX43" fmla="*/ 236136 w 741005"/>
              <a:gd name="connsiteY43" fmla="*/ 207293 h 877197"/>
              <a:gd name="connsiteX44" fmla="*/ 242985 w 741005"/>
              <a:gd name="connsiteY44" fmla="*/ 204439 h 877197"/>
              <a:gd name="connsiteX45" fmla="*/ 247218 w 741005"/>
              <a:gd name="connsiteY45" fmla="*/ 161281 h 877197"/>
              <a:gd name="connsiteX46" fmla="*/ 221303 w 741005"/>
              <a:gd name="connsiteY46" fmla="*/ 33966 h 877197"/>
              <a:gd name="connsiteX47" fmla="*/ 193118 w 741005"/>
              <a:gd name="connsiteY47" fmla="*/ 17394 h 877197"/>
              <a:gd name="connsiteX48" fmla="*/ 167101 w 741005"/>
              <a:gd name="connsiteY48" fmla="*/ 35407 h 877197"/>
              <a:gd name="connsiteX49" fmla="*/ 155899 w 741005"/>
              <a:gd name="connsiteY49" fmla="*/ 64318 h 877197"/>
              <a:gd name="connsiteX50" fmla="*/ 153400 w 741005"/>
              <a:gd name="connsiteY50" fmla="*/ 104092 h 877197"/>
              <a:gd name="connsiteX51" fmla="*/ 157227 w 741005"/>
              <a:gd name="connsiteY51" fmla="*/ 104645 h 877197"/>
              <a:gd name="connsiteX52" fmla="*/ 157227 w 741005"/>
              <a:gd name="connsiteY52" fmla="*/ 105725 h 877197"/>
              <a:gd name="connsiteX53" fmla="*/ 58645 w 741005"/>
              <a:gd name="connsiteY53" fmla="*/ 332164 h 877197"/>
              <a:gd name="connsiteX54" fmla="*/ 59365 w 741005"/>
              <a:gd name="connsiteY54" fmla="*/ 365284 h 877197"/>
              <a:gd name="connsiteX55" fmla="*/ 333883 w 741005"/>
              <a:gd name="connsiteY55" fmla="*/ 864242 h 877197"/>
              <a:gd name="connsiteX56" fmla="*/ 307619 w 741005"/>
              <a:gd name="connsiteY56" fmla="*/ 875042 h 877197"/>
              <a:gd name="connsiteX57" fmla="*/ 283873 w 741005"/>
              <a:gd name="connsiteY57" fmla="*/ 868202 h 877197"/>
              <a:gd name="connsiteX58" fmla="*/ 2158 w 741005"/>
              <a:gd name="connsiteY58" fmla="*/ 356284 h 877197"/>
              <a:gd name="connsiteX59" fmla="*/ 2158 w 741005"/>
              <a:gd name="connsiteY59" fmla="*/ 339364 h 877197"/>
              <a:gd name="connsiteX60" fmla="*/ 75531 w 741005"/>
              <a:gd name="connsiteY60" fmla="*/ 171482 h 877197"/>
              <a:gd name="connsiteX61" fmla="*/ 64440 w 741005"/>
              <a:gd name="connsiteY61" fmla="*/ 127502 h 877197"/>
              <a:gd name="connsiteX62" fmla="*/ 78360 w 741005"/>
              <a:gd name="connsiteY62" fmla="*/ 26101 h 877197"/>
              <a:gd name="connsiteX63" fmla="*/ 117810 w 741005"/>
              <a:gd name="connsiteY63" fmla="*/ 103 h 877197"/>
              <a:gd name="connsiteX64" fmla="*/ 140270 w 741005"/>
              <a:gd name="connsiteY64" fmla="*/ 5068 h 877197"/>
              <a:gd name="connsiteX65" fmla="*/ 157536 w 741005"/>
              <a:gd name="connsiteY65" fmla="*/ 20596 h 877197"/>
              <a:gd name="connsiteX66" fmla="*/ 170398 w 741005"/>
              <a:gd name="connsiteY66" fmla="*/ 7261 h 877197"/>
              <a:gd name="connsiteX67" fmla="*/ 192034 w 741005"/>
              <a:gd name="connsiteY67" fmla="*/ 101 h 87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41005" h="877197">
                <a:moveTo>
                  <a:pt x="195872" y="99605"/>
                </a:moveTo>
                <a:lnTo>
                  <a:pt x="232618" y="105365"/>
                </a:lnTo>
                <a:cubicBezTo>
                  <a:pt x="235500" y="128765"/>
                  <a:pt x="235500" y="153245"/>
                  <a:pt x="234059" y="177365"/>
                </a:cubicBezTo>
                <a:cubicBezTo>
                  <a:pt x="231537" y="178445"/>
                  <a:pt x="229376" y="179525"/>
                  <a:pt x="227214" y="180605"/>
                </a:cubicBezTo>
                <a:cubicBezTo>
                  <a:pt x="216407" y="186725"/>
                  <a:pt x="209202" y="196445"/>
                  <a:pt x="205959" y="207245"/>
                </a:cubicBezTo>
                <a:cubicBezTo>
                  <a:pt x="202717" y="218045"/>
                  <a:pt x="203798" y="230285"/>
                  <a:pt x="209562" y="241084"/>
                </a:cubicBezTo>
                <a:cubicBezTo>
                  <a:pt x="215326" y="251524"/>
                  <a:pt x="225053" y="259084"/>
                  <a:pt x="236221" y="261964"/>
                </a:cubicBezTo>
                <a:cubicBezTo>
                  <a:pt x="247028" y="265204"/>
                  <a:pt x="258917" y="264124"/>
                  <a:pt x="269724" y="258364"/>
                </a:cubicBezTo>
                <a:cubicBezTo>
                  <a:pt x="280532" y="252604"/>
                  <a:pt x="287737" y="242524"/>
                  <a:pt x="290979" y="231725"/>
                </a:cubicBezTo>
                <a:cubicBezTo>
                  <a:pt x="294221" y="220925"/>
                  <a:pt x="293141" y="209045"/>
                  <a:pt x="287016" y="198245"/>
                </a:cubicBezTo>
                <a:cubicBezTo>
                  <a:pt x="284134" y="192125"/>
                  <a:pt x="279451" y="187085"/>
                  <a:pt x="274047" y="183125"/>
                </a:cubicBezTo>
                <a:cubicBezTo>
                  <a:pt x="275849" y="159365"/>
                  <a:pt x="275849" y="134885"/>
                  <a:pt x="274047" y="111485"/>
                </a:cubicBezTo>
                <a:lnTo>
                  <a:pt x="444087" y="137405"/>
                </a:lnTo>
                <a:cubicBezTo>
                  <a:pt x="449491" y="138485"/>
                  <a:pt x="454174" y="141725"/>
                  <a:pt x="456696" y="146405"/>
                </a:cubicBezTo>
                <a:lnTo>
                  <a:pt x="738775" y="658323"/>
                </a:lnTo>
                <a:cubicBezTo>
                  <a:pt x="743458" y="666963"/>
                  <a:pt x="740576" y="677403"/>
                  <a:pt x="731930" y="682443"/>
                </a:cubicBezTo>
                <a:lnTo>
                  <a:pt x="381403" y="875042"/>
                </a:lnTo>
                <a:cubicBezTo>
                  <a:pt x="372757" y="879722"/>
                  <a:pt x="361949" y="876482"/>
                  <a:pt x="357626" y="868202"/>
                </a:cubicBezTo>
                <a:lnTo>
                  <a:pt x="75187" y="356284"/>
                </a:lnTo>
                <a:cubicBezTo>
                  <a:pt x="72305" y="350884"/>
                  <a:pt x="72305" y="344404"/>
                  <a:pt x="75187" y="339364"/>
                </a:cubicBezTo>
                <a:lnTo>
                  <a:pt x="175698" y="109685"/>
                </a:lnTo>
                <a:cubicBezTo>
                  <a:pt x="173176" y="106445"/>
                  <a:pt x="187226" y="97445"/>
                  <a:pt x="195872" y="99605"/>
                </a:cubicBezTo>
                <a:close/>
                <a:moveTo>
                  <a:pt x="118527" y="17435"/>
                </a:moveTo>
                <a:cubicBezTo>
                  <a:pt x="109561" y="17796"/>
                  <a:pt x="100237" y="24295"/>
                  <a:pt x="93064" y="35489"/>
                </a:cubicBezTo>
                <a:cubicBezTo>
                  <a:pt x="81229" y="54175"/>
                  <a:pt x="75244" y="85250"/>
                  <a:pt x="81918" y="126125"/>
                </a:cubicBezTo>
                <a:lnTo>
                  <a:pt x="86845" y="145595"/>
                </a:lnTo>
                <a:lnTo>
                  <a:pt x="102539" y="109685"/>
                </a:lnTo>
                <a:lnTo>
                  <a:pt x="118370" y="116525"/>
                </a:lnTo>
                <a:lnTo>
                  <a:pt x="102539" y="109325"/>
                </a:lnTo>
                <a:cubicBezTo>
                  <a:pt x="105777" y="101765"/>
                  <a:pt x="114412" y="97445"/>
                  <a:pt x="122328" y="99605"/>
                </a:cubicBezTo>
                <a:lnTo>
                  <a:pt x="135677" y="101533"/>
                </a:lnTo>
                <a:lnTo>
                  <a:pt x="139232" y="58059"/>
                </a:lnTo>
                <a:lnTo>
                  <a:pt x="149972" y="31714"/>
                </a:lnTo>
                <a:lnTo>
                  <a:pt x="146860" y="34045"/>
                </a:lnTo>
                <a:cubicBezTo>
                  <a:pt x="138252" y="22129"/>
                  <a:pt x="127852" y="17074"/>
                  <a:pt x="118527" y="17435"/>
                </a:cubicBezTo>
                <a:close/>
                <a:moveTo>
                  <a:pt x="192034" y="101"/>
                </a:moveTo>
                <a:cubicBezTo>
                  <a:pt x="207210" y="-980"/>
                  <a:pt x="222748" y="6586"/>
                  <a:pt x="235396" y="23518"/>
                </a:cubicBezTo>
                <a:cubicBezTo>
                  <a:pt x="253553" y="47566"/>
                  <a:pt x="266833" y="91676"/>
                  <a:pt x="264868" y="159952"/>
                </a:cubicBezTo>
                <a:lnTo>
                  <a:pt x="260580" y="204088"/>
                </a:lnTo>
                <a:lnTo>
                  <a:pt x="268426" y="207293"/>
                </a:lnTo>
                <a:cubicBezTo>
                  <a:pt x="272582" y="211417"/>
                  <a:pt x="275140" y="217126"/>
                  <a:pt x="275140" y="223470"/>
                </a:cubicBezTo>
                <a:cubicBezTo>
                  <a:pt x="275140" y="236157"/>
                  <a:pt x="264909" y="246308"/>
                  <a:pt x="252121" y="246308"/>
                </a:cubicBezTo>
                <a:cubicBezTo>
                  <a:pt x="239699" y="246308"/>
                  <a:pt x="229468" y="236157"/>
                  <a:pt x="229468" y="223470"/>
                </a:cubicBezTo>
                <a:cubicBezTo>
                  <a:pt x="229468" y="217126"/>
                  <a:pt x="232026" y="211417"/>
                  <a:pt x="236136" y="207293"/>
                </a:cubicBezTo>
                <a:lnTo>
                  <a:pt x="242985" y="204439"/>
                </a:lnTo>
                <a:lnTo>
                  <a:pt x="247218" y="161281"/>
                </a:lnTo>
                <a:cubicBezTo>
                  <a:pt x="249353" y="96652"/>
                  <a:pt x="237564" y="55582"/>
                  <a:pt x="221303" y="33966"/>
                </a:cubicBezTo>
                <a:cubicBezTo>
                  <a:pt x="212269" y="22077"/>
                  <a:pt x="202513" y="17033"/>
                  <a:pt x="193118" y="17394"/>
                </a:cubicBezTo>
                <a:cubicBezTo>
                  <a:pt x="183361" y="17754"/>
                  <a:pt x="174328" y="24239"/>
                  <a:pt x="167101" y="35407"/>
                </a:cubicBezTo>
                <a:cubicBezTo>
                  <a:pt x="162223" y="42972"/>
                  <a:pt x="158338" y="52700"/>
                  <a:pt x="155899" y="64318"/>
                </a:cubicBezTo>
                <a:lnTo>
                  <a:pt x="153400" y="104092"/>
                </a:lnTo>
                <a:lnTo>
                  <a:pt x="157227" y="104645"/>
                </a:lnTo>
                <a:cubicBezTo>
                  <a:pt x="157227" y="105365"/>
                  <a:pt x="157227" y="105725"/>
                  <a:pt x="157227" y="105725"/>
                </a:cubicBezTo>
                <a:lnTo>
                  <a:pt x="58645" y="332164"/>
                </a:lnTo>
                <a:cubicBezTo>
                  <a:pt x="53968" y="342604"/>
                  <a:pt x="53608" y="354844"/>
                  <a:pt x="59365" y="365284"/>
                </a:cubicBezTo>
                <a:lnTo>
                  <a:pt x="333883" y="864242"/>
                </a:lnTo>
                <a:cubicBezTo>
                  <a:pt x="331725" y="869642"/>
                  <a:pt x="315174" y="871082"/>
                  <a:pt x="307619" y="875042"/>
                </a:cubicBezTo>
                <a:cubicBezTo>
                  <a:pt x="299344" y="879722"/>
                  <a:pt x="288550" y="876482"/>
                  <a:pt x="283873" y="868202"/>
                </a:cubicBezTo>
                <a:lnTo>
                  <a:pt x="2158" y="356284"/>
                </a:lnTo>
                <a:cubicBezTo>
                  <a:pt x="-720" y="350884"/>
                  <a:pt x="-720" y="344404"/>
                  <a:pt x="2158" y="339364"/>
                </a:cubicBezTo>
                <a:lnTo>
                  <a:pt x="75531" y="171482"/>
                </a:lnTo>
                <a:lnTo>
                  <a:pt x="64440" y="127502"/>
                </a:lnTo>
                <a:cubicBezTo>
                  <a:pt x="57379" y="82632"/>
                  <a:pt x="64642" y="47766"/>
                  <a:pt x="78360" y="26101"/>
                </a:cubicBezTo>
                <a:cubicBezTo>
                  <a:pt x="88760" y="9852"/>
                  <a:pt x="102747" y="825"/>
                  <a:pt x="117810" y="103"/>
                </a:cubicBezTo>
                <a:cubicBezTo>
                  <a:pt x="125341" y="-438"/>
                  <a:pt x="132962" y="1186"/>
                  <a:pt x="140270" y="5068"/>
                </a:cubicBezTo>
                <a:lnTo>
                  <a:pt x="157536" y="20596"/>
                </a:lnTo>
                <a:lnTo>
                  <a:pt x="170398" y="7261"/>
                </a:lnTo>
                <a:cubicBezTo>
                  <a:pt x="177128" y="2893"/>
                  <a:pt x="184446" y="461"/>
                  <a:pt x="192034" y="101"/>
                </a:cubicBezTo>
                <a:close/>
              </a:path>
            </a:pathLst>
          </a:custGeom>
          <a:solidFill>
            <a:schemeClr val="bg1"/>
          </a:solidFill>
          <a:ln>
            <a:noFill/>
          </a:ln>
          <a:effectLst/>
        </p:spPr>
        <p:txBody>
          <a:bodyPr wrap="square" anchor="ctr">
            <a:noAutofit/>
          </a:bodyPr>
          <a:lstStyle/>
          <a:p>
            <a:endParaRPr lang="en-US" dirty="0">
              <a:latin typeface="Lato Light" panose="020F0502020204030203" pitchFamily="34" charset="0"/>
            </a:endParaRPr>
          </a:p>
        </p:txBody>
      </p:sp>
      <p:sp>
        <p:nvSpPr>
          <p:cNvPr id="18" name="Freeform 22">
            <a:extLst>
              <a:ext uri="{FF2B5EF4-FFF2-40B4-BE49-F238E27FC236}">
                <a16:creationId xmlns:a16="http://schemas.microsoft.com/office/drawing/2014/main" id="{53FF156A-22FB-4ACC-8F5F-30D8B409350E}"/>
              </a:ext>
            </a:extLst>
          </p:cNvPr>
          <p:cNvSpPr>
            <a:spLocks noChangeArrowheads="1"/>
          </p:cNvSpPr>
          <p:nvPr/>
        </p:nvSpPr>
        <p:spPr bwMode="auto">
          <a:xfrm>
            <a:off x="6486984" y="5404367"/>
            <a:ext cx="1009264" cy="601077"/>
          </a:xfrm>
          <a:custGeom>
            <a:avLst/>
            <a:gdLst>
              <a:gd name="connsiteX0" fmla="*/ 782825 w 877527"/>
              <a:gd name="connsiteY0" fmla="*/ 486694 h 571141"/>
              <a:gd name="connsiteX1" fmla="*/ 760500 w 877527"/>
              <a:gd name="connsiteY1" fmla="*/ 508614 h 571141"/>
              <a:gd name="connsiteX2" fmla="*/ 782825 w 877527"/>
              <a:gd name="connsiteY2" fmla="*/ 530535 h 571141"/>
              <a:gd name="connsiteX3" fmla="*/ 804790 w 877527"/>
              <a:gd name="connsiteY3" fmla="*/ 508614 h 571141"/>
              <a:gd name="connsiteX4" fmla="*/ 782825 w 877527"/>
              <a:gd name="connsiteY4" fmla="*/ 486694 h 571141"/>
              <a:gd name="connsiteX5" fmla="*/ 697485 w 877527"/>
              <a:gd name="connsiteY5" fmla="*/ 486694 h 571141"/>
              <a:gd name="connsiteX6" fmla="*/ 675520 w 877527"/>
              <a:gd name="connsiteY6" fmla="*/ 508614 h 571141"/>
              <a:gd name="connsiteX7" fmla="*/ 697485 w 877527"/>
              <a:gd name="connsiteY7" fmla="*/ 530535 h 571141"/>
              <a:gd name="connsiteX8" fmla="*/ 719450 w 877527"/>
              <a:gd name="connsiteY8" fmla="*/ 508614 h 571141"/>
              <a:gd name="connsiteX9" fmla="*/ 697485 w 877527"/>
              <a:gd name="connsiteY9" fmla="*/ 486694 h 571141"/>
              <a:gd name="connsiteX10" fmla="*/ 0 w 877527"/>
              <a:gd name="connsiteY10" fmla="*/ 446088 h 571141"/>
              <a:gd name="connsiteX11" fmla="*/ 18004 w 877527"/>
              <a:gd name="connsiteY11" fmla="*/ 446088 h 571141"/>
              <a:gd name="connsiteX12" fmla="*/ 859883 w 877527"/>
              <a:gd name="connsiteY12" fmla="*/ 446088 h 571141"/>
              <a:gd name="connsiteX13" fmla="*/ 877527 w 877527"/>
              <a:gd name="connsiteY13" fmla="*/ 446088 h 571141"/>
              <a:gd name="connsiteX14" fmla="*/ 877527 w 877527"/>
              <a:gd name="connsiteY14" fmla="*/ 464055 h 571141"/>
              <a:gd name="connsiteX15" fmla="*/ 877527 w 877527"/>
              <a:gd name="connsiteY15" fmla="*/ 553173 h 571141"/>
              <a:gd name="connsiteX16" fmla="*/ 877527 w 877527"/>
              <a:gd name="connsiteY16" fmla="*/ 571141 h 571141"/>
              <a:gd name="connsiteX17" fmla="*/ 859883 w 877527"/>
              <a:gd name="connsiteY17" fmla="*/ 571141 h 571141"/>
              <a:gd name="connsiteX18" fmla="*/ 18004 w 877527"/>
              <a:gd name="connsiteY18" fmla="*/ 571141 h 571141"/>
              <a:gd name="connsiteX19" fmla="*/ 0 w 877527"/>
              <a:gd name="connsiteY19" fmla="*/ 571141 h 571141"/>
              <a:gd name="connsiteX20" fmla="*/ 0 w 877527"/>
              <a:gd name="connsiteY20" fmla="*/ 553173 h 571141"/>
              <a:gd name="connsiteX21" fmla="*/ 0 w 877527"/>
              <a:gd name="connsiteY21" fmla="*/ 464055 h 571141"/>
              <a:gd name="connsiteX22" fmla="*/ 158236 w 877527"/>
              <a:gd name="connsiteY22" fmla="*/ 303744 h 571141"/>
              <a:gd name="connsiteX23" fmla="*/ 158236 w 877527"/>
              <a:gd name="connsiteY23" fmla="*/ 339373 h 571141"/>
              <a:gd name="connsiteX24" fmla="*/ 497604 w 877527"/>
              <a:gd name="connsiteY24" fmla="*/ 339373 h 571141"/>
              <a:gd name="connsiteX25" fmla="*/ 497604 w 877527"/>
              <a:gd name="connsiteY25" fmla="*/ 303744 h 571141"/>
              <a:gd name="connsiteX26" fmla="*/ 158236 w 877527"/>
              <a:gd name="connsiteY26" fmla="*/ 214492 h 571141"/>
              <a:gd name="connsiteX27" fmla="*/ 158236 w 877527"/>
              <a:gd name="connsiteY27" fmla="*/ 250121 h 571141"/>
              <a:gd name="connsiteX28" fmla="*/ 497604 w 877527"/>
              <a:gd name="connsiteY28" fmla="*/ 250121 h 571141"/>
              <a:gd name="connsiteX29" fmla="*/ 497604 w 877527"/>
              <a:gd name="connsiteY29" fmla="*/ 214492 h 571141"/>
              <a:gd name="connsiteX30" fmla="*/ 158236 w 877527"/>
              <a:gd name="connsiteY30" fmla="*/ 124881 h 571141"/>
              <a:gd name="connsiteX31" fmla="*/ 158236 w 877527"/>
              <a:gd name="connsiteY31" fmla="*/ 160869 h 571141"/>
              <a:gd name="connsiteX32" fmla="*/ 497604 w 877527"/>
              <a:gd name="connsiteY32" fmla="*/ 160869 h 571141"/>
              <a:gd name="connsiteX33" fmla="*/ 497604 w 877527"/>
              <a:gd name="connsiteY33" fmla="*/ 124881 h 571141"/>
              <a:gd name="connsiteX34" fmla="*/ 532873 w 877527"/>
              <a:gd name="connsiteY34" fmla="*/ 121282 h 571141"/>
              <a:gd name="connsiteX35" fmla="*/ 540070 w 877527"/>
              <a:gd name="connsiteY35" fmla="*/ 154751 h 571141"/>
              <a:gd name="connsiteX36" fmla="*/ 574619 w 877527"/>
              <a:gd name="connsiteY36" fmla="*/ 310582 h 571141"/>
              <a:gd name="connsiteX37" fmla="*/ 580017 w 877527"/>
              <a:gd name="connsiteY37" fmla="*/ 335774 h 571141"/>
              <a:gd name="connsiteX38" fmla="*/ 600530 w 877527"/>
              <a:gd name="connsiteY38" fmla="*/ 319939 h 571141"/>
              <a:gd name="connsiteX39" fmla="*/ 640117 w 877527"/>
              <a:gd name="connsiteY39" fmla="*/ 289349 h 571141"/>
              <a:gd name="connsiteX40" fmla="*/ 699498 w 877527"/>
              <a:gd name="connsiteY40" fmla="*/ 359167 h 571141"/>
              <a:gd name="connsiteX41" fmla="*/ 724329 w 877527"/>
              <a:gd name="connsiteY41" fmla="*/ 337934 h 571141"/>
              <a:gd name="connsiteX42" fmla="*/ 665669 w 877527"/>
              <a:gd name="connsiteY42" fmla="*/ 269195 h 571141"/>
              <a:gd name="connsiteX43" fmla="*/ 708854 w 877527"/>
              <a:gd name="connsiteY43" fmla="*/ 235726 h 571141"/>
              <a:gd name="connsiteX44" fmla="*/ 729008 w 877527"/>
              <a:gd name="connsiteY44" fmla="*/ 219891 h 571141"/>
              <a:gd name="connsiteX45" fmla="*/ 705975 w 877527"/>
              <a:gd name="connsiteY45" fmla="*/ 208374 h 571141"/>
              <a:gd name="connsiteX46" fmla="*/ 563462 w 877527"/>
              <a:gd name="connsiteY46" fmla="*/ 136757 h 571141"/>
              <a:gd name="connsiteX47" fmla="*/ 75824 w 877527"/>
              <a:gd name="connsiteY47" fmla="*/ 0 h 571141"/>
              <a:gd name="connsiteX48" fmla="*/ 801704 w 877527"/>
              <a:gd name="connsiteY48" fmla="*/ 0 h 571141"/>
              <a:gd name="connsiteX49" fmla="*/ 826176 w 877527"/>
              <a:gd name="connsiteY49" fmla="*/ 10077 h 571141"/>
              <a:gd name="connsiteX50" fmla="*/ 836252 w 877527"/>
              <a:gd name="connsiteY50" fmla="*/ 34549 h 571141"/>
              <a:gd name="connsiteX51" fmla="*/ 836252 w 877527"/>
              <a:gd name="connsiteY51" fmla="*/ 428265 h 571141"/>
              <a:gd name="connsiteX52" fmla="*/ 41275 w 877527"/>
              <a:gd name="connsiteY52" fmla="*/ 428265 h 571141"/>
              <a:gd name="connsiteX53" fmla="*/ 41275 w 877527"/>
              <a:gd name="connsiteY53" fmla="*/ 34549 h 571141"/>
              <a:gd name="connsiteX54" fmla="*/ 51352 w 877527"/>
              <a:gd name="connsiteY54" fmla="*/ 10077 h 571141"/>
              <a:gd name="connsiteX55" fmla="*/ 75824 w 877527"/>
              <a:gd name="connsiteY55" fmla="*/ 0 h 57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77527" h="571141">
                <a:moveTo>
                  <a:pt x="782825" y="486694"/>
                </a:moveTo>
                <a:cubicBezTo>
                  <a:pt x="770222" y="486694"/>
                  <a:pt x="760500" y="496397"/>
                  <a:pt x="760500" y="508614"/>
                </a:cubicBezTo>
                <a:cubicBezTo>
                  <a:pt x="760500" y="520473"/>
                  <a:pt x="770222" y="530535"/>
                  <a:pt x="782825" y="530535"/>
                </a:cubicBezTo>
                <a:cubicBezTo>
                  <a:pt x="794708" y="530535"/>
                  <a:pt x="804790" y="520473"/>
                  <a:pt x="804790" y="508614"/>
                </a:cubicBezTo>
                <a:cubicBezTo>
                  <a:pt x="804790" y="496397"/>
                  <a:pt x="794708" y="486694"/>
                  <a:pt x="782825" y="486694"/>
                </a:cubicBezTo>
                <a:close/>
                <a:moveTo>
                  <a:pt x="697485" y="486694"/>
                </a:moveTo>
                <a:cubicBezTo>
                  <a:pt x="685242" y="486694"/>
                  <a:pt x="675520" y="496397"/>
                  <a:pt x="675520" y="508614"/>
                </a:cubicBezTo>
                <a:cubicBezTo>
                  <a:pt x="675520" y="520473"/>
                  <a:pt x="685242" y="530535"/>
                  <a:pt x="697485" y="530535"/>
                </a:cubicBezTo>
                <a:cubicBezTo>
                  <a:pt x="709367" y="530535"/>
                  <a:pt x="719450" y="520473"/>
                  <a:pt x="719450" y="508614"/>
                </a:cubicBezTo>
                <a:cubicBezTo>
                  <a:pt x="719450" y="496397"/>
                  <a:pt x="709367" y="486694"/>
                  <a:pt x="697485" y="486694"/>
                </a:cubicBezTo>
                <a:close/>
                <a:moveTo>
                  <a:pt x="0" y="446088"/>
                </a:moveTo>
                <a:lnTo>
                  <a:pt x="18004" y="446088"/>
                </a:lnTo>
                <a:lnTo>
                  <a:pt x="859883" y="446088"/>
                </a:lnTo>
                <a:lnTo>
                  <a:pt x="877527" y="446088"/>
                </a:lnTo>
                <a:lnTo>
                  <a:pt x="877527" y="464055"/>
                </a:lnTo>
                <a:lnTo>
                  <a:pt x="877527" y="553173"/>
                </a:lnTo>
                <a:lnTo>
                  <a:pt x="877527" y="571141"/>
                </a:lnTo>
                <a:lnTo>
                  <a:pt x="859883" y="571141"/>
                </a:lnTo>
                <a:lnTo>
                  <a:pt x="18004" y="571141"/>
                </a:lnTo>
                <a:lnTo>
                  <a:pt x="0" y="571141"/>
                </a:lnTo>
                <a:lnTo>
                  <a:pt x="0" y="553173"/>
                </a:lnTo>
                <a:lnTo>
                  <a:pt x="0" y="464055"/>
                </a:lnTo>
                <a:close/>
                <a:moveTo>
                  <a:pt x="158236" y="303744"/>
                </a:moveTo>
                <a:lnTo>
                  <a:pt x="158236" y="339373"/>
                </a:lnTo>
                <a:lnTo>
                  <a:pt x="497604" y="339373"/>
                </a:lnTo>
                <a:lnTo>
                  <a:pt x="497604" y="303744"/>
                </a:lnTo>
                <a:close/>
                <a:moveTo>
                  <a:pt x="158236" y="214492"/>
                </a:moveTo>
                <a:lnTo>
                  <a:pt x="158236" y="250121"/>
                </a:lnTo>
                <a:lnTo>
                  <a:pt x="497604" y="250121"/>
                </a:lnTo>
                <a:lnTo>
                  <a:pt x="497604" y="214492"/>
                </a:lnTo>
                <a:close/>
                <a:moveTo>
                  <a:pt x="158236" y="124881"/>
                </a:moveTo>
                <a:lnTo>
                  <a:pt x="158236" y="160869"/>
                </a:lnTo>
                <a:lnTo>
                  <a:pt x="497604" y="160869"/>
                </a:lnTo>
                <a:lnTo>
                  <a:pt x="497604" y="124881"/>
                </a:lnTo>
                <a:close/>
                <a:moveTo>
                  <a:pt x="532873" y="121282"/>
                </a:moveTo>
                <a:lnTo>
                  <a:pt x="540070" y="154751"/>
                </a:lnTo>
                <a:lnTo>
                  <a:pt x="574619" y="310582"/>
                </a:lnTo>
                <a:lnTo>
                  <a:pt x="580017" y="335774"/>
                </a:lnTo>
                <a:lnTo>
                  <a:pt x="600530" y="319939"/>
                </a:lnTo>
                <a:lnTo>
                  <a:pt x="640117" y="289349"/>
                </a:lnTo>
                <a:lnTo>
                  <a:pt x="699498" y="359167"/>
                </a:lnTo>
                <a:lnTo>
                  <a:pt x="724329" y="337934"/>
                </a:lnTo>
                <a:lnTo>
                  <a:pt x="665669" y="269195"/>
                </a:lnTo>
                <a:lnTo>
                  <a:pt x="708854" y="235726"/>
                </a:lnTo>
                <a:lnTo>
                  <a:pt x="729008" y="219891"/>
                </a:lnTo>
                <a:lnTo>
                  <a:pt x="705975" y="208374"/>
                </a:lnTo>
                <a:lnTo>
                  <a:pt x="563462" y="136757"/>
                </a:lnTo>
                <a:close/>
                <a:moveTo>
                  <a:pt x="75824" y="0"/>
                </a:moveTo>
                <a:lnTo>
                  <a:pt x="801704" y="0"/>
                </a:lnTo>
                <a:cubicBezTo>
                  <a:pt x="811061" y="0"/>
                  <a:pt x="819698" y="3959"/>
                  <a:pt x="826176" y="10077"/>
                </a:cubicBezTo>
                <a:cubicBezTo>
                  <a:pt x="832654" y="16195"/>
                  <a:pt x="836252" y="24832"/>
                  <a:pt x="836252" y="34549"/>
                </a:cubicBezTo>
                <a:lnTo>
                  <a:pt x="836252" y="428265"/>
                </a:lnTo>
                <a:lnTo>
                  <a:pt x="41275" y="428265"/>
                </a:lnTo>
                <a:lnTo>
                  <a:pt x="41275" y="34549"/>
                </a:lnTo>
                <a:cubicBezTo>
                  <a:pt x="41275" y="25192"/>
                  <a:pt x="45234" y="16555"/>
                  <a:pt x="51352" y="10077"/>
                </a:cubicBezTo>
                <a:cubicBezTo>
                  <a:pt x="57830" y="3959"/>
                  <a:pt x="66467" y="0"/>
                  <a:pt x="75824" y="0"/>
                </a:cubicBezTo>
                <a:close/>
              </a:path>
            </a:pathLst>
          </a:custGeom>
          <a:solidFill>
            <a:schemeClr val="bg1"/>
          </a:solidFill>
          <a:ln>
            <a:noFill/>
          </a:ln>
          <a:effectLst/>
        </p:spPr>
        <p:txBody>
          <a:bodyPr wrap="square" anchor="ctr">
            <a:noAutofit/>
          </a:bodyPr>
          <a:lstStyle/>
          <a:p>
            <a:endParaRPr lang="en-US" dirty="0">
              <a:latin typeface="Lato Light" panose="020F0502020204030203" pitchFamily="34" charset="0"/>
            </a:endParaRPr>
          </a:p>
        </p:txBody>
      </p:sp>
    </p:spTree>
    <p:extLst>
      <p:ext uri="{BB962C8B-B14F-4D97-AF65-F5344CB8AC3E}">
        <p14:creationId xmlns:p14="http://schemas.microsoft.com/office/powerpoint/2010/main" val="2608307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925"/>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Tài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sản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Bảo</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đảm</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là</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Phương</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tiện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Vận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tải</a:t>
            </a:r>
            <a:endParaRPr lang="en-US" sz="2701"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836921" y="1643671"/>
            <a:ext cx="5766667" cy="4919751"/>
          </a:xfrm>
        </p:spPr>
        <p:txBody>
          <a:bodyPr>
            <a:normAutofit/>
          </a:bodyPr>
          <a:lstStyle/>
          <a:p>
            <a:pPr lvl="1"/>
            <a:r>
              <a:rPr lang="en-US" sz="2001" dirty="0" err="1">
                <a:solidFill>
                  <a:schemeClr val="tx1">
                    <a:lumMod val="95000"/>
                    <a:lumOff val="5000"/>
                  </a:schemeClr>
                </a:solidFill>
                <a:latin typeface="Arial" panose="020B0604020202020204" pitchFamily="34" charset="0"/>
                <a:cs typeface="Arial" panose="020B0604020202020204" pitchFamily="34" charset="0"/>
              </a:rPr>
              <a:t>Có</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hạn</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định</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về</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Mới</a:t>
            </a:r>
            <a:r>
              <a:rPr lang="en-US" sz="2001" dirty="0">
                <a:solidFill>
                  <a:schemeClr val="tx1">
                    <a:lumMod val="95000"/>
                    <a:lumOff val="5000"/>
                  </a:schemeClr>
                </a:solidFill>
                <a:latin typeface="Arial" panose="020B0604020202020204" pitchFamily="34" charset="0"/>
                <a:cs typeface="Arial" panose="020B0604020202020204" pitchFamily="34" charset="0"/>
              </a:rPr>
              <a:t>/</a:t>
            </a:r>
            <a:r>
              <a:rPr lang="en-US" sz="2001" dirty="0" err="1">
                <a:solidFill>
                  <a:schemeClr val="tx1">
                    <a:lumMod val="95000"/>
                    <a:lumOff val="5000"/>
                  </a:schemeClr>
                </a:solidFill>
                <a:latin typeface="Arial" panose="020B0604020202020204" pitchFamily="34" charset="0"/>
                <a:cs typeface="Arial" panose="020B0604020202020204" pitchFamily="34" charset="0"/>
              </a:rPr>
              <a:t>Cũ</a:t>
            </a:r>
            <a:endParaRPr lang="en-US" sz="2001" dirty="0">
              <a:solidFill>
                <a:schemeClr val="tx1">
                  <a:lumMod val="95000"/>
                  <a:lumOff val="5000"/>
                </a:schemeClr>
              </a:solidFill>
              <a:latin typeface="Arial" panose="020B0604020202020204" pitchFamily="34" charset="0"/>
              <a:cs typeface="Arial" panose="020B0604020202020204" pitchFamily="34" charset="0"/>
            </a:endParaRPr>
          </a:p>
          <a:p>
            <a:pPr lvl="1"/>
            <a:endParaRPr lang="en-US" sz="2001" dirty="0">
              <a:solidFill>
                <a:schemeClr val="tx1">
                  <a:lumMod val="95000"/>
                  <a:lumOff val="5000"/>
                </a:schemeClr>
              </a:solidFill>
              <a:latin typeface="Arial" panose="020B0604020202020204" pitchFamily="34" charset="0"/>
              <a:cs typeface="Arial" panose="020B0604020202020204" pitchFamily="34" charset="0"/>
            </a:endParaRPr>
          </a:p>
          <a:p>
            <a:pPr lvl="1"/>
            <a:r>
              <a:rPr lang="en-US" sz="2001" dirty="0" err="1">
                <a:solidFill>
                  <a:schemeClr val="tx1">
                    <a:lumMod val="95000"/>
                    <a:lumOff val="5000"/>
                  </a:schemeClr>
                </a:solidFill>
                <a:latin typeface="Arial" panose="020B0604020202020204" pitchFamily="34" charset="0"/>
                <a:cs typeface="Arial" panose="020B0604020202020204" pitchFamily="34" charset="0"/>
              </a:rPr>
              <a:t>Nhãn</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hiệu</a:t>
            </a:r>
            <a:endParaRPr lang="en-US" sz="2001" dirty="0">
              <a:solidFill>
                <a:schemeClr val="tx1">
                  <a:lumMod val="95000"/>
                  <a:lumOff val="5000"/>
                </a:schemeClr>
              </a:solidFill>
              <a:latin typeface="Arial" panose="020B0604020202020204" pitchFamily="34" charset="0"/>
              <a:cs typeface="Arial" panose="020B0604020202020204" pitchFamily="34" charset="0"/>
            </a:endParaRPr>
          </a:p>
          <a:p>
            <a:pPr lvl="1"/>
            <a:endParaRPr lang="en-US" sz="2001" dirty="0">
              <a:solidFill>
                <a:schemeClr val="tx1">
                  <a:lumMod val="95000"/>
                  <a:lumOff val="5000"/>
                </a:schemeClr>
              </a:solidFill>
              <a:latin typeface="Arial" panose="020B0604020202020204" pitchFamily="34" charset="0"/>
              <a:cs typeface="Arial" panose="020B0604020202020204" pitchFamily="34" charset="0"/>
            </a:endParaRPr>
          </a:p>
          <a:p>
            <a:pPr lvl="1"/>
            <a:r>
              <a:rPr lang="en-US" sz="2001" dirty="0" err="1">
                <a:solidFill>
                  <a:schemeClr val="tx1">
                    <a:lumMod val="95000"/>
                    <a:lumOff val="5000"/>
                  </a:schemeClr>
                </a:solidFill>
                <a:latin typeface="Arial" panose="020B0604020202020204" pitchFamily="34" charset="0"/>
                <a:cs typeface="Arial" panose="020B0604020202020204" pitchFamily="34" charset="0"/>
              </a:rPr>
              <a:t>Nước</a:t>
            </a:r>
            <a:r>
              <a:rPr lang="en-US" sz="2001" dirty="0">
                <a:solidFill>
                  <a:schemeClr val="tx1">
                    <a:lumMod val="95000"/>
                    <a:lumOff val="5000"/>
                  </a:schemeClr>
                </a:solidFill>
                <a:latin typeface="Arial" panose="020B0604020202020204" pitchFamily="34" charset="0"/>
                <a:cs typeface="Arial" panose="020B0604020202020204" pitchFamily="34" charset="0"/>
              </a:rPr>
              <a:t> SX. </a:t>
            </a:r>
          </a:p>
          <a:p>
            <a:pPr lvl="1"/>
            <a:endParaRPr lang="en-US" sz="2001" dirty="0">
              <a:solidFill>
                <a:schemeClr val="tx1">
                  <a:lumMod val="95000"/>
                  <a:lumOff val="5000"/>
                </a:schemeClr>
              </a:solidFill>
              <a:latin typeface="Arial" panose="020B0604020202020204" pitchFamily="34" charset="0"/>
              <a:cs typeface="Arial" panose="020B0604020202020204" pitchFamily="34" charset="0"/>
            </a:endParaRPr>
          </a:p>
          <a:p>
            <a:pPr lvl="1"/>
            <a:r>
              <a:rPr lang="en-US" sz="2001" dirty="0">
                <a:solidFill>
                  <a:schemeClr val="tx1">
                    <a:lumMod val="95000"/>
                    <a:lumOff val="5000"/>
                  </a:schemeClr>
                </a:solidFill>
                <a:latin typeface="Arial" panose="020B0604020202020204" pitchFamily="34" charset="0"/>
                <a:cs typeface="Arial" panose="020B0604020202020204" pitchFamily="34" charset="0"/>
              </a:rPr>
              <a:t>LTV </a:t>
            </a:r>
            <a:r>
              <a:rPr lang="en-US" sz="2001" dirty="0" err="1">
                <a:solidFill>
                  <a:schemeClr val="tx1">
                    <a:lumMod val="95000"/>
                    <a:lumOff val="5000"/>
                  </a:schemeClr>
                </a:solidFill>
                <a:latin typeface="Arial" panose="020B0604020202020204" pitchFamily="34" charset="0"/>
                <a:cs typeface="Arial" panose="020B0604020202020204" pitchFamily="34" charset="0"/>
              </a:rPr>
              <a:t>thấp</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hơn</a:t>
            </a:r>
            <a:r>
              <a:rPr lang="en-US" sz="2001" dirty="0">
                <a:solidFill>
                  <a:schemeClr val="tx1">
                    <a:lumMod val="95000"/>
                    <a:lumOff val="5000"/>
                  </a:schemeClr>
                </a:solidFill>
                <a:latin typeface="Arial" panose="020B0604020202020204" pitchFamily="34" charset="0"/>
                <a:cs typeface="Arial" panose="020B0604020202020204" pitchFamily="34" charset="0"/>
              </a:rPr>
              <a:t> BĐS (</a:t>
            </a:r>
            <a:r>
              <a:rPr lang="en-US" sz="2001" dirty="0" err="1">
                <a:solidFill>
                  <a:schemeClr val="tx1">
                    <a:lumMod val="95000"/>
                    <a:lumOff val="5000"/>
                  </a:schemeClr>
                </a:solidFill>
                <a:latin typeface="Arial" panose="020B0604020202020204" pitchFamily="34" charset="0"/>
                <a:cs typeface="Arial" panose="020B0604020202020204" pitchFamily="34" charset="0"/>
              </a:rPr>
              <a:t>khoảng</a:t>
            </a:r>
            <a:r>
              <a:rPr lang="en-US" sz="2001" dirty="0">
                <a:solidFill>
                  <a:schemeClr val="tx1">
                    <a:lumMod val="95000"/>
                    <a:lumOff val="5000"/>
                  </a:schemeClr>
                </a:solidFill>
                <a:latin typeface="Arial" panose="020B0604020202020204" pitchFamily="34" charset="0"/>
                <a:cs typeface="Arial" panose="020B0604020202020204" pitchFamily="34" charset="0"/>
              </a:rPr>
              <a:t> 50-70%) </a:t>
            </a:r>
          </a:p>
          <a:p>
            <a:pPr lvl="1"/>
            <a:endParaRPr lang="en-US" sz="2001" dirty="0">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endParaRPr>
          </a:p>
          <a:p>
            <a:pPr lvl="1"/>
            <a:r>
              <a:rPr lang="en-US" sz="2001" dirty="0" err="1">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Định</a:t>
            </a:r>
            <a:r>
              <a:rPr lang="en-US" sz="2001" dirty="0">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 </a:t>
            </a:r>
            <a:r>
              <a:rPr lang="en-US" sz="2001" dirty="0" err="1">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giá</a:t>
            </a:r>
            <a:r>
              <a:rPr lang="en-US" sz="2001" dirty="0">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 </a:t>
            </a:r>
            <a:r>
              <a:rPr lang="en-US" sz="2001" dirty="0" err="1">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lại</a:t>
            </a:r>
            <a:r>
              <a:rPr lang="en-US" sz="2001" dirty="0">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 </a:t>
            </a:r>
            <a:r>
              <a:rPr lang="en-US" sz="2001" dirty="0" err="1">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định</a:t>
            </a:r>
            <a:r>
              <a:rPr lang="en-US" sz="2001" dirty="0">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 </a:t>
            </a:r>
            <a:r>
              <a:rPr lang="en-US" sz="2001" dirty="0" err="1">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kỳ</a:t>
            </a:r>
            <a:r>
              <a:rPr lang="en-US" sz="2001" dirty="0">
                <a:solidFill>
                  <a:schemeClr val="tx1">
                    <a:lumMod val="95000"/>
                    <a:lumOff val="5000"/>
                  </a:schemeClr>
                </a:solidFill>
                <a:latin typeface="Arial" panose="020B0604020202020204" pitchFamily="34" charset="0"/>
                <a:cs typeface="Arial" panose="020B0604020202020204" pitchFamily="34" charset="0"/>
                <a:sym typeface="Wingdings" panose="05000000000000000000" pitchFamily="2" charset="2"/>
              </a:rPr>
              <a:t> </a:t>
            </a:r>
            <a:endParaRPr lang="en-US" sz="200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0" y="1643670"/>
            <a:ext cx="6835252" cy="4550325"/>
          </a:xfrm>
          <a:prstGeom prst="rect">
            <a:avLst/>
          </a:prstGeom>
        </p:spPr>
      </p:pic>
    </p:spTree>
    <p:extLst>
      <p:ext uri="{BB962C8B-B14F-4D97-AF65-F5344CB8AC3E}">
        <p14:creationId xmlns:p14="http://schemas.microsoft.com/office/powerpoint/2010/main" val="3586853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9" y="-893"/>
            <a:ext cx="10515600" cy="777060"/>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Tài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sản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Bảo</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đảm</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là</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Máy</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móc</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Thiết</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bị</a:t>
            </a:r>
            <a:endParaRPr lang="en-US" sz="2701"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67500" y="1508260"/>
            <a:ext cx="5335814" cy="5282202"/>
          </a:xfrm>
        </p:spPr>
        <p:txBody>
          <a:bodyPr>
            <a:normAutofit/>
          </a:bodyPr>
          <a:lstStyle/>
          <a:p>
            <a:pPr lvl="1"/>
            <a:r>
              <a:rPr lang="en-US" sz="2001" dirty="0" err="1">
                <a:latin typeface="Arial" panose="020B0604020202020204" pitchFamily="34" charset="0"/>
                <a:cs typeface="Arial" panose="020B0604020202020204" pitchFamily="34" charset="0"/>
              </a:rPr>
              <a:t>Có</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hạn</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chế</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về</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chủng</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loại</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Máy</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móc</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Thiết</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bị</a:t>
            </a:r>
            <a:endParaRPr lang="en-US" sz="2001" dirty="0">
              <a:latin typeface="Arial" panose="020B0604020202020204" pitchFamily="34" charset="0"/>
              <a:cs typeface="Arial" panose="020B0604020202020204" pitchFamily="34" charset="0"/>
            </a:endParaRPr>
          </a:p>
          <a:p>
            <a:pPr lvl="1"/>
            <a:endParaRPr lang="en-US" sz="2001" dirty="0">
              <a:latin typeface="Arial" panose="020B0604020202020204" pitchFamily="34" charset="0"/>
              <a:cs typeface="Arial" panose="020B0604020202020204" pitchFamily="34" charset="0"/>
            </a:endParaRPr>
          </a:p>
          <a:p>
            <a:pPr lvl="1"/>
            <a:r>
              <a:rPr lang="en-US" sz="2001" dirty="0" err="1">
                <a:latin typeface="Arial" panose="020B0604020202020204" pitchFamily="34" charset="0"/>
                <a:cs typeface="Arial" panose="020B0604020202020204" pitchFamily="34" charset="0"/>
              </a:rPr>
              <a:t>Có</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thể</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bị</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chặt</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chẽ</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về</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Máy</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Mới</a:t>
            </a:r>
            <a:r>
              <a:rPr lang="en-US" sz="2001" dirty="0">
                <a:latin typeface="Arial" panose="020B0604020202020204" pitchFamily="34" charset="0"/>
                <a:cs typeface="Arial" panose="020B0604020202020204" pitchFamily="34" charset="0"/>
              </a:rPr>
              <a:t>/</a:t>
            </a:r>
            <a:r>
              <a:rPr lang="en-US" sz="2001" dirty="0" err="1">
                <a:latin typeface="Arial" panose="020B0604020202020204" pitchFamily="34" charset="0"/>
                <a:cs typeface="Arial" panose="020B0604020202020204" pitchFamily="34" charset="0"/>
              </a:rPr>
              <a:t>Cũ</a:t>
            </a:r>
            <a:endParaRPr lang="en-US" sz="2001" dirty="0">
              <a:latin typeface="Arial" panose="020B0604020202020204" pitchFamily="34" charset="0"/>
              <a:cs typeface="Arial" panose="020B0604020202020204" pitchFamily="34" charset="0"/>
            </a:endParaRPr>
          </a:p>
          <a:p>
            <a:pPr lvl="1"/>
            <a:endParaRPr lang="en-US" sz="2001" dirty="0">
              <a:latin typeface="Arial" panose="020B0604020202020204" pitchFamily="34" charset="0"/>
              <a:cs typeface="Arial" panose="020B0604020202020204" pitchFamily="34" charset="0"/>
            </a:endParaRPr>
          </a:p>
          <a:p>
            <a:pPr lvl="1"/>
            <a:r>
              <a:rPr lang="en-US" sz="2001" dirty="0" err="1">
                <a:latin typeface="Arial" panose="020B0604020202020204" pitchFamily="34" charset="0"/>
                <a:cs typeface="Arial" panose="020B0604020202020204" pitchFamily="34" charset="0"/>
              </a:rPr>
              <a:t>Giá</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trị</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định</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giá</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theo</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sổ</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sách</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và</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khấu</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hao</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là</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chính</a:t>
            </a:r>
            <a:endParaRPr lang="en-US" sz="2001" dirty="0">
              <a:latin typeface="Arial" panose="020B0604020202020204" pitchFamily="34" charset="0"/>
              <a:cs typeface="Arial" panose="020B0604020202020204" pitchFamily="34" charset="0"/>
            </a:endParaRPr>
          </a:p>
          <a:p>
            <a:pPr lvl="1"/>
            <a:endParaRPr lang="en-US" sz="2001" dirty="0">
              <a:latin typeface="Arial" panose="020B0604020202020204" pitchFamily="34" charset="0"/>
              <a:cs typeface="Arial" panose="020B0604020202020204" pitchFamily="34" charset="0"/>
            </a:endParaRPr>
          </a:p>
          <a:p>
            <a:pPr lvl="1"/>
            <a:r>
              <a:rPr lang="en-US" sz="2001" dirty="0" err="1">
                <a:latin typeface="Arial" panose="020B0604020202020204" pitchFamily="34" charset="0"/>
                <a:cs typeface="Arial" panose="020B0604020202020204" pitchFamily="34" charset="0"/>
              </a:rPr>
              <a:t>Tính</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thanh</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khoản</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không</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cao</a:t>
            </a:r>
            <a:r>
              <a:rPr lang="en-US" sz="2001" dirty="0">
                <a:latin typeface="Arial" panose="020B0604020202020204" pitchFamily="34" charset="0"/>
                <a:cs typeface="Arial" panose="020B0604020202020204" pitchFamily="34" charset="0"/>
              </a:rPr>
              <a:t> do </a:t>
            </a:r>
            <a:r>
              <a:rPr lang="en-US" sz="2001" dirty="0" err="1">
                <a:latin typeface="Arial" panose="020B0604020202020204" pitchFamily="34" charset="0"/>
                <a:cs typeface="Arial" panose="020B0604020202020204" pitchFamily="34" charset="0"/>
              </a:rPr>
              <a:t>vậy</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độ</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ưu</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tiên</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thấp</a:t>
            </a:r>
            <a:endParaRPr lang="en-US" sz="2001" dirty="0">
              <a:latin typeface="Arial" panose="020B0604020202020204" pitchFamily="34" charset="0"/>
              <a:cs typeface="Arial" panose="020B0604020202020204" pitchFamily="34" charset="0"/>
            </a:endParaRPr>
          </a:p>
          <a:p>
            <a:pPr lvl="1"/>
            <a:endParaRPr lang="en-US" sz="2001" dirty="0">
              <a:latin typeface="Arial" panose="020B0604020202020204" pitchFamily="34" charset="0"/>
              <a:cs typeface="Arial" panose="020B0604020202020204" pitchFamily="34" charset="0"/>
            </a:endParaRPr>
          </a:p>
          <a:p>
            <a:pPr lvl="1"/>
            <a:r>
              <a:rPr lang="en-US" sz="2001" dirty="0" err="1">
                <a:latin typeface="Arial" panose="020B0604020202020204" pitchFamily="34" charset="0"/>
                <a:cs typeface="Arial" panose="020B0604020202020204" pitchFamily="34" charset="0"/>
              </a:rPr>
              <a:t>Có</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đánh</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giá</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giá</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trị</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theo</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nước</a:t>
            </a:r>
            <a:r>
              <a:rPr lang="en-US" sz="2001" dirty="0">
                <a:latin typeface="Arial" panose="020B0604020202020204" pitchFamily="34" charset="0"/>
                <a:cs typeface="Arial" panose="020B0604020202020204" pitchFamily="34" charset="0"/>
              </a:rPr>
              <a:t> SX</a:t>
            </a:r>
          </a:p>
          <a:p>
            <a:pPr lvl="1"/>
            <a:endParaRPr lang="en-US" sz="2001" dirty="0">
              <a:latin typeface="Arial" panose="020B0604020202020204" pitchFamily="34" charset="0"/>
              <a:cs typeface="Arial" panose="020B0604020202020204" pitchFamily="34" charset="0"/>
            </a:endParaRPr>
          </a:p>
          <a:p>
            <a:pPr lvl="1"/>
            <a:r>
              <a:rPr lang="en-US" sz="2001" dirty="0" err="1">
                <a:latin typeface="Arial" panose="020B0604020202020204" pitchFamily="34" charset="0"/>
                <a:cs typeface="Arial" panose="020B0604020202020204" pitchFamily="34" charset="0"/>
              </a:rPr>
              <a:t>Chủ</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yếu</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theo</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cả</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Dự</a:t>
            </a:r>
            <a:r>
              <a:rPr lang="en-US" sz="2001" dirty="0">
                <a:latin typeface="Arial" panose="020B0604020202020204" pitchFamily="34" charset="0"/>
                <a:cs typeface="Arial" panose="020B0604020202020204" pitchFamily="34" charset="0"/>
              </a:rPr>
              <a:t> </a:t>
            </a:r>
            <a:r>
              <a:rPr lang="en-US" sz="2001" dirty="0" err="1">
                <a:latin typeface="Arial" panose="020B0604020202020204" pitchFamily="34" charset="0"/>
                <a:cs typeface="Arial" panose="020B0604020202020204" pitchFamily="34" charset="0"/>
              </a:rPr>
              <a:t>án</a:t>
            </a:r>
            <a:endParaRPr lang="en-US" sz="2001"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60169" y="1279600"/>
            <a:ext cx="6903624" cy="5327768"/>
          </a:xfrm>
          <a:prstGeom prst="rect">
            <a:avLst/>
          </a:prstGeom>
        </p:spPr>
      </p:pic>
    </p:spTree>
    <p:extLst>
      <p:ext uri="{BB962C8B-B14F-4D97-AF65-F5344CB8AC3E}">
        <p14:creationId xmlns:p14="http://schemas.microsoft.com/office/powerpoint/2010/main" val="10433866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9680"/>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Tài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sản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Bảo</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đảm</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là</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Hàng</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hóa</a:t>
            </a:r>
            <a:endParaRPr lang="en-US" sz="2701" b="1"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484573" y="1193990"/>
            <a:ext cx="5335814" cy="5282202"/>
          </a:xfrm>
        </p:spPr>
        <p:txBody>
          <a:bodyPr>
            <a:normAutofit/>
          </a:bodyPr>
          <a:lstStyle/>
          <a:p>
            <a:pPr lvl="1"/>
            <a:r>
              <a:rPr lang="en-US" sz="2001" dirty="0">
                <a:solidFill>
                  <a:schemeClr val="tx1">
                    <a:lumMod val="95000"/>
                    <a:lumOff val="5000"/>
                  </a:schemeClr>
                </a:solidFill>
                <a:latin typeface="Arial" panose="020B0604020202020204" pitchFamily="34" charset="0"/>
                <a:cs typeface="Arial" panose="020B0604020202020204" pitchFamily="34" charset="0"/>
              </a:rPr>
              <a:t>LTV </a:t>
            </a:r>
            <a:r>
              <a:rPr lang="en-US" sz="2001" dirty="0" err="1">
                <a:solidFill>
                  <a:schemeClr val="tx1">
                    <a:lumMod val="95000"/>
                    <a:lumOff val="5000"/>
                  </a:schemeClr>
                </a:solidFill>
                <a:latin typeface="Arial" panose="020B0604020202020204" pitchFamily="34" charset="0"/>
                <a:cs typeface="Arial" panose="020B0604020202020204" pitchFamily="34" charset="0"/>
              </a:rPr>
              <a:t>thấp</a:t>
            </a:r>
            <a:r>
              <a:rPr lang="en-US" sz="2001" dirty="0">
                <a:solidFill>
                  <a:schemeClr val="tx1">
                    <a:lumMod val="95000"/>
                    <a:lumOff val="5000"/>
                  </a:schemeClr>
                </a:solidFill>
                <a:latin typeface="Arial" panose="020B0604020202020204" pitchFamily="34" charset="0"/>
                <a:cs typeface="Arial" panose="020B0604020202020204" pitchFamily="34" charset="0"/>
              </a:rPr>
              <a:t> (50-60%) </a:t>
            </a:r>
          </a:p>
          <a:p>
            <a:pPr lvl="1"/>
            <a:endParaRPr lang="en-US" sz="2001" dirty="0">
              <a:solidFill>
                <a:schemeClr val="tx1">
                  <a:lumMod val="95000"/>
                  <a:lumOff val="5000"/>
                </a:schemeClr>
              </a:solidFill>
              <a:latin typeface="Arial" panose="020B0604020202020204" pitchFamily="34" charset="0"/>
              <a:cs typeface="Arial" panose="020B0604020202020204" pitchFamily="34" charset="0"/>
            </a:endParaRPr>
          </a:p>
          <a:p>
            <a:pPr lvl="1"/>
            <a:r>
              <a:rPr lang="en-US" sz="2001" dirty="0" err="1">
                <a:solidFill>
                  <a:schemeClr val="tx1">
                    <a:lumMod val="95000"/>
                    <a:lumOff val="5000"/>
                  </a:schemeClr>
                </a:solidFill>
                <a:latin typeface="Arial" panose="020B0604020202020204" pitchFamily="34" charset="0"/>
                <a:cs typeface="Arial" panose="020B0604020202020204" pitchFamily="34" charset="0"/>
              </a:rPr>
              <a:t>Yêu</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cầu</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kiểm</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soát</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hàng</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hóa</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b="1" dirty="0" err="1">
                <a:solidFill>
                  <a:schemeClr val="tx1">
                    <a:lumMod val="95000"/>
                    <a:lumOff val="5000"/>
                  </a:schemeClr>
                </a:solidFill>
                <a:latin typeface="Arial" panose="020B0604020202020204" pitchFamily="34" charset="0"/>
                <a:cs typeface="Arial" panose="020B0604020202020204" pitchFamily="34" charset="0"/>
              </a:rPr>
              <a:t>tiền</a:t>
            </a:r>
            <a:r>
              <a:rPr lang="en-US" sz="2001" b="1" dirty="0">
                <a:solidFill>
                  <a:schemeClr val="tx1">
                    <a:lumMod val="95000"/>
                    <a:lumOff val="5000"/>
                  </a:schemeClr>
                </a:solidFill>
                <a:latin typeface="Arial" panose="020B0604020202020204" pitchFamily="34" charset="0"/>
                <a:cs typeface="Arial" panose="020B0604020202020204" pitchFamily="34" charset="0"/>
              </a:rPr>
              <a:t> </a:t>
            </a:r>
            <a:r>
              <a:rPr lang="en-US" sz="2001" b="1" dirty="0" err="1">
                <a:solidFill>
                  <a:schemeClr val="tx1">
                    <a:lumMod val="95000"/>
                    <a:lumOff val="5000"/>
                  </a:schemeClr>
                </a:solidFill>
                <a:latin typeface="Arial" panose="020B0604020202020204" pitchFamily="34" charset="0"/>
                <a:cs typeface="Arial" panose="020B0604020202020204" pitchFamily="34" charset="0"/>
              </a:rPr>
              <a:t>vào</a:t>
            </a:r>
            <a:r>
              <a:rPr lang="en-US" sz="2001" b="1" dirty="0">
                <a:solidFill>
                  <a:schemeClr val="tx1">
                    <a:lumMod val="95000"/>
                    <a:lumOff val="5000"/>
                  </a:schemeClr>
                </a:solidFill>
                <a:latin typeface="Arial" panose="020B0604020202020204" pitchFamily="34" charset="0"/>
                <a:cs typeface="Arial" panose="020B0604020202020204" pitchFamily="34" charset="0"/>
              </a:rPr>
              <a:t> </a:t>
            </a:r>
            <a:r>
              <a:rPr lang="en-US" sz="2001" b="1" dirty="0" err="1">
                <a:solidFill>
                  <a:schemeClr val="tx1">
                    <a:lumMod val="95000"/>
                    <a:lumOff val="5000"/>
                  </a:schemeClr>
                </a:solidFill>
                <a:latin typeface="Arial" panose="020B0604020202020204" pitchFamily="34" charset="0"/>
                <a:cs typeface="Arial" panose="020B0604020202020204" pitchFamily="34" charset="0"/>
              </a:rPr>
              <a:t>hàng</a:t>
            </a:r>
            <a:r>
              <a:rPr lang="en-US" sz="2001" b="1" dirty="0">
                <a:solidFill>
                  <a:schemeClr val="tx1">
                    <a:lumMod val="95000"/>
                    <a:lumOff val="5000"/>
                  </a:schemeClr>
                </a:solidFill>
                <a:latin typeface="Arial" panose="020B0604020202020204" pitchFamily="34" charset="0"/>
                <a:cs typeface="Arial" panose="020B0604020202020204" pitchFamily="34" charset="0"/>
              </a:rPr>
              <a:t> </a:t>
            </a:r>
            <a:r>
              <a:rPr lang="en-US" sz="2001" b="1" dirty="0" err="1">
                <a:solidFill>
                  <a:schemeClr val="tx1">
                    <a:lumMod val="95000"/>
                    <a:lumOff val="5000"/>
                  </a:schemeClr>
                </a:solidFill>
                <a:latin typeface="Arial" panose="020B0604020202020204" pitchFamily="34" charset="0"/>
                <a:cs typeface="Arial" panose="020B0604020202020204" pitchFamily="34" charset="0"/>
              </a:rPr>
              <a:t>ra</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hàng</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hóa</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luân</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chuyển</a:t>
            </a:r>
            <a:r>
              <a:rPr lang="en-US" sz="2001" dirty="0">
                <a:solidFill>
                  <a:schemeClr val="tx1">
                    <a:lumMod val="95000"/>
                    <a:lumOff val="5000"/>
                  </a:schemeClr>
                </a:solidFill>
                <a:latin typeface="Arial" panose="020B0604020202020204" pitchFamily="34" charset="0"/>
                <a:cs typeface="Arial" panose="020B0604020202020204" pitchFamily="34" charset="0"/>
              </a:rPr>
              <a:t>)</a:t>
            </a:r>
          </a:p>
          <a:p>
            <a:pPr marL="457223" lvl="1" indent="0">
              <a:buNone/>
            </a:pPr>
            <a:r>
              <a:rPr lang="en-US" sz="2001" dirty="0">
                <a:solidFill>
                  <a:schemeClr val="tx1">
                    <a:lumMod val="95000"/>
                    <a:lumOff val="5000"/>
                  </a:schemeClr>
                </a:solidFill>
                <a:latin typeface="Arial" panose="020B0604020202020204" pitchFamily="34" charset="0"/>
                <a:cs typeface="Arial" panose="020B0604020202020204" pitchFamily="34" charset="0"/>
              </a:rPr>
              <a:t> </a:t>
            </a:r>
          </a:p>
          <a:p>
            <a:pPr lvl="1"/>
            <a:r>
              <a:rPr lang="en-US" sz="2001" dirty="0" err="1">
                <a:solidFill>
                  <a:schemeClr val="tx1">
                    <a:lumMod val="95000"/>
                    <a:lumOff val="5000"/>
                  </a:schemeClr>
                </a:solidFill>
                <a:latin typeface="Arial" panose="020B0604020202020204" pitchFamily="34" charset="0"/>
                <a:cs typeface="Arial" panose="020B0604020202020204" pitchFamily="34" charset="0"/>
              </a:rPr>
              <a:t>Chỉ</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áp</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dụng</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với</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một</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số</a:t>
            </a:r>
            <a:r>
              <a:rPr lang="en-US" sz="2001" dirty="0">
                <a:solidFill>
                  <a:schemeClr val="tx1">
                    <a:lumMod val="95000"/>
                    <a:lumOff val="5000"/>
                  </a:schemeClr>
                </a:solidFill>
                <a:latin typeface="Arial" panose="020B0604020202020204" pitchFamily="34" charset="0"/>
                <a:cs typeface="Arial" panose="020B0604020202020204" pitchFamily="34" charset="0"/>
              </a:rPr>
              <a:t> DN </a:t>
            </a:r>
            <a:r>
              <a:rPr lang="en-US" sz="2001" dirty="0" err="1">
                <a:solidFill>
                  <a:schemeClr val="tx1">
                    <a:lumMod val="95000"/>
                    <a:lumOff val="5000"/>
                  </a:schemeClr>
                </a:solidFill>
                <a:latin typeface="Arial" panose="020B0604020202020204" pitchFamily="34" charset="0"/>
                <a:cs typeface="Arial" panose="020B0604020202020204" pitchFamily="34" charset="0"/>
              </a:rPr>
              <a:t>đạt</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yêu</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cầu</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của</a:t>
            </a:r>
            <a:r>
              <a:rPr lang="en-US" sz="2001" dirty="0">
                <a:solidFill>
                  <a:schemeClr val="tx1">
                    <a:lumMod val="95000"/>
                    <a:lumOff val="5000"/>
                  </a:schemeClr>
                </a:solidFill>
                <a:latin typeface="Arial" panose="020B0604020202020204" pitchFamily="34" charset="0"/>
                <a:cs typeface="Arial" panose="020B0604020202020204" pitchFamily="34" charset="0"/>
              </a:rPr>
              <a:t> Bank </a:t>
            </a:r>
            <a:r>
              <a:rPr lang="en-US" sz="2001" dirty="0" err="1">
                <a:solidFill>
                  <a:schemeClr val="tx1">
                    <a:lumMod val="95000"/>
                    <a:lumOff val="5000"/>
                  </a:schemeClr>
                </a:solidFill>
                <a:latin typeface="Arial" panose="020B0604020202020204" pitchFamily="34" charset="0"/>
                <a:cs typeface="Arial" panose="020B0604020202020204" pitchFamily="34" charset="0"/>
              </a:rPr>
              <a:t>ví</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dụ</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như</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thời</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gian</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giao</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dịch</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lâu</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loại</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hàng</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hóa</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theo</a:t>
            </a:r>
            <a:r>
              <a:rPr lang="en-US" sz="2001" dirty="0">
                <a:solidFill>
                  <a:schemeClr val="tx1">
                    <a:lumMod val="95000"/>
                    <a:lumOff val="5000"/>
                  </a:schemeClr>
                </a:solidFill>
                <a:latin typeface="Arial" panose="020B0604020202020204" pitchFamily="34" charset="0"/>
                <a:cs typeface="Arial" panose="020B0604020202020204" pitchFamily="34" charset="0"/>
              </a:rPr>
              <a:t> Bank </a:t>
            </a:r>
            <a:r>
              <a:rPr lang="en-US" sz="2001" dirty="0" err="1">
                <a:solidFill>
                  <a:schemeClr val="tx1">
                    <a:lumMod val="95000"/>
                    <a:lumOff val="5000"/>
                  </a:schemeClr>
                </a:solidFill>
                <a:latin typeface="Arial" panose="020B0604020202020204" pitchFamily="34" charset="0"/>
                <a:cs typeface="Arial" panose="020B0604020202020204" pitchFamily="34" charset="0"/>
              </a:rPr>
              <a:t>tập</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trung</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vào</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lĩnh</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vực</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đó</a:t>
            </a:r>
            <a:r>
              <a:rPr lang="en-US" sz="2001" dirty="0">
                <a:solidFill>
                  <a:schemeClr val="tx1">
                    <a:lumMod val="95000"/>
                    <a:lumOff val="5000"/>
                  </a:schemeClr>
                </a:solidFill>
                <a:latin typeface="Arial" panose="020B0604020202020204" pitchFamily="34" charset="0"/>
                <a:cs typeface="Arial" panose="020B0604020202020204" pitchFamily="34" charset="0"/>
              </a:rPr>
              <a:t>: café/</a:t>
            </a:r>
            <a:r>
              <a:rPr lang="en-US" sz="2001" dirty="0" err="1">
                <a:solidFill>
                  <a:schemeClr val="tx1">
                    <a:lumMod val="95000"/>
                    <a:lumOff val="5000"/>
                  </a:schemeClr>
                </a:solidFill>
                <a:latin typeface="Arial" panose="020B0604020202020204" pitchFamily="34" charset="0"/>
                <a:cs typeface="Arial" panose="020B0604020202020204" pitchFamily="34" charset="0"/>
              </a:rPr>
              <a:t>nông</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sản</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thép</a:t>
            </a:r>
            <a:r>
              <a:rPr lang="en-US" sz="2001" dirty="0">
                <a:solidFill>
                  <a:schemeClr val="tx1">
                    <a:lumMod val="95000"/>
                    <a:lumOff val="5000"/>
                  </a:schemeClr>
                </a:solidFill>
                <a:latin typeface="Arial" panose="020B0604020202020204" pitchFamily="34" charset="0"/>
                <a:cs typeface="Arial" panose="020B0604020202020204" pitchFamily="34" charset="0"/>
              </a:rPr>
              <a:t>….</a:t>
            </a:r>
          </a:p>
          <a:p>
            <a:pPr marL="457223" lvl="1" indent="0">
              <a:buNone/>
            </a:pPr>
            <a:endParaRPr lang="en-US" sz="2001" dirty="0">
              <a:solidFill>
                <a:schemeClr val="tx1">
                  <a:lumMod val="95000"/>
                  <a:lumOff val="5000"/>
                </a:schemeClr>
              </a:solidFill>
              <a:latin typeface="Arial" panose="020B0604020202020204" pitchFamily="34" charset="0"/>
              <a:cs typeface="Arial" panose="020B0604020202020204" pitchFamily="34" charset="0"/>
            </a:endParaRPr>
          </a:p>
          <a:p>
            <a:pPr lvl="1"/>
            <a:r>
              <a:rPr lang="en-US" sz="2001" dirty="0" err="1">
                <a:solidFill>
                  <a:schemeClr val="tx1">
                    <a:lumMod val="95000"/>
                    <a:lumOff val="5000"/>
                  </a:schemeClr>
                </a:solidFill>
                <a:latin typeface="Arial" panose="020B0604020202020204" pitchFamily="34" charset="0"/>
                <a:cs typeface="Arial" panose="020B0604020202020204" pitchFamily="34" charset="0"/>
              </a:rPr>
              <a:t>Quản</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lý</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bởi</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kho</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của</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Ngân</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hàng</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chỉ</a:t>
            </a:r>
            <a:r>
              <a:rPr lang="en-US" sz="2001" dirty="0">
                <a:solidFill>
                  <a:schemeClr val="tx1">
                    <a:lumMod val="95000"/>
                    <a:lumOff val="5000"/>
                  </a:schemeClr>
                </a:solidFill>
                <a:latin typeface="Arial" panose="020B0604020202020204" pitchFamily="34" charset="0"/>
                <a:cs typeface="Arial" panose="020B0604020202020204" pitchFamily="34" charset="0"/>
              </a:rPr>
              <a:t> </a:t>
            </a:r>
            <a:r>
              <a:rPr lang="en-US" sz="2001" dirty="0" err="1">
                <a:solidFill>
                  <a:schemeClr val="tx1">
                    <a:lumMod val="95000"/>
                    <a:lumOff val="5000"/>
                  </a:schemeClr>
                </a:solidFill>
                <a:latin typeface="Arial" panose="020B0604020202020204" pitchFamily="34" charset="0"/>
                <a:cs typeface="Arial" panose="020B0604020202020204" pitchFamily="34" charset="0"/>
              </a:rPr>
              <a:t>định</a:t>
            </a:r>
            <a:endParaRPr lang="en-US" sz="200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203920" y="1193989"/>
            <a:ext cx="6463581" cy="5410011"/>
          </a:xfrm>
          <a:prstGeom prst="rect">
            <a:avLst/>
          </a:prstGeom>
        </p:spPr>
      </p:pic>
    </p:spTree>
    <p:extLst>
      <p:ext uri="{BB962C8B-B14F-4D97-AF65-F5344CB8AC3E}">
        <p14:creationId xmlns:p14="http://schemas.microsoft.com/office/powerpoint/2010/main" val="26052155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211"/>
            <a:ext cx="10515600" cy="1325909"/>
          </a:xfrm>
        </p:spPr>
        <p:txBody>
          <a:bodyPr>
            <a:normAutofit/>
          </a:bodyPr>
          <a:lstStyle/>
          <a:p>
            <a:r>
              <a:rPr lang="en-US" sz="2701" b="1" dirty="0">
                <a:solidFill>
                  <a:schemeClr val="bg1"/>
                </a:solidFill>
                <a:latin typeface="Arial" panose="020B0604020202020204" pitchFamily="34" charset="0"/>
                <a:cs typeface="Arial" panose="020B0604020202020204" pitchFamily="34" charset="0"/>
              </a:rPr>
              <a:t>Agenda</a:t>
            </a:r>
          </a:p>
        </p:txBody>
      </p:sp>
      <p:pic>
        <p:nvPicPr>
          <p:cNvPr id="4" name="Picture 3" descr="j0439393"/>
          <p:cNvPicPr>
            <a:picLocks noChangeAspect="1" noChangeArrowheads="1"/>
          </p:cNvPicPr>
          <p:nvPr>
            <p:custDataLst>
              <p:tags r:id="rId1"/>
            </p:custDataLst>
          </p:nvPr>
        </p:nvPicPr>
        <p:blipFill>
          <a:blip r:embed="rId15" cstate="print"/>
          <a:srcRect b="5235"/>
          <a:stretch>
            <a:fillRect/>
          </a:stretch>
        </p:blipFill>
        <p:spPr bwMode="gray">
          <a:xfrm>
            <a:off x="-6350" y="1271588"/>
            <a:ext cx="3383743" cy="4800024"/>
          </a:xfrm>
          <a:prstGeom prst="rect">
            <a:avLst/>
          </a:prstGeom>
          <a:noFill/>
        </p:spPr>
      </p:pic>
      <p:sp>
        <p:nvSpPr>
          <p:cNvPr id="6" name="AgendaText"/>
          <p:cNvSpPr>
            <a:spLocks noChangeArrowheads="1"/>
          </p:cNvSpPr>
          <p:nvPr>
            <p:custDataLst>
              <p:tags r:id="rId2"/>
            </p:custDataLst>
          </p:nvPr>
        </p:nvSpPr>
        <p:spPr bwMode="gray">
          <a:xfrm>
            <a:off x="3322802" y="993776"/>
            <a:ext cx="6466456" cy="557213"/>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Đánh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giá</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Sức</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khỏe</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nghiệp</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7" name="Oval 8"/>
          <p:cNvSpPr>
            <a:spLocks noChangeArrowheads="1"/>
          </p:cNvSpPr>
          <p:nvPr>
            <p:custDataLst>
              <p:tags r:id="rId3"/>
            </p:custDataLst>
          </p:nvPr>
        </p:nvSpPr>
        <p:spPr bwMode="gray">
          <a:xfrm>
            <a:off x="3138986" y="1109663"/>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8" name="AgendaText"/>
          <p:cNvSpPr>
            <a:spLocks noChangeArrowheads="1"/>
          </p:cNvSpPr>
          <p:nvPr>
            <p:custDataLst>
              <p:tags r:id="rId4"/>
            </p:custDataLst>
          </p:nvPr>
        </p:nvSpPr>
        <p:spPr bwMode="gray">
          <a:xfrm>
            <a:off x="3318991" y="1655763"/>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de-DE"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Nguồn vốn tín dụng phù hợp với Doanh nghiệp Vừa và Nhỏ</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Oval 11"/>
          <p:cNvSpPr>
            <a:spLocks noChangeArrowheads="1"/>
          </p:cNvSpPr>
          <p:nvPr>
            <p:custDataLst>
              <p:tags r:id="rId5"/>
            </p:custDataLst>
          </p:nvPr>
        </p:nvSpPr>
        <p:spPr bwMode="gray">
          <a:xfrm>
            <a:off x="3193578" y="1771650"/>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0" name="AgendaText"/>
          <p:cNvSpPr>
            <a:spLocks noChangeArrowheads="1"/>
          </p:cNvSpPr>
          <p:nvPr>
            <p:custDataLst>
              <p:tags r:id="rId6"/>
            </p:custDataLst>
          </p:nvPr>
        </p:nvSpPr>
        <p:spPr bwMode="gray">
          <a:xfrm>
            <a:off x="3318991" y="2319338"/>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Các</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phẩm</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chính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nghiệp</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1" name="Oval 14"/>
          <p:cNvSpPr>
            <a:spLocks noChangeArrowheads="1"/>
          </p:cNvSpPr>
          <p:nvPr>
            <p:custDataLst>
              <p:tags r:id="rId7"/>
            </p:custDataLst>
          </p:nvPr>
        </p:nvSpPr>
        <p:spPr bwMode="gray">
          <a:xfrm>
            <a:off x="3193578" y="2435226"/>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12" name="AgendaText"/>
          <p:cNvSpPr>
            <a:spLocks noChangeArrowheads="1"/>
          </p:cNvSpPr>
          <p:nvPr/>
        </p:nvSpPr>
        <p:spPr bwMode="gray">
          <a:xfrm>
            <a:off x="3318991" y="2982913"/>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Hồ</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sơ</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cấp</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thẩm</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định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tín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dụng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tại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Ngân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hàng</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3" name="Oval 17"/>
          <p:cNvSpPr>
            <a:spLocks noChangeArrowheads="1"/>
          </p:cNvSpPr>
          <p:nvPr/>
        </p:nvSpPr>
        <p:spPr bwMode="gray">
          <a:xfrm>
            <a:off x="3193578" y="3098800"/>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14" name="AgendaText"/>
          <p:cNvSpPr>
            <a:spLocks noChangeArrowheads="1"/>
          </p:cNvSpPr>
          <p:nvPr>
            <p:custDataLst>
              <p:tags r:id="rId8"/>
            </p:custDataLst>
          </p:nvPr>
        </p:nvSpPr>
        <p:spPr bwMode="gray">
          <a:xfrm>
            <a:off x="3318991" y="3646488"/>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de-DE"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Chuẩn bị Hồ sơ và Phương án Vay vốn</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Oval 20"/>
          <p:cNvSpPr>
            <a:spLocks noChangeArrowheads="1"/>
          </p:cNvSpPr>
          <p:nvPr>
            <p:custDataLst>
              <p:tags r:id="rId9"/>
            </p:custDataLst>
          </p:nvPr>
        </p:nvSpPr>
        <p:spPr bwMode="gray">
          <a:xfrm>
            <a:off x="3193578" y="3762376"/>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de-DE" sz="1801" b="0" i="0" u="none" strike="noStrike" kern="1200" cap="none" spc="0" normalizeH="0" baseline="0" noProof="0">
                <a:ln>
                  <a:noFill/>
                </a:ln>
                <a:solidFill>
                  <a:prstClr val="black"/>
                </a:solidFill>
                <a:effectLst/>
                <a:uLnTx/>
                <a:uFillTx/>
                <a:latin typeface="Calibri" panose="020F0502020204030204"/>
                <a:ea typeface="+mn-ea"/>
                <a:cs typeface="+mn-cs"/>
              </a:rPr>
              <a:t>5</a:t>
            </a: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AgendaText"/>
          <p:cNvSpPr>
            <a:spLocks noChangeArrowheads="1"/>
          </p:cNvSpPr>
          <p:nvPr>
            <p:custDataLst>
              <p:tags r:id="rId10"/>
            </p:custDataLst>
          </p:nvPr>
        </p:nvSpPr>
        <p:spPr bwMode="gray">
          <a:xfrm>
            <a:off x="3307615" y="4305714"/>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de-DE"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Các bước Thẩm định Tín dụng của Ngân hàng</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8" name="Oval 11"/>
          <p:cNvSpPr>
            <a:spLocks noChangeArrowheads="1"/>
          </p:cNvSpPr>
          <p:nvPr>
            <p:custDataLst>
              <p:tags r:id="rId11"/>
            </p:custDataLst>
          </p:nvPr>
        </p:nvSpPr>
        <p:spPr bwMode="gray">
          <a:xfrm>
            <a:off x="3182201" y="4421601"/>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sp>
        <p:nvSpPr>
          <p:cNvPr id="19" name="AgendaText"/>
          <p:cNvSpPr>
            <a:spLocks noChangeArrowheads="1"/>
          </p:cNvSpPr>
          <p:nvPr>
            <p:custDataLst>
              <p:tags r:id="rId12"/>
            </p:custDataLst>
          </p:nvPr>
        </p:nvSpPr>
        <p:spPr bwMode="gray">
          <a:xfrm>
            <a:off x="3307615" y="4969289"/>
            <a:ext cx="6466455" cy="557212"/>
          </a:xfrm>
          <a:prstGeom prst="rect">
            <a:avLst/>
          </a:prstGeom>
          <a:solidFill>
            <a:srgbClr val="EAEAEA"/>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Loại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hình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Bảo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đảm</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0" name="Oval 14"/>
          <p:cNvSpPr>
            <a:spLocks noChangeArrowheads="1"/>
          </p:cNvSpPr>
          <p:nvPr>
            <p:custDataLst>
              <p:tags r:id="rId13"/>
            </p:custDataLst>
          </p:nvPr>
        </p:nvSpPr>
        <p:spPr bwMode="gray">
          <a:xfrm>
            <a:off x="3182201" y="5085177"/>
            <a:ext cx="378742" cy="323850"/>
          </a:xfrm>
          <a:prstGeom prst="ellipse">
            <a:avLst/>
          </a:prstGeom>
          <a:solidFill>
            <a:srgbClr val="EAEAEA"/>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1" name="AgendaText"/>
          <p:cNvSpPr>
            <a:spLocks noChangeArrowheads="1"/>
          </p:cNvSpPr>
          <p:nvPr/>
        </p:nvSpPr>
        <p:spPr bwMode="gray">
          <a:xfrm>
            <a:off x="3307615" y="5632864"/>
            <a:ext cx="6466455" cy="557212"/>
          </a:xfrm>
          <a:prstGeom prst="rect">
            <a:avLst/>
          </a:prstGeom>
          <a:solidFill>
            <a:srgbClr val="C00000"/>
          </a:solidFill>
          <a:ln w="9525" algn="ctr">
            <a:noFill/>
            <a:miter lim="800000"/>
            <a:headEnd/>
            <a:tailEnd/>
          </a:ln>
          <a:effectLst/>
        </p:spPr>
        <p:txBody>
          <a:bodyPr lIns="345600" rIns="73152" anchor="ctr"/>
          <a:lstStyle/>
          <a:p>
            <a:pPr marL="0" marR="0" lvl="0" indent="0" algn="l" defTabSz="895395" rtl="0" eaLnBrk="1" fontAlgn="auto" latinLnBrk="0" hangingPunct="1">
              <a:lnSpc>
                <a:spcPct val="100000"/>
              </a:lnSpc>
              <a:spcBef>
                <a:spcPct val="100000"/>
              </a:spcBef>
              <a:spcAft>
                <a:spcPts val="0"/>
              </a:spcAft>
              <a:buClr>
                <a:srgbClr val="44546A"/>
              </a:buClr>
              <a:buSzTx/>
              <a:buFontTx/>
              <a:buNone/>
              <a:tabLst/>
              <a:defRPr/>
            </a:pP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Quản</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lý</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rủi</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ro</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và</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Kiểm</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soát</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sau</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vay</a:t>
            </a:r>
            <a:r>
              <a:rPr kumimoji="0" lang="en-US" sz="1801"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p>
        </p:txBody>
      </p:sp>
      <p:sp>
        <p:nvSpPr>
          <p:cNvPr id="22" name="Oval 17"/>
          <p:cNvSpPr>
            <a:spLocks noChangeArrowheads="1"/>
          </p:cNvSpPr>
          <p:nvPr/>
        </p:nvSpPr>
        <p:spPr bwMode="gray">
          <a:xfrm>
            <a:off x="3182201" y="5748752"/>
            <a:ext cx="378742" cy="323850"/>
          </a:xfrm>
          <a:prstGeom prst="ellipse">
            <a:avLst/>
          </a:prstGeom>
          <a:solidFill>
            <a:srgbClr val="C00000"/>
          </a:solidFill>
          <a:ln w="28575" algn="ctr">
            <a:solidFill>
              <a:schemeClr val="bg1"/>
            </a:solidFill>
            <a:round/>
            <a:headEnd/>
            <a:tailEnd/>
          </a:ln>
          <a:effectLst/>
        </p:spPr>
        <p:txBody>
          <a:bodyPr wrap="none"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white"/>
                </a:solidFill>
                <a:effectLst/>
                <a:uLnTx/>
                <a:uFillTx/>
                <a:latin typeface="Calibri" panose="020F0502020204030204"/>
                <a:ea typeface="+mn-ea"/>
                <a:cs typeface="+mn-cs"/>
              </a:rPr>
              <a:t>8</a:t>
            </a:r>
          </a:p>
        </p:txBody>
      </p:sp>
    </p:spTree>
    <p:extLst>
      <p:ext uri="{BB962C8B-B14F-4D97-AF65-F5344CB8AC3E}">
        <p14:creationId xmlns:p14="http://schemas.microsoft.com/office/powerpoint/2010/main" val="3604956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15" y="-351493"/>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Luồng</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quản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lý</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Sau</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Giải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ngân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của</a:t>
            </a:r>
            <a:r>
              <a:rPr lang="en-US" sz="2701" b="1" dirty="0">
                <a:solidFill>
                  <a:schemeClr val="bg1"/>
                </a:solidFill>
                <a:latin typeface="Arial" panose="020B0604020202020204" pitchFamily="34" charset="0"/>
                <a:cs typeface="Arial" panose="020B0604020202020204" pitchFamily="34" charset="0"/>
              </a:rPr>
              <a:t> Bank</a:t>
            </a:r>
          </a:p>
        </p:txBody>
      </p:sp>
      <p:cxnSp>
        <p:nvCxnSpPr>
          <p:cNvPr id="49" name="9Slide.vn 1"/>
          <p:cNvCxnSpPr/>
          <p:nvPr/>
        </p:nvCxnSpPr>
        <p:spPr>
          <a:xfrm flipV="1">
            <a:off x="1232628" y="4593344"/>
            <a:ext cx="0" cy="216793"/>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50" name="9Slide.vn 2"/>
          <p:cNvSpPr>
            <a:spLocks/>
          </p:cNvSpPr>
          <p:nvPr/>
        </p:nvSpPr>
        <p:spPr bwMode="auto">
          <a:xfrm>
            <a:off x="203919" y="3312272"/>
            <a:ext cx="2057418" cy="1305521"/>
          </a:xfrm>
          <a:custGeom>
            <a:avLst/>
            <a:gdLst>
              <a:gd name="T0" fmla="*/ 771 w 771"/>
              <a:gd name="T1" fmla="*/ 35 h 548"/>
              <a:gd name="T2" fmla="*/ 736 w 771"/>
              <a:gd name="T3" fmla="*/ 0 h 548"/>
              <a:gd name="T4" fmla="*/ 373 w 771"/>
              <a:gd name="T5" fmla="*/ 41 h 548"/>
              <a:gd name="T6" fmla="*/ 35 w 771"/>
              <a:gd name="T7" fmla="*/ 1 h 548"/>
              <a:gd name="T8" fmla="*/ 0 w 771"/>
              <a:gd name="T9" fmla="*/ 35 h 548"/>
              <a:gd name="T10" fmla="*/ 0 w 771"/>
              <a:gd name="T11" fmla="*/ 35 h 548"/>
              <a:gd name="T12" fmla="*/ 0 w 771"/>
              <a:gd name="T13" fmla="*/ 498 h 548"/>
              <a:gd name="T14" fmla="*/ 373 w 771"/>
              <a:gd name="T15" fmla="*/ 548 h 548"/>
              <a:gd name="T16" fmla="*/ 771 w 771"/>
              <a:gd name="T17" fmla="*/ 498 h 548"/>
              <a:gd name="T18" fmla="*/ 771 w 771"/>
              <a:gd name="T19" fmla="*/ 35 h 548"/>
              <a:gd name="T20" fmla="*/ 771 w 771"/>
              <a:gd name="T21" fmla="*/ 3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48">
                <a:moveTo>
                  <a:pt x="771" y="35"/>
                </a:moveTo>
                <a:cubicBezTo>
                  <a:pt x="736" y="0"/>
                  <a:pt x="736" y="0"/>
                  <a:pt x="736" y="0"/>
                </a:cubicBezTo>
                <a:cubicBezTo>
                  <a:pt x="672" y="14"/>
                  <a:pt x="531" y="41"/>
                  <a:pt x="373" y="41"/>
                </a:cubicBezTo>
                <a:cubicBezTo>
                  <a:pt x="218" y="41"/>
                  <a:pt x="93" y="15"/>
                  <a:pt x="35" y="1"/>
                </a:cubicBezTo>
                <a:cubicBezTo>
                  <a:pt x="0" y="35"/>
                  <a:pt x="0" y="35"/>
                  <a:pt x="0" y="35"/>
                </a:cubicBezTo>
                <a:cubicBezTo>
                  <a:pt x="0" y="35"/>
                  <a:pt x="0" y="35"/>
                  <a:pt x="0" y="35"/>
                </a:cubicBezTo>
                <a:cubicBezTo>
                  <a:pt x="0" y="498"/>
                  <a:pt x="0" y="498"/>
                  <a:pt x="0" y="498"/>
                </a:cubicBezTo>
                <a:cubicBezTo>
                  <a:pt x="0" y="498"/>
                  <a:pt x="158" y="548"/>
                  <a:pt x="373" y="548"/>
                </a:cubicBezTo>
                <a:cubicBezTo>
                  <a:pt x="587" y="548"/>
                  <a:pt x="771" y="498"/>
                  <a:pt x="771" y="498"/>
                </a:cubicBezTo>
                <a:cubicBezTo>
                  <a:pt x="771" y="35"/>
                  <a:pt x="771" y="35"/>
                  <a:pt x="771" y="35"/>
                </a:cubicBezTo>
                <a:cubicBezTo>
                  <a:pt x="771" y="35"/>
                  <a:pt x="771" y="35"/>
                  <a:pt x="771" y="3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a:ln>
                <a:noFill/>
              </a:ln>
              <a:solidFill>
                <a:prstClr val="black"/>
              </a:solidFill>
              <a:effectLst/>
              <a:uLnTx/>
              <a:uFillTx/>
              <a:latin typeface="Calibri" panose="020F0502020204030204"/>
              <a:ea typeface="+mn-ea"/>
              <a:cs typeface="+mn-cs"/>
            </a:endParaRPr>
          </a:p>
        </p:txBody>
      </p:sp>
      <p:sp>
        <p:nvSpPr>
          <p:cNvPr id="51" name="9Slide.vn 3"/>
          <p:cNvSpPr>
            <a:spLocks/>
          </p:cNvSpPr>
          <p:nvPr/>
        </p:nvSpPr>
        <p:spPr bwMode="auto">
          <a:xfrm>
            <a:off x="203919" y="3312272"/>
            <a:ext cx="2057418" cy="202499"/>
          </a:xfrm>
          <a:custGeom>
            <a:avLst/>
            <a:gdLst>
              <a:gd name="T0" fmla="*/ 736 w 771"/>
              <a:gd name="T1" fmla="*/ 0 h 85"/>
              <a:gd name="T2" fmla="*/ 373 w 771"/>
              <a:gd name="T3" fmla="*/ 41 h 85"/>
              <a:gd name="T4" fmla="*/ 35 w 771"/>
              <a:gd name="T5" fmla="*/ 1 h 85"/>
              <a:gd name="T6" fmla="*/ 0 w 771"/>
              <a:gd name="T7" fmla="*/ 35 h 85"/>
              <a:gd name="T8" fmla="*/ 373 w 771"/>
              <a:gd name="T9" fmla="*/ 85 h 85"/>
              <a:gd name="T10" fmla="*/ 771 w 771"/>
              <a:gd name="T11" fmla="*/ 35 h 85"/>
              <a:gd name="T12" fmla="*/ 736 w 77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71" h="85">
                <a:moveTo>
                  <a:pt x="736" y="0"/>
                </a:moveTo>
                <a:cubicBezTo>
                  <a:pt x="672" y="14"/>
                  <a:pt x="531" y="41"/>
                  <a:pt x="373" y="41"/>
                </a:cubicBezTo>
                <a:cubicBezTo>
                  <a:pt x="218" y="41"/>
                  <a:pt x="93" y="15"/>
                  <a:pt x="35" y="1"/>
                </a:cubicBezTo>
                <a:cubicBezTo>
                  <a:pt x="0" y="35"/>
                  <a:pt x="0" y="35"/>
                  <a:pt x="0" y="35"/>
                </a:cubicBezTo>
                <a:cubicBezTo>
                  <a:pt x="0" y="35"/>
                  <a:pt x="158" y="85"/>
                  <a:pt x="373" y="85"/>
                </a:cubicBezTo>
                <a:cubicBezTo>
                  <a:pt x="587" y="85"/>
                  <a:pt x="771" y="35"/>
                  <a:pt x="771" y="35"/>
                </a:cubicBezTo>
                <a:lnTo>
                  <a:pt x="736" y="0"/>
                </a:lnTo>
                <a:close/>
              </a:path>
            </a:pathLst>
          </a:custGeom>
          <a:solidFill>
            <a:schemeClr val="accent1">
              <a:lumMod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9Slide.vn 4"/>
          <p:cNvSpPr txBox="1"/>
          <p:nvPr/>
        </p:nvSpPr>
        <p:spPr>
          <a:xfrm>
            <a:off x="549745" y="3794791"/>
            <a:ext cx="1365768" cy="646331"/>
          </a:xfrm>
          <a:prstGeom prst="rect">
            <a:avLst/>
          </a:prstGeom>
          <a:noFill/>
        </p:spPr>
        <p:txBody>
          <a:bodyPr wrap="square" tIns="45720" rtlCol="0">
            <a:spAutoFit/>
          </a:bodyPr>
          <a:lstStyle>
            <a:defPPr>
              <a:defRPr lang="en-US"/>
            </a:defPPr>
            <a:lvl1pPr algn="ctr">
              <a:defRPr sz="2400">
                <a:solidFill>
                  <a:srgbClr val="FFFFFF"/>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9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Nhắc</a:t>
            </a:r>
            <a:r>
              <a:rPr kumimoji="0" lang="en-US" sz="1800" b="1" i="0" u="none" strike="noStrike" kern="1200" cap="none" spc="-19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19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nợ</a:t>
            </a:r>
            <a:endParaRPr kumimoji="0" lang="en-US" sz="1800" b="1" i="0" u="none" strike="noStrike" kern="1200" cap="none" spc="-19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9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Thu </a:t>
            </a:r>
            <a:r>
              <a:rPr kumimoji="0" lang="en-US" sz="1800" b="1" i="0" u="none" strike="noStrike" kern="1200" cap="none" spc="-19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nợ</a:t>
            </a:r>
            <a:endParaRPr kumimoji="0" lang="en-US" sz="1800" b="1" i="0" u="none" strike="noStrike" kern="1200" cap="none" spc="-19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endParaRPr>
          </a:p>
        </p:txBody>
      </p:sp>
      <p:sp>
        <p:nvSpPr>
          <p:cNvPr id="53" name="9Slide.vn 5"/>
          <p:cNvSpPr/>
          <p:nvPr>
            <p:custDataLst>
              <p:tags r:id="rId1"/>
            </p:custDataLst>
          </p:nvPr>
        </p:nvSpPr>
        <p:spPr>
          <a:xfrm>
            <a:off x="824558" y="3027358"/>
            <a:ext cx="816141" cy="728147"/>
          </a:xfrm>
          <a:prstGeom prst="ellipse">
            <a:avLst/>
          </a:prstGeom>
          <a:solidFill>
            <a:srgbClr val="FFFFF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9Slide.vn 7"/>
          <p:cNvSpPr txBox="1"/>
          <p:nvPr/>
        </p:nvSpPr>
        <p:spPr>
          <a:xfrm>
            <a:off x="203919" y="4897813"/>
            <a:ext cx="2023366" cy="803297"/>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Trợ</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giúp</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khách</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hàng</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Thông</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báo</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nợ</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đến</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hạn</a:t>
            </a:r>
            <a:endPar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Thu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nợ</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khách</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hàng</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trả</a:t>
            </a:r>
            <a:endPar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p:txBody>
      </p:sp>
      <p:cxnSp>
        <p:nvCxnSpPr>
          <p:cNvPr id="56" name="9Slide.vn 8"/>
          <p:cNvCxnSpPr/>
          <p:nvPr/>
        </p:nvCxnSpPr>
        <p:spPr>
          <a:xfrm flipV="1">
            <a:off x="3593332" y="4338432"/>
            <a:ext cx="0" cy="230463"/>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57" name="9Slide.vn 9"/>
          <p:cNvSpPr>
            <a:spLocks/>
          </p:cNvSpPr>
          <p:nvPr/>
        </p:nvSpPr>
        <p:spPr bwMode="auto">
          <a:xfrm>
            <a:off x="2466492" y="3155035"/>
            <a:ext cx="2253680" cy="1324580"/>
          </a:xfrm>
          <a:custGeom>
            <a:avLst/>
            <a:gdLst>
              <a:gd name="T0" fmla="*/ 844 w 844"/>
              <a:gd name="T1" fmla="*/ 57 h 556"/>
              <a:gd name="T2" fmla="*/ 844 w 844"/>
              <a:gd name="T3" fmla="*/ 57 h 556"/>
              <a:gd name="T4" fmla="*/ 422 w 844"/>
              <a:gd name="T5" fmla="*/ 0 h 556"/>
              <a:gd name="T6" fmla="*/ 0 w 844"/>
              <a:gd name="T7" fmla="*/ 57 h 556"/>
              <a:gd name="T8" fmla="*/ 0 w 844"/>
              <a:gd name="T9" fmla="*/ 519 h 556"/>
              <a:gd name="T10" fmla="*/ 36 w 844"/>
              <a:gd name="T11" fmla="*/ 556 h 556"/>
              <a:gd name="T12" fmla="*/ 409 w 844"/>
              <a:gd name="T13" fmla="*/ 506 h 556"/>
              <a:gd name="T14" fmla="*/ 808 w 844"/>
              <a:gd name="T15" fmla="*/ 556 h 556"/>
              <a:gd name="T16" fmla="*/ 808 w 844"/>
              <a:gd name="T17" fmla="*/ 556 h 556"/>
              <a:gd name="T18" fmla="*/ 808 w 844"/>
              <a:gd name="T19" fmla="*/ 556 h 556"/>
              <a:gd name="T20" fmla="*/ 808 w 844"/>
              <a:gd name="T21" fmla="*/ 556 h 556"/>
              <a:gd name="T22" fmla="*/ 808 w 844"/>
              <a:gd name="T23" fmla="*/ 556 h 556"/>
              <a:gd name="T24" fmla="*/ 844 w 844"/>
              <a:gd name="T25" fmla="*/ 519 h 556"/>
              <a:gd name="T26" fmla="*/ 844 w 844"/>
              <a:gd name="T27" fmla="*/ 5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4" h="556">
                <a:moveTo>
                  <a:pt x="844" y="57"/>
                </a:moveTo>
                <a:cubicBezTo>
                  <a:pt x="844" y="57"/>
                  <a:pt x="844" y="57"/>
                  <a:pt x="844" y="57"/>
                </a:cubicBezTo>
                <a:cubicBezTo>
                  <a:pt x="844" y="57"/>
                  <a:pt x="666" y="0"/>
                  <a:pt x="422" y="0"/>
                </a:cubicBezTo>
                <a:cubicBezTo>
                  <a:pt x="178" y="0"/>
                  <a:pt x="0" y="57"/>
                  <a:pt x="0" y="57"/>
                </a:cubicBezTo>
                <a:cubicBezTo>
                  <a:pt x="0" y="519"/>
                  <a:pt x="0" y="519"/>
                  <a:pt x="0" y="519"/>
                </a:cubicBezTo>
                <a:cubicBezTo>
                  <a:pt x="36" y="556"/>
                  <a:pt x="36" y="556"/>
                  <a:pt x="36" y="556"/>
                </a:cubicBezTo>
                <a:cubicBezTo>
                  <a:pt x="36" y="556"/>
                  <a:pt x="194" y="506"/>
                  <a:pt x="409" y="506"/>
                </a:cubicBezTo>
                <a:cubicBezTo>
                  <a:pt x="623" y="506"/>
                  <a:pt x="807" y="556"/>
                  <a:pt x="808" y="556"/>
                </a:cubicBezTo>
                <a:cubicBezTo>
                  <a:pt x="808" y="556"/>
                  <a:pt x="808" y="556"/>
                  <a:pt x="808" y="556"/>
                </a:cubicBezTo>
                <a:cubicBezTo>
                  <a:pt x="808" y="556"/>
                  <a:pt x="808" y="556"/>
                  <a:pt x="808" y="556"/>
                </a:cubicBezTo>
                <a:cubicBezTo>
                  <a:pt x="808" y="556"/>
                  <a:pt x="808" y="556"/>
                  <a:pt x="808" y="556"/>
                </a:cubicBezTo>
                <a:cubicBezTo>
                  <a:pt x="808" y="556"/>
                  <a:pt x="808" y="556"/>
                  <a:pt x="808" y="556"/>
                </a:cubicBezTo>
                <a:cubicBezTo>
                  <a:pt x="844" y="519"/>
                  <a:pt x="844" y="519"/>
                  <a:pt x="844" y="519"/>
                </a:cubicBezTo>
                <a:lnTo>
                  <a:pt x="844"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a:ln>
                <a:noFill/>
              </a:ln>
              <a:solidFill>
                <a:prstClr val="black"/>
              </a:solidFill>
              <a:effectLst/>
              <a:uLnTx/>
              <a:uFillTx/>
              <a:latin typeface="Calibri" panose="020F0502020204030204"/>
              <a:ea typeface="+mn-ea"/>
              <a:cs typeface="+mn-cs"/>
            </a:endParaRPr>
          </a:p>
        </p:txBody>
      </p:sp>
      <p:sp>
        <p:nvSpPr>
          <p:cNvPr id="58" name="9Slide.vn 10"/>
          <p:cNvSpPr>
            <a:spLocks/>
          </p:cNvSpPr>
          <p:nvPr/>
        </p:nvSpPr>
        <p:spPr bwMode="auto">
          <a:xfrm>
            <a:off x="2466492" y="3155035"/>
            <a:ext cx="2253680" cy="221558"/>
          </a:xfrm>
          <a:custGeom>
            <a:avLst/>
            <a:gdLst>
              <a:gd name="T0" fmla="*/ 844 w 844"/>
              <a:gd name="T1" fmla="*/ 57 h 93"/>
              <a:gd name="T2" fmla="*/ 808 w 844"/>
              <a:gd name="T3" fmla="*/ 93 h 93"/>
              <a:gd name="T4" fmla="*/ 409 w 844"/>
              <a:gd name="T5" fmla="*/ 44 h 93"/>
              <a:gd name="T6" fmla="*/ 36 w 844"/>
              <a:gd name="T7" fmla="*/ 93 h 93"/>
              <a:gd name="T8" fmla="*/ 0 w 844"/>
              <a:gd name="T9" fmla="*/ 57 h 93"/>
              <a:gd name="T10" fmla="*/ 422 w 844"/>
              <a:gd name="T11" fmla="*/ 0 h 93"/>
              <a:gd name="T12" fmla="*/ 844 w 844"/>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844" h="93">
                <a:moveTo>
                  <a:pt x="844" y="57"/>
                </a:moveTo>
                <a:cubicBezTo>
                  <a:pt x="808" y="93"/>
                  <a:pt x="808" y="93"/>
                  <a:pt x="808" y="93"/>
                </a:cubicBezTo>
                <a:cubicBezTo>
                  <a:pt x="808" y="93"/>
                  <a:pt x="624" y="44"/>
                  <a:pt x="409" y="44"/>
                </a:cubicBezTo>
                <a:cubicBezTo>
                  <a:pt x="194" y="44"/>
                  <a:pt x="36" y="93"/>
                  <a:pt x="36" y="93"/>
                </a:cubicBezTo>
                <a:cubicBezTo>
                  <a:pt x="0" y="57"/>
                  <a:pt x="0" y="57"/>
                  <a:pt x="0" y="57"/>
                </a:cubicBezTo>
                <a:cubicBezTo>
                  <a:pt x="0" y="57"/>
                  <a:pt x="178" y="0"/>
                  <a:pt x="422" y="0"/>
                </a:cubicBezTo>
                <a:cubicBezTo>
                  <a:pt x="666" y="0"/>
                  <a:pt x="844" y="57"/>
                  <a:pt x="844" y="57"/>
                </a:cubicBezTo>
                <a:close/>
              </a:path>
            </a:pathLst>
          </a:custGeom>
          <a:solidFill>
            <a:schemeClr val="accent2">
              <a:lumMod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9Slide.vn 11"/>
          <p:cNvSpPr>
            <a:spLocks/>
          </p:cNvSpPr>
          <p:nvPr/>
        </p:nvSpPr>
        <p:spPr bwMode="auto">
          <a:xfrm>
            <a:off x="2466493" y="3290829"/>
            <a:ext cx="96129" cy="1188787"/>
          </a:xfrm>
          <a:custGeom>
            <a:avLst/>
            <a:gdLst>
              <a:gd name="T0" fmla="*/ 72 w 72"/>
              <a:gd name="T1" fmla="*/ 998 h 998"/>
              <a:gd name="T2" fmla="*/ 0 w 72"/>
              <a:gd name="T3" fmla="*/ 924 h 998"/>
              <a:gd name="T4" fmla="*/ 0 w 72"/>
              <a:gd name="T5" fmla="*/ 0 h 998"/>
              <a:gd name="T6" fmla="*/ 72 w 72"/>
              <a:gd name="T7" fmla="*/ 72 h 998"/>
              <a:gd name="T8" fmla="*/ 72 w 72"/>
              <a:gd name="T9" fmla="*/ 998 h 998"/>
            </a:gdLst>
            <a:ahLst/>
            <a:cxnLst>
              <a:cxn ang="0">
                <a:pos x="T0" y="T1"/>
              </a:cxn>
              <a:cxn ang="0">
                <a:pos x="T2" y="T3"/>
              </a:cxn>
              <a:cxn ang="0">
                <a:pos x="T4" y="T5"/>
              </a:cxn>
              <a:cxn ang="0">
                <a:pos x="T6" y="T7"/>
              </a:cxn>
              <a:cxn ang="0">
                <a:pos x="T8" y="T9"/>
              </a:cxn>
            </a:cxnLst>
            <a:rect l="0" t="0" r="r" b="b"/>
            <a:pathLst>
              <a:path w="72" h="998">
                <a:moveTo>
                  <a:pt x="72" y="998"/>
                </a:moveTo>
                <a:lnTo>
                  <a:pt x="0" y="924"/>
                </a:lnTo>
                <a:lnTo>
                  <a:pt x="0" y="0"/>
                </a:lnTo>
                <a:lnTo>
                  <a:pt x="72" y="72"/>
                </a:lnTo>
                <a:lnTo>
                  <a:pt x="72" y="9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9Slide.vn 12"/>
          <p:cNvSpPr>
            <a:spLocks/>
          </p:cNvSpPr>
          <p:nvPr/>
        </p:nvSpPr>
        <p:spPr bwMode="auto">
          <a:xfrm>
            <a:off x="4624044" y="3290829"/>
            <a:ext cx="96129" cy="1188787"/>
          </a:xfrm>
          <a:custGeom>
            <a:avLst/>
            <a:gdLst>
              <a:gd name="T0" fmla="*/ 0 w 72"/>
              <a:gd name="T1" fmla="*/ 998 h 998"/>
              <a:gd name="T2" fmla="*/ 72 w 72"/>
              <a:gd name="T3" fmla="*/ 924 h 998"/>
              <a:gd name="T4" fmla="*/ 72 w 72"/>
              <a:gd name="T5" fmla="*/ 0 h 998"/>
              <a:gd name="T6" fmla="*/ 0 w 72"/>
              <a:gd name="T7" fmla="*/ 72 h 998"/>
              <a:gd name="T8" fmla="*/ 0 w 72"/>
              <a:gd name="T9" fmla="*/ 998 h 998"/>
            </a:gdLst>
            <a:ahLst/>
            <a:cxnLst>
              <a:cxn ang="0">
                <a:pos x="T0" y="T1"/>
              </a:cxn>
              <a:cxn ang="0">
                <a:pos x="T2" y="T3"/>
              </a:cxn>
              <a:cxn ang="0">
                <a:pos x="T4" y="T5"/>
              </a:cxn>
              <a:cxn ang="0">
                <a:pos x="T6" y="T7"/>
              </a:cxn>
              <a:cxn ang="0">
                <a:pos x="T8" y="T9"/>
              </a:cxn>
            </a:cxnLst>
            <a:rect l="0" t="0" r="r" b="b"/>
            <a:pathLst>
              <a:path w="72" h="998">
                <a:moveTo>
                  <a:pt x="0" y="998"/>
                </a:moveTo>
                <a:lnTo>
                  <a:pt x="72" y="924"/>
                </a:lnTo>
                <a:lnTo>
                  <a:pt x="72" y="0"/>
                </a:lnTo>
                <a:lnTo>
                  <a:pt x="0" y="72"/>
                </a:lnTo>
                <a:lnTo>
                  <a:pt x="0" y="9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9Slide.vn 13"/>
          <p:cNvSpPr txBox="1"/>
          <p:nvPr/>
        </p:nvSpPr>
        <p:spPr>
          <a:xfrm>
            <a:off x="2909561" y="3553241"/>
            <a:ext cx="1367542" cy="646331"/>
          </a:xfrm>
          <a:prstGeom prst="rect">
            <a:avLst/>
          </a:prstGeom>
          <a:noFill/>
        </p:spPr>
        <p:txBody>
          <a:bodyPr wrap="square" tIns="45720" rtlCol="0">
            <a:spAutoFit/>
          </a:bodyPr>
          <a:lstStyle>
            <a:defPPr>
              <a:defRPr lang="en-US"/>
            </a:defPPr>
            <a:lvl1pPr algn="ctr">
              <a:defRPr sz="2400">
                <a:solidFill>
                  <a:srgbClr val="FFFFFF"/>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Cảnh</a:t>
            </a: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báo</a:t>
            </a: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Sớm</a:t>
            </a: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endParaRPr>
          </a:p>
        </p:txBody>
      </p:sp>
      <p:sp>
        <p:nvSpPr>
          <p:cNvPr id="62" name="9Slide.vn 14"/>
          <p:cNvSpPr/>
          <p:nvPr>
            <p:custDataLst>
              <p:tags r:id="rId2"/>
            </p:custDataLst>
          </p:nvPr>
        </p:nvSpPr>
        <p:spPr>
          <a:xfrm>
            <a:off x="3185262" y="2825094"/>
            <a:ext cx="816141" cy="728147"/>
          </a:xfrm>
          <a:prstGeom prst="ellipse">
            <a:avLst/>
          </a:prstGeom>
          <a:solidFill>
            <a:srgbClr val="FFFFFF"/>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9Slide.vn 16"/>
          <p:cNvSpPr txBox="1"/>
          <p:nvPr/>
        </p:nvSpPr>
        <p:spPr>
          <a:xfrm>
            <a:off x="2524480" y="4633541"/>
            <a:ext cx="2137707" cy="1384995"/>
          </a:xfrm>
          <a:prstGeom prst="rect">
            <a:avLst/>
          </a:prstGeom>
          <a:noFill/>
        </p:spPr>
        <p:txBody>
          <a:bodyPr wrap="square" rtlCol="0">
            <a:spAutoFit/>
          </a:bodyPr>
          <a:lstStyle/>
          <a:p>
            <a:pPr marL="171459" marR="0" lvl="0" indent="-171459" algn="just" defTabSz="9142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Phân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tích</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số</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liệu</a:t>
            </a:r>
            <a:endPar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Phân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tích</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hành</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vi</a:t>
            </a:r>
          </a:p>
          <a:p>
            <a:pPr marL="171459" marR="0" lvl="0" indent="-171459" algn="just" defTabSz="9142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Thông</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tin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thị</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trường</a:t>
            </a:r>
            <a:endPar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Đưa</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ra</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cảnh</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báo</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p>
          <a:p>
            <a:pPr marL="171459" marR="0" lvl="0" indent="-171459" algn="just" defTabSz="9142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Điều</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tra</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làm</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rõ</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cảnh</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báo</a:t>
            </a:r>
            <a:endPar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p:txBody>
      </p:sp>
      <p:cxnSp>
        <p:nvCxnSpPr>
          <p:cNvPr id="65" name="9Slide.vn 17"/>
          <p:cNvCxnSpPr/>
          <p:nvPr/>
        </p:nvCxnSpPr>
        <p:spPr>
          <a:xfrm flipV="1">
            <a:off x="5954036" y="4593344"/>
            <a:ext cx="0" cy="216793"/>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66" name="9Slide.vn 18"/>
          <p:cNvSpPr>
            <a:spLocks/>
          </p:cNvSpPr>
          <p:nvPr/>
        </p:nvSpPr>
        <p:spPr bwMode="auto">
          <a:xfrm>
            <a:off x="4925328" y="3312272"/>
            <a:ext cx="2057418" cy="1305521"/>
          </a:xfrm>
          <a:custGeom>
            <a:avLst/>
            <a:gdLst>
              <a:gd name="T0" fmla="*/ 771 w 771"/>
              <a:gd name="T1" fmla="*/ 35 h 548"/>
              <a:gd name="T2" fmla="*/ 735 w 771"/>
              <a:gd name="T3" fmla="*/ 0 h 548"/>
              <a:gd name="T4" fmla="*/ 372 w 771"/>
              <a:gd name="T5" fmla="*/ 41 h 548"/>
              <a:gd name="T6" fmla="*/ 34 w 771"/>
              <a:gd name="T7" fmla="*/ 1 h 548"/>
              <a:gd name="T8" fmla="*/ 0 w 771"/>
              <a:gd name="T9" fmla="*/ 35 h 548"/>
              <a:gd name="T10" fmla="*/ 0 w 771"/>
              <a:gd name="T11" fmla="*/ 35 h 548"/>
              <a:gd name="T12" fmla="*/ 0 w 771"/>
              <a:gd name="T13" fmla="*/ 498 h 548"/>
              <a:gd name="T14" fmla="*/ 372 w 771"/>
              <a:gd name="T15" fmla="*/ 548 h 548"/>
              <a:gd name="T16" fmla="*/ 771 w 771"/>
              <a:gd name="T17" fmla="*/ 498 h 548"/>
              <a:gd name="T18" fmla="*/ 771 w 771"/>
              <a:gd name="T19" fmla="*/ 35 h 548"/>
              <a:gd name="T20" fmla="*/ 771 w 771"/>
              <a:gd name="T21" fmla="*/ 3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48">
                <a:moveTo>
                  <a:pt x="771" y="35"/>
                </a:moveTo>
                <a:cubicBezTo>
                  <a:pt x="735" y="0"/>
                  <a:pt x="735" y="0"/>
                  <a:pt x="735" y="0"/>
                </a:cubicBezTo>
                <a:cubicBezTo>
                  <a:pt x="672" y="14"/>
                  <a:pt x="530" y="41"/>
                  <a:pt x="372" y="41"/>
                </a:cubicBezTo>
                <a:cubicBezTo>
                  <a:pt x="217" y="41"/>
                  <a:pt x="92" y="15"/>
                  <a:pt x="34" y="1"/>
                </a:cubicBezTo>
                <a:cubicBezTo>
                  <a:pt x="0" y="35"/>
                  <a:pt x="0" y="35"/>
                  <a:pt x="0" y="35"/>
                </a:cubicBezTo>
                <a:cubicBezTo>
                  <a:pt x="0" y="35"/>
                  <a:pt x="0" y="35"/>
                  <a:pt x="0" y="35"/>
                </a:cubicBezTo>
                <a:cubicBezTo>
                  <a:pt x="0" y="498"/>
                  <a:pt x="0" y="498"/>
                  <a:pt x="0" y="498"/>
                </a:cubicBezTo>
                <a:cubicBezTo>
                  <a:pt x="0" y="498"/>
                  <a:pt x="158" y="548"/>
                  <a:pt x="372" y="548"/>
                </a:cubicBezTo>
                <a:cubicBezTo>
                  <a:pt x="587" y="548"/>
                  <a:pt x="771" y="498"/>
                  <a:pt x="771" y="498"/>
                </a:cubicBezTo>
                <a:cubicBezTo>
                  <a:pt x="771" y="35"/>
                  <a:pt x="771" y="35"/>
                  <a:pt x="771" y="35"/>
                </a:cubicBezTo>
                <a:cubicBezTo>
                  <a:pt x="771" y="35"/>
                  <a:pt x="771" y="35"/>
                  <a:pt x="771" y="35"/>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a:ln>
                <a:noFill/>
              </a:ln>
              <a:solidFill>
                <a:prstClr val="black"/>
              </a:solidFill>
              <a:effectLst/>
              <a:uLnTx/>
              <a:uFillTx/>
              <a:latin typeface="Calibri" panose="020F0502020204030204"/>
              <a:ea typeface="+mn-ea"/>
              <a:cs typeface="+mn-cs"/>
            </a:endParaRPr>
          </a:p>
        </p:txBody>
      </p:sp>
      <p:sp>
        <p:nvSpPr>
          <p:cNvPr id="67" name="9Slide.vn 19"/>
          <p:cNvSpPr>
            <a:spLocks/>
          </p:cNvSpPr>
          <p:nvPr/>
        </p:nvSpPr>
        <p:spPr bwMode="auto">
          <a:xfrm>
            <a:off x="4925328" y="3312272"/>
            <a:ext cx="2057418" cy="202499"/>
          </a:xfrm>
          <a:custGeom>
            <a:avLst/>
            <a:gdLst>
              <a:gd name="T0" fmla="*/ 735 w 771"/>
              <a:gd name="T1" fmla="*/ 0 h 85"/>
              <a:gd name="T2" fmla="*/ 372 w 771"/>
              <a:gd name="T3" fmla="*/ 41 h 85"/>
              <a:gd name="T4" fmla="*/ 34 w 771"/>
              <a:gd name="T5" fmla="*/ 1 h 85"/>
              <a:gd name="T6" fmla="*/ 0 w 771"/>
              <a:gd name="T7" fmla="*/ 35 h 85"/>
              <a:gd name="T8" fmla="*/ 372 w 771"/>
              <a:gd name="T9" fmla="*/ 85 h 85"/>
              <a:gd name="T10" fmla="*/ 771 w 771"/>
              <a:gd name="T11" fmla="*/ 35 h 85"/>
              <a:gd name="T12" fmla="*/ 735 w 77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71" h="85">
                <a:moveTo>
                  <a:pt x="735" y="0"/>
                </a:moveTo>
                <a:cubicBezTo>
                  <a:pt x="672" y="14"/>
                  <a:pt x="530" y="41"/>
                  <a:pt x="372" y="41"/>
                </a:cubicBezTo>
                <a:cubicBezTo>
                  <a:pt x="217" y="41"/>
                  <a:pt x="92" y="15"/>
                  <a:pt x="34" y="1"/>
                </a:cubicBezTo>
                <a:cubicBezTo>
                  <a:pt x="0" y="35"/>
                  <a:pt x="0" y="35"/>
                  <a:pt x="0" y="35"/>
                </a:cubicBezTo>
                <a:cubicBezTo>
                  <a:pt x="0" y="35"/>
                  <a:pt x="158" y="85"/>
                  <a:pt x="372" y="85"/>
                </a:cubicBezTo>
                <a:cubicBezTo>
                  <a:pt x="587" y="85"/>
                  <a:pt x="771" y="35"/>
                  <a:pt x="771" y="35"/>
                </a:cubicBezTo>
                <a:lnTo>
                  <a:pt x="735" y="0"/>
                </a:lnTo>
                <a:close/>
              </a:path>
            </a:pathLst>
          </a:custGeom>
          <a:solidFill>
            <a:schemeClr val="accent3">
              <a:lumMod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9Slide.vn 20"/>
          <p:cNvSpPr txBox="1"/>
          <p:nvPr/>
        </p:nvSpPr>
        <p:spPr>
          <a:xfrm>
            <a:off x="5270265" y="3794791"/>
            <a:ext cx="1367542" cy="646331"/>
          </a:xfrm>
          <a:prstGeom prst="rect">
            <a:avLst/>
          </a:prstGeom>
          <a:noFill/>
        </p:spPr>
        <p:txBody>
          <a:bodyPr wrap="square" tIns="45720" rtlCol="0">
            <a:spAutoFit/>
          </a:bodyPr>
          <a:lstStyle>
            <a:defPPr>
              <a:defRPr lang="en-US"/>
            </a:defPPr>
            <a:lvl1pPr algn="ctr">
              <a:defRPr sz="2400">
                <a:solidFill>
                  <a:srgbClr val="FFFFFF"/>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Tăng</a:t>
            </a:r>
            <a:r>
              <a:rPr kumimoji="0" lang="en-US" sz="1800" b="1" i="0" u="none" strike="noStrike" kern="1200" cap="none" spc="-1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1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giảm</a:t>
            </a:r>
            <a:r>
              <a:rPr kumimoji="0" lang="en-US" sz="1800" b="1" i="0" u="none" strike="noStrike" kern="1200" cap="none" spc="-1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1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hạn</a:t>
            </a:r>
            <a:r>
              <a:rPr kumimoji="0" lang="en-US" sz="1800" b="1" i="0" u="none" strike="noStrike" kern="1200" cap="none" spc="-1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1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mức</a:t>
            </a:r>
            <a:endParaRPr kumimoji="0" lang="en-US" sz="1800" b="1" i="0" u="none" strike="noStrike" kern="1200" cap="none" spc="-1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endParaRPr>
          </a:p>
        </p:txBody>
      </p:sp>
      <p:sp>
        <p:nvSpPr>
          <p:cNvPr id="69" name="9Slide.vn 21"/>
          <p:cNvSpPr/>
          <p:nvPr>
            <p:custDataLst>
              <p:tags r:id="rId3"/>
            </p:custDataLst>
          </p:nvPr>
        </p:nvSpPr>
        <p:spPr>
          <a:xfrm>
            <a:off x="5545967" y="3027358"/>
            <a:ext cx="816141" cy="728147"/>
          </a:xfrm>
          <a:prstGeom prst="ellipse">
            <a:avLst/>
          </a:prstGeom>
          <a:solidFill>
            <a:srgbClr val="FFFFFF"/>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marL="0" marR="0" lvl="0" indent="0" algn="ctr" defTabSz="914217" rtl="0" eaLnBrk="1" fontAlgn="base" latinLnBrk="0" hangingPunct="1">
              <a:lnSpc>
                <a:spcPct val="150000"/>
              </a:lnSpc>
              <a:spcBef>
                <a:spcPts val="0"/>
              </a:spcBef>
              <a:spcAft>
                <a:spcPts val="0"/>
              </a:spcAft>
              <a:buClrTx/>
              <a:buSzTx/>
              <a:buFontTx/>
              <a:buNone/>
              <a:tabLst/>
              <a:defRPr/>
            </a:pPr>
            <a:endParaRPr kumimoji="0" lang="en-US" sz="3200" b="0" i="0" u="none" strike="noStrike" kern="1200" cap="none" spc="1250" normalizeH="0" baseline="0" noProof="0" dirty="0">
              <a:ln>
                <a:noFill/>
              </a:ln>
              <a:solidFill>
                <a:prstClr val="white"/>
              </a:solidFill>
              <a:effectLst/>
              <a:uLnTx/>
              <a:uFillTx/>
              <a:latin typeface="Calibri" panose="020F0502020204030204"/>
              <a:ea typeface="+mn-ea"/>
              <a:cs typeface="+mn-cs"/>
            </a:endParaRPr>
          </a:p>
        </p:txBody>
      </p:sp>
      <p:sp>
        <p:nvSpPr>
          <p:cNvPr id="71" name="9Slide.vn 23"/>
          <p:cNvSpPr txBox="1"/>
          <p:nvPr/>
        </p:nvSpPr>
        <p:spPr>
          <a:xfrm>
            <a:off x="4885184" y="4899196"/>
            <a:ext cx="2137707" cy="1169551"/>
          </a:xfrm>
          <a:prstGeom prst="rect">
            <a:avLst/>
          </a:prstGeom>
          <a:noFill/>
        </p:spPr>
        <p:txBody>
          <a:bodyPr wrap="square" rtlCol="0">
            <a:spAutoFit/>
          </a:bodyPr>
          <a:lstStyle/>
          <a:p>
            <a:pPr marL="171459" marR="0" lvl="0" indent="-171459" algn="just" defTabSz="9142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Căn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cứ</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nhu</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cầu</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KH</a:t>
            </a:r>
          </a:p>
          <a:p>
            <a:pPr marL="171459" marR="0" lvl="0" indent="-171459" algn="just" defTabSz="9142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Lịch</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sử</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trả</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giao</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dịch</a:t>
            </a:r>
            <a:endPar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Điều</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chỉnh</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hạn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mức</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tín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dụng</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phù</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hợp</a:t>
            </a:r>
            <a:endPar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p:txBody>
      </p:sp>
      <p:cxnSp>
        <p:nvCxnSpPr>
          <p:cNvPr id="72" name="9Slide.vn 24"/>
          <p:cNvCxnSpPr/>
          <p:nvPr/>
        </p:nvCxnSpPr>
        <p:spPr>
          <a:xfrm flipV="1">
            <a:off x="8314742" y="4338432"/>
            <a:ext cx="0" cy="471704"/>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73" name="9Slide.vn 25"/>
          <p:cNvSpPr>
            <a:spLocks/>
          </p:cNvSpPr>
          <p:nvPr/>
        </p:nvSpPr>
        <p:spPr bwMode="auto">
          <a:xfrm>
            <a:off x="7187902" y="3155035"/>
            <a:ext cx="2253680" cy="1324580"/>
          </a:xfrm>
          <a:custGeom>
            <a:avLst/>
            <a:gdLst>
              <a:gd name="T0" fmla="*/ 844 w 844"/>
              <a:gd name="T1" fmla="*/ 57 h 556"/>
              <a:gd name="T2" fmla="*/ 844 w 844"/>
              <a:gd name="T3" fmla="*/ 57 h 556"/>
              <a:gd name="T4" fmla="*/ 422 w 844"/>
              <a:gd name="T5" fmla="*/ 0 h 556"/>
              <a:gd name="T6" fmla="*/ 0 w 844"/>
              <a:gd name="T7" fmla="*/ 57 h 556"/>
              <a:gd name="T8" fmla="*/ 0 w 844"/>
              <a:gd name="T9" fmla="*/ 519 h 556"/>
              <a:gd name="T10" fmla="*/ 36 w 844"/>
              <a:gd name="T11" fmla="*/ 556 h 556"/>
              <a:gd name="T12" fmla="*/ 409 w 844"/>
              <a:gd name="T13" fmla="*/ 506 h 556"/>
              <a:gd name="T14" fmla="*/ 808 w 844"/>
              <a:gd name="T15" fmla="*/ 556 h 556"/>
              <a:gd name="T16" fmla="*/ 808 w 844"/>
              <a:gd name="T17" fmla="*/ 556 h 556"/>
              <a:gd name="T18" fmla="*/ 808 w 844"/>
              <a:gd name="T19" fmla="*/ 556 h 556"/>
              <a:gd name="T20" fmla="*/ 808 w 844"/>
              <a:gd name="T21" fmla="*/ 556 h 556"/>
              <a:gd name="T22" fmla="*/ 808 w 844"/>
              <a:gd name="T23" fmla="*/ 556 h 556"/>
              <a:gd name="T24" fmla="*/ 844 w 844"/>
              <a:gd name="T25" fmla="*/ 519 h 556"/>
              <a:gd name="T26" fmla="*/ 844 w 844"/>
              <a:gd name="T27" fmla="*/ 5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4" h="556">
                <a:moveTo>
                  <a:pt x="844" y="57"/>
                </a:moveTo>
                <a:cubicBezTo>
                  <a:pt x="844" y="57"/>
                  <a:pt x="844" y="57"/>
                  <a:pt x="844" y="57"/>
                </a:cubicBezTo>
                <a:cubicBezTo>
                  <a:pt x="844" y="57"/>
                  <a:pt x="666" y="0"/>
                  <a:pt x="422" y="0"/>
                </a:cubicBezTo>
                <a:cubicBezTo>
                  <a:pt x="178" y="0"/>
                  <a:pt x="0" y="57"/>
                  <a:pt x="0" y="57"/>
                </a:cubicBezTo>
                <a:cubicBezTo>
                  <a:pt x="0" y="519"/>
                  <a:pt x="0" y="519"/>
                  <a:pt x="0" y="519"/>
                </a:cubicBezTo>
                <a:cubicBezTo>
                  <a:pt x="36" y="556"/>
                  <a:pt x="36" y="556"/>
                  <a:pt x="36" y="556"/>
                </a:cubicBezTo>
                <a:cubicBezTo>
                  <a:pt x="36" y="556"/>
                  <a:pt x="194" y="506"/>
                  <a:pt x="409" y="506"/>
                </a:cubicBezTo>
                <a:cubicBezTo>
                  <a:pt x="623" y="506"/>
                  <a:pt x="807" y="556"/>
                  <a:pt x="808" y="556"/>
                </a:cubicBezTo>
                <a:cubicBezTo>
                  <a:pt x="808" y="556"/>
                  <a:pt x="808" y="556"/>
                  <a:pt x="808" y="556"/>
                </a:cubicBezTo>
                <a:cubicBezTo>
                  <a:pt x="808" y="556"/>
                  <a:pt x="808" y="556"/>
                  <a:pt x="808" y="556"/>
                </a:cubicBezTo>
                <a:cubicBezTo>
                  <a:pt x="808" y="556"/>
                  <a:pt x="808" y="556"/>
                  <a:pt x="808" y="556"/>
                </a:cubicBezTo>
                <a:cubicBezTo>
                  <a:pt x="808" y="556"/>
                  <a:pt x="808" y="556"/>
                  <a:pt x="808" y="556"/>
                </a:cubicBezTo>
                <a:cubicBezTo>
                  <a:pt x="844" y="519"/>
                  <a:pt x="844" y="519"/>
                  <a:pt x="844" y="519"/>
                </a:cubicBezTo>
                <a:lnTo>
                  <a:pt x="844" y="57"/>
                </a:ln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a:ln>
                <a:noFill/>
              </a:ln>
              <a:solidFill>
                <a:prstClr val="black"/>
              </a:solidFill>
              <a:effectLst/>
              <a:uLnTx/>
              <a:uFillTx/>
              <a:latin typeface="Calibri" panose="020F0502020204030204"/>
              <a:ea typeface="+mn-ea"/>
              <a:cs typeface="+mn-cs"/>
            </a:endParaRPr>
          </a:p>
        </p:txBody>
      </p:sp>
      <p:sp>
        <p:nvSpPr>
          <p:cNvPr id="74" name="9Slide.vn 26"/>
          <p:cNvSpPr>
            <a:spLocks/>
          </p:cNvSpPr>
          <p:nvPr/>
        </p:nvSpPr>
        <p:spPr bwMode="auto">
          <a:xfrm>
            <a:off x="7187902" y="3155035"/>
            <a:ext cx="2253680" cy="221558"/>
          </a:xfrm>
          <a:custGeom>
            <a:avLst/>
            <a:gdLst>
              <a:gd name="T0" fmla="*/ 844 w 844"/>
              <a:gd name="T1" fmla="*/ 57 h 93"/>
              <a:gd name="T2" fmla="*/ 808 w 844"/>
              <a:gd name="T3" fmla="*/ 93 h 93"/>
              <a:gd name="T4" fmla="*/ 409 w 844"/>
              <a:gd name="T5" fmla="*/ 44 h 93"/>
              <a:gd name="T6" fmla="*/ 36 w 844"/>
              <a:gd name="T7" fmla="*/ 93 h 93"/>
              <a:gd name="T8" fmla="*/ 0 w 844"/>
              <a:gd name="T9" fmla="*/ 57 h 93"/>
              <a:gd name="T10" fmla="*/ 422 w 844"/>
              <a:gd name="T11" fmla="*/ 0 h 93"/>
              <a:gd name="T12" fmla="*/ 844 w 844"/>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844" h="93">
                <a:moveTo>
                  <a:pt x="844" y="57"/>
                </a:moveTo>
                <a:cubicBezTo>
                  <a:pt x="808" y="93"/>
                  <a:pt x="808" y="93"/>
                  <a:pt x="808" y="93"/>
                </a:cubicBezTo>
                <a:cubicBezTo>
                  <a:pt x="808" y="93"/>
                  <a:pt x="624" y="44"/>
                  <a:pt x="409" y="44"/>
                </a:cubicBezTo>
                <a:cubicBezTo>
                  <a:pt x="194" y="44"/>
                  <a:pt x="36" y="93"/>
                  <a:pt x="36" y="93"/>
                </a:cubicBezTo>
                <a:cubicBezTo>
                  <a:pt x="0" y="57"/>
                  <a:pt x="0" y="57"/>
                  <a:pt x="0" y="57"/>
                </a:cubicBezTo>
                <a:cubicBezTo>
                  <a:pt x="0" y="57"/>
                  <a:pt x="178" y="0"/>
                  <a:pt x="422" y="0"/>
                </a:cubicBezTo>
                <a:cubicBezTo>
                  <a:pt x="666" y="0"/>
                  <a:pt x="844" y="57"/>
                  <a:pt x="844" y="57"/>
                </a:cubicBezTo>
                <a:close/>
              </a:path>
            </a:pathLst>
          </a:custGeom>
          <a:solidFill>
            <a:schemeClr val="accent4">
              <a:lumMod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9Slide.vn 27"/>
          <p:cNvSpPr>
            <a:spLocks/>
          </p:cNvSpPr>
          <p:nvPr/>
        </p:nvSpPr>
        <p:spPr bwMode="auto">
          <a:xfrm>
            <a:off x="7187903" y="3290829"/>
            <a:ext cx="96129" cy="1188787"/>
          </a:xfrm>
          <a:custGeom>
            <a:avLst/>
            <a:gdLst>
              <a:gd name="T0" fmla="*/ 72 w 72"/>
              <a:gd name="T1" fmla="*/ 998 h 998"/>
              <a:gd name="T2" fmla="*/ 0 w 72"/>
              <a:gd name="T3" fmla="*/ 924 h 998"/>
              <a:gd name="T4" fmla="*/ 0 w 72"/>
              <a:gd name="T5" fmla="*/ 0 h 998"/>
              <a:gd name="T6" fmla="*/ 72 w 72"/>
              <a:gd name="T7" fmla="*/ 72 h 998"/>
              <a:gd name="T8" fmla="*/ 72 w 72"/>
              <a:gd name="T9" fmla="*/ 998 h 998"/>
            </a:gdLst>
            <a:ahLst/>
            <a:cxnLst>
              <a:cxn ang="0">
                <a:pos x="T0" y="T1"/>
              </a:cxn>
              <a:cxn ang="0">
                <a:pos x="T2" y="T3"/>
              </a:cxn>
              <a:cxn ang="0">
                <a:pos x="T4" y="T5"/>
              </a:cxn>
              <a:cxn ang="0">
                <a:pos x="T6" y="T7"/>
              </a:cxn>
              <a:cxn ang="0">
                <a:pos x="T8" y="T9"/>
              </a:cxn>
            </a:cxnLst>
            <a:rect l="0" t="0" r="r" b="b"/>
            <a:pathLst>
              <a:path w="72" h="998">
                <a:moveTo>
                  <a:pt x="72" y="998"/>
                </a:moveTo>
                <a:lnTo>
                  <a:pt x="0" y="924"/>
                </a:lnTo>
                <a:lnTo>
                  <a:pt x="0" y="0"/>
                </a:lnTo>
                <a:lnTo>
                  <a:pt x="72" y="72"/>
                </a:lnTo>
                <a:lnTo>
                  <a:pt x="72" y="99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9Slide.vn 28"/>
          <p:cNvSpPr>
            <a:spLocks/>
          </p:cNvSpPr>
          <p:nvPr/>
        </p:nvSpPr>
        <p:spPr bwMode="auto">
          <a:xfrm>
            <a:off x="9345454" y="3290829"/>
            <a:ext cx="96129" cy="1188787"/>
          </a:xfrm>
          <a:custGeom>
            <a:avLst/>
            <a:gdLst>
              <a:gd name="T0" fmla="*/ 0 w 72"/>
              <a:gd name="T1" fmla="*/ 998 h 998"/>
              <a:gd name="T2" fmla="*/ 72 w 72"/>
              <a:gd name="T3" fmla="*/ 924 h 998"/>
              <a:gd name="T4" fmla="*/ 72 w 72"/>
              <a:gd name="T5" fmla="*/ 0 h 998"/>
              <a:gd name="T6" fmla="*/ 0 w 72"/>
              <a:gd name="T7" fmla="*/ 72 h 998"/>
              <a:gd name="T8" fmla="*/ 0 w 72"/>
              <a:gd name="T9" fmla="*/ 998 h 998"/>
            </a:gdLst>
            <a:ahLst/>
            <a:cxnLst>
              <a:cxn ang="0">
                <a:pos x="T0" y="T1"/>
              </a:cxn>
              <a:cxn ang="0">
                <a:pos x="T2" y="T3"/>
              </a:cxn>
              <a:cxn ang="0">
                <a:pos x="T4" y="T5"/>
              </a:cxn>
              <a:cxn ang="0">
                <a:pos x="T6" y="T7"/>
              </a:cxn>
              <a:cxn ang="0">
                <a:pos x="T8" y="T9"/>
              </a:cxn>
            </a:cxnLst>
            <a:rect l="0" t="0" r="r" b="b"/>
            <a:pathLst>
              <a:path w="72" h="998">
                <a:moveTo>
                  <a:pt x="0" y="998"/>
                </a:moveTo>
                <a:lnTo>
                  <a:pt x="72" y="924"/>
                </a:lnTo>
                <a:lnTo>
                  <a:pt x="72" y="0"/>
                </a:lnTo>
                <a:lnTo>
                  <a:pt x="0" y="72"/>
                </a:lnTo>
                <a:lnTo>
                  <a:pt x="0" y="99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9Slide.vn 29"/>
          <p:cNvSpPr txBox="1"/>
          <p:nvPr/>
        </p:nvSpPr>
        <p:spPr>
          <a:xfrm>
            <a:off x="7453592" y="3706535"/>
            <a:ext cx="1672512" cy="369332"/>
          </a:xfrm>
          <a:prstGeom prst="rect">
            <a:avLst/>
          </a:prstGeom>
          <a:noFill/>
        </p:spPr>
        <p:txBody>
          <a:bodyPr wrap="square" tIns="45720" rtlCol="0">
            <a:spAutoFit/>
          </a:bodyPr>
          <a:lstStyle>
            <a:defPPr>
              <a:defRPr lang="en-US"/>
            </a:defPPr>
            <a:lvl1pPr algn="ctr">
              <a:defRPr sz="2400">
                <a:solidFill>
                  <a:srgbClr val="FFFFFF"/>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Quản</a:t>
            </a: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lý</a:t>
            </a: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nợ</a:t>
            </a: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endParaRPr>
          </a:p>
        </p:txBody>
      </p:sp>
      <p:sp>
        <p:nvSpPr>
          <p:cNvPr id="78" name="9Slide.vn 30"/>
          <p:cNvSpPr/>
          <p:nvPr>
            <p:custDataLst>
              <p:tags r:id="rId4"/>
            </p:custDataLst>
          </p:nvPr>
        </p:nvSpPr>
        <p:spPr>
          <a:xfrm>
            <a:off x="7906672" y="2825094"/>
            <a:ext cx="816141" cy="728147"/>
          </a:xfrm>
          <a:prstGeom prst="ellipse">
            <a:avLst/>
          </a:prstGeom>
          <a:solidFill>
            <a:srgbClr val="FFFFFF"/>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9Slide.vn 32"/>
          <p:cNvSpPr txBox="1"/>
          <p:nvPr/>
        </p:nvSpPr>
        <p:spPr>
          <a:xfrm>
            <a:off x="7151824" y="4834686"/>
            <a:ext cx="2400849" cy="1732847"/>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Xác</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minh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vấn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đề</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của</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KH</a:t>
            </a: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Đưa</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ra</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biện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pháp</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giúp</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khách</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hàng</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xử</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lý</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vấn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đề</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endPar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Thực</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hiện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các</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biện</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pháp</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thu</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endPar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Tái</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cơ</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cấu</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nợ</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cho</a:t>
            </a:r>
            <a:r>
              <a:rPr kumimoji="0" lang="en-US" sz="1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mn-ea"/>
                <a:cs typeface="Arial" panose="020B0604020202020204" pitchFamily="34" charset="0"/>
              </a:rPr>
              <a:t> KH</a:t>
            </a:r>
          </a:p>
        </p:txBody>
      </p:sp>
      <p:sp>
        <p:nvSpPr>
          <p:cNvPr id="81" name="9Slide.vn 33">
            <a:extLst>
              <a:ext uri="{FF2B5EF4-FFF2-40B4-BE49-F238E27FC236}">
                <a16:creationId xmlns:a16="http://schemas.microsoft.com/office/drawing/2014/main" id="{6112C9FC-F9AF-4076-B9DE-F23712F46CC8}"/>
              </a:ext>
            </a:extLst>
          </p:cNvPr>
          <p:cNvSpPr>
            <a:spLocks noEditPoints="1"/>
          </p:cNvSpPr>
          <p:nvPr/>
        </p:nvSpPr>
        <p:spPr bwMode="auto">
          <a:xfrm>
            <a:off x="1060968" y="3335879"/>
            <a:ext cx="270959" cy="191365"/>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9Slide.vn 34">
            <a:extLst>
              <a:ext uri="{FF2B5EF4-FFF2-40B4-BE49-F238E27FC236}">
                <a16:creationId xmlns:a16="http://schemas.microsoft.com/office/drawing/2014/main" id="{43872C10-8851-438C-B41C-DF2C3FD536AD}"/>
              </a:ext>
            </a:extLst>
          </p:cNvPr>
          <p:cNvGrpSpPr>
            <a:grpSpLocks noChangeAspect="1"/>
          </p:cNvGrpSpPr>
          <p:nvPr/>
        </p:nvGrpSpPr>
        <p:grpSpPr bwMode="auto">
          <a:xfrm>
            <a:off x="5854108" y="3306848"/>
            <a:ext cx="213489" cy="190280"/>
            <a:chOff x="5516" y="3626"/>
            <a:chExt cx="1981" cy="1979"/>
          </a:xfrm>
          <a:solidFill>
            <a:schemeClr val="accent3"/>
          </a:solidFill>
        </p:grpSpPr>
        <p:sp>
          <p:nvSpPr>
            <p:cNvPr id="83" name="9Slide.vn 35">
              <a:extLst>
                <a:ext uri="{FF2B5EF4-FFF2-40B4-BE49-F238E27FC236}">
                  <a16:creationId xmlns:a16="http://schemas.microsoft.com/office/drawing/2014/main" id="{741467A9-58B2-455B-BE57-FC1BB274E66E}"/>
                </a:ext>
              </a:extLst>
            </p:cNvPr>
            <p:cNvSpPr>
              <a:spLocks/>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84" name="9Slide.vn 36">
              <a:extLst>
                <a:ext uri="{FF2B5EF4-FFF2-40B4-BE49-F238E27FC236}">
                  <a16:creationId xmlns:a16="http://schemas.microsoft.com/office/drawing/2014/main" id="{8458A3E1-9DE0-4E72-8318-84AC4AB7EDBF}"/>
                </a:ext>
              </a:extLst>
            </p:cNvPr>
            <p:cNvSpPr>
              <a:spLocks/>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85" name="9Slide.vn 37">
              <a:extLst>
                <a:ext uri="{FF2B5EF4-FFF2-40B4-BE49-F238E27FC236}">
                  <a16:creationId xmlns:a16="http://schemas.microsoft.com/office/drawing/2014/main" id="{F567C252-7D48-490F-94A7-9C20C5B8DCAD}"/>
                </a:ext>
              </a:extLst>
            </p:cNvPr>
            <p:cNvSpPr>
              <a:spLocks/>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86" name="9Slide.vn 38">
              <a:extLst>
                <a:ext uri="{FF2B5EF4-FFF2-40B4-BE49-F238E27FC236}">
                  <a16:creationId xmlns:a16="http://schemas.microsoft.com/office/drawing/2014/main" id="{FEB54644-FE58-4F43-BBB9-FFC8A35DFF87}"/>
                </a:ext>
              </a:extLst>
            </p:cNvPr>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5A5A5A"/>
                </a:solidFill>
                <a:effectLst/>
                <a:uLnTx/>
                <a:uFillTx/>
                <a:latin typeface="Calibri" panose="020F0502020204030204"/>
                <a:ea typeface="+mn-ea"/>
                <a:cs typeface="+mn-cs"/>
              </a:endParaRPr>
            </a:p>
          </p:txBody>
        </p:sp>
      </p:grpSp>
      <p:grpSp>
        <p:nvGrpSpPr>
          <p:cNvPr id="87" name="9Slide.vn 39">
            <a:extLst>
              <a:ext uri="{FF2B5EF4-FFF2-40B4-BE49-F238E27FC236}">
                <a16:creationId xmlns:a16="http://schemas.microsoft.com/office/drawing/2014/main" id="{A08213E8-8C31-48BC-AEFA-C18C3AB040DB}"/>
              </a:ext>
            </a:extLst>
          </p:cNvPr>
          <p:cNvGrpSpPr>
            <a:grpSpLocks noChangeAspect="1"/>
          </p:cNvGrpSpPr>
          <p:nvPr/>
        </p:nvGrpSpPr>
        <p:grpSpPr bwMode="auto">
          <a:xfrm>
            <a:off x="8204726" y="3070702"/>
            <a:ext cx="220032" cy="195113"/>
            <a:chOff x="9876" y="-1946"/>
            <a:chExt cx="822" cy="817"/>
          </a:xfrm>
          <a:solidFill>
            <a:schemeClr val="accent1"/>
          </a:solidFill>
        </p:grpSpPr>
        <p:sp>
          <p:nvSpPr>
            <p:cNvPr id="88" name="9Slide.vn 40">
              <a:extLst>
                <a:ext uri="{FF2B5EF4-FFF2-40B4-BE49-F238E27FC236}">
                  <a16:creationId xmlns:a16="http://schemas.microsoft.com/office/drawing/2014/main" id="{94D8C823-DEB8-428F-AA80-023630627960}"/>
                </a:ext>
              </a:extLst>
            </p:cNvPr>
            <p:cNvSpPr>
              <a:spLocks/>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89" name="9Slide.vn 41">
              <a:extLst>
                <a:ext uri="{FF2B5EF4-FFF2-40B4-BE49-F238E27FC236}">
                  <a16:creationId xmlns:a16="http://schemas.microsoft.com/office/drawing/2014/main" id="{9BEEAFBB-6C13-430D-8A53-2C45489D0EF4}"/>
                </a:ext>
              </a:extLst>
            </p:cNvPr>
            <p:cNvSpPr>
              <a:spLocks/>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90" name="9Slide.vn 42">
              <a:extLst>
                <a:ext uri="{FF2B5EF4-FFF2-40B4-BE49-F238E27FC236}">
                  <a16:creationId xmlns:a16="http://schemas.microsoft.com/office/drawing/2014/main" id="{EEF07F6E-1AC1-41BD-B215-9BAC58CDF116}"/>
                </a:ext>
              </a:extLst>
            </p:cNvPr>
            <p:cNvSpPr>
              <a:spLocks/>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91" name="9Slide.vn 43">
              <a:extLst>
                <a:ext uri="{FF2B5EF4-FFF2-40B4-BE49-F238E27FC236}">
                  <a16:creationId xmlns:a16="http://schemas.microsoft.com/office/drawing/2014/main" id="{71480763-1942-4CDC-843B-D3EC9C8499E6}"/>
                </a:ext>
              </a:extLst>
            </p:cNvPr>
            <p:cNvSpPr>
              <a:spLocks/>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5A5A5A"/>
                </a:solidFill>
                <a:effectLst/>
                <a:uLnTx/>
                <a:uFillTx/>
                <a:latin typeface="Calibri" panose="020F0502020204030204"/>
                <a:ea typeface="+mn-ea"/>
                <a:cs typeface="+mn-cs"/>
              </a:endParaRPr>
            </a:p>
          </p:txBody>
        </p:sp>
        <p:sp>
          <p:nvSpPr>
            <p:cNvPr id="92" name="9Slide.vn 44">
              <a:extLst>
                <a:ext uri="{FF2B5EF4-FFF2-40B4-BE49-F238E27FC236}">
                  <a16:creationId xmlns:a16="http://schemas.microsoft.com/office/drawing/2014/main" id="{6EF13811-9108-4B0A-847F-D5738FF4695E}"/>
                </a:ext>
              </a:extLst>
            </p:cNvPr>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93" name="9Slide.vn 45">
              <a:extLst>
                <a:ext uri="{FF2B5EF4-FFF2-40B4-BE49-F238E27FC236}">
                  <a16:creationId xmlns:a16="http://schemas.microsoft.com/office/drawing/2014/main" id="{CE5F83FB-2AF2-4720-A9E9-4F73B6691928}"/>
                </a:ext>
              </a:extLst>
            </p:cNvPr>
            <p:cNvSpPr>
              <a:spLocks/>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grpSp>
      <p:sp>
        <p:nvSpPr>
          <p:cNvPr id="94" name="9Slide.vn 46">
            <a:extLst>
              <a:ext uri="{FF2B5EF4-FFF2-40B4-BE49-F238E27FC236}">
                <a16:creationId xmlns:a16="http://schemas.microsoft.com/office/drawing/2014/main" id="{ADE10FA6-E83C-4DFA-93DE-C4A3473B273B}"/>
              </a:ext>
            </a:extLst>
          </p:cNvPr>
          <p:cNvSpPr>
            <a:spLocks/>
          </p:cNvSpPr>
          <p:nvPr/>
        </p:nvSpPr>
        <p:spPr bwMode="auto">
          <a:xfrm>
            <a:off x="3428164" y="3116688"/>
            <a:ext cx="277389" cy="185591"/>
          </a:xfrm>
          <a:custGeom>
            <a:avLst/>
            <a:gdLst>
              <a:gd name="T0" fmla="*/ 6189 w 6231"/>
              <a:gd name="T1" fmla="*/ 0 h 4673"/>
              <a:gd name="T2" fmla="*/ 6206 w 6231"/>
              <a:gd name="T3" fmla="*/ 6 h 4673"/>
              <a:gd name="T4" fmla="*/ 6219 w 6231"/>
              <a:gd name="T5" fmla="*/ 17 h 4673"/>
              <a:gd name="T6" fmla="*/ 6229 w 6231"/>
              <a:gd name="T7" fmla="*/ 34 h 4673"/>
              <a:gd name="T8" fmla="*/ 6231 w 6231"/>
              <a:gd name="T9" fmla="*/ 53 h 4673"/>
              <a:gd name="T10" fmla="*/ 6223 w 6231"/>
              <a:gd name="T11" fmla="*/ 72 h 4673"/>
              <a:gd name="T12" fmla="*/ 3477 w 6231"/>
              <a:gd name="T13" fmla="*/ 4603 h 4673"/>
              <a:gd name="T14" fmla="*/ 3455 w 6231"/>
              <a:gd name="T15" fmla="*/ 4631 h 4673"/>
              <a:gd name="T16" fmla="*/ 3428 w 6231"/>
              <a:gd name="T17" fmla="*/ 4652 h 4673"/>
              <a:gd name="T18" fmla="*/ 3398 w 6231"/>
              <a:gd name="T19" fmla="*/ 4665 h 4673"/>
              <a:gd name="T20" fmla="*/ 3366 w 6231"/>
              <a:gd name="T21" fmla="*/ 4673 h 4673"/>
              <a:gd name="T22" fmla="*/ 3332 w 6231"/>
              <a:gd name="T23" fmla="*/ 4673 h 4673"/>
              <a:gd name="T24" fmla="*/ 3300 w 6231"/>
              <a:gd name="T25" fmla="*/ 4664 h 4673"/>
              <a:gd name="T26" fmla="*/ 3269 w 6231"/>
              <a:gd name="T27" fmla="*/ 4648 h 4673"/>
              <a:gd name="T28" fmla="*/ 2513 w 6231"/>
              <a:gd name="T29" fmla="*/ 4132 h 4673"/>
              <a:gd name="T30" fmla="*/ 1745 w 6231"/>
              <a:gd name="T31" fmla="*/ 4641 h 4673"/>
              <a:gd name="T32" fmla="*/ 1717 w 6231"/>
              <a:gd name="T33" fmla="*/ 4654 h 4673"/>
              <a:gd name="T34" fmla="*/ 1690 w 6231"/>
              <a:gd name="T35" fmla="*/ 4656 h 4673"/>
              <a:gd name="T36" fmla="*/ 1664 w 6231"/>
              <a:gd name="T37" fmla="*/ 4650 h 4673"/>
              <a:gd name="T38" fmla="*/ 1639 w 6231"/>
              <a:gd name="T39" fmla="*/ 4639 h 4673"/>
              <a:gd name="T40" fmla="*/ 1621 w 6231"/>
              <a:gd name="T41" fmla="*/ 4618 h 4673"/>
              <a:gd name="T42" fmla="*/ 1609 w 6231"/>
              <a:gd name="T43" fmla="*/ 4595 h 4673"/>
              <a:gd name="T44" fmla="*/ 1603 w 6231"/>
              <a:gd name="T45" fmla="*/ 4565 h 4673"/>
              <a:gd name="T46" fmla="*/ 1603 w 6231"/>
              <a:gd name="T47" fmla="*/ 3511 h 4673"/>
              <a:gd name="T48" fmla="*/ 5090 w 6231"/>
              <a:gd name="T49" fmla="*/ 905 h 4673"/>
              <a:gd name="T50" fmla="*/ 972 w 6231"/>
              <a:gd name="T51" fmla="*/ 3077 h 4673"/>
              <a:gd name="T52" fmla="*/ 64 w 6231"/>
              <a:gd name="T53" fmla="*/ 2459 h 4673"/>
              <a:gd name="T54" fmla="*/ 36 w 6231"/>
              <a:gd name="T55" fmla="*/ 2434 h 4673"/>
              <a:gd name="T56" fmla="*/ 15 w 6231"/>
              <a:gd name="T57" fmla="*/ 2404 h 4673"/>
              <a:gd name="T58" fmla="*/ 4 w 6231"/>
              <a:gd name="T59" fmla="*/ 2370 h 4673"/>
              <a:gd name="T60" fmla="*/ 0 w 6231"/>
              <a:gd name="T61" fmla="*/ 2335 h 4673"/>
              <a:gd name="T62" fmla="*/ 0 w 6231"/>
              <a:gd name="T63" fmla="*/ 2335 h 4673"/>
              <a:gd name="T64" fmla="*/ 4 w 6231"/>
              <a:gd name="T65" fmla="*/ 2301 h 4673"/>
              <a:gd name="T66" fmla="*/ 17 w 6231"/>
              <a:gd name="T67" fmla="*/ 2269 h 4673"/>
              <a:gd name="T68" fmla="*/ 36 w 6231"/>
              <a:gd name="T69" fmla="*/ 2241 h 4673"/>
              <a:gd name="T70" fmla="*/ 62 w 6231"/>
              <a:gd name="T71" fmla="*/ 2216 h 4673"/>
              <a:gd name="T72" fmla="*/ 96 w 6231"/>
              <a:gd name="T73" fmla="*/ 2199 h 4673"/>
              <a:gd name="T74" fmla="*/ 6168 w 6231"/>
              <a:gd name="T75" fmla="*/ 4 h 4673"/>
              <a:gd name="T76" fmla="*/ 6189 w 6231"/>
              <a:gd name="T77" fmla="*/ 0 h 4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31" h="4673">
                <a:moveTo>
                  <a:pt x="6189" y="0"/>
                </a:moveTo>
                <a:lnTo>
                  <a:pt x="6206" y="6"/>
                </a:lnTo>
                <a:lnTo>
                  <a:pt x="6219" y="17"/>
                </a:lnTo>
                <a:lnTo>
                  <a:pt x="6229" y="34"/>
                </a:lnTo>
                <a:lnTo>
                  <a:pt x="6231" y="53"/>
                </a:lnTo>
                <a:lnTo>
                  <a:pt x="6223" y="72"/>
                </a:lnTo>
                <a:lnTo>
                  <a:pt x="3477" y="4603"/>
                </a:lnTo>
                <a:lnTo>
                  <a:pt x="3455" y="4631"/>
                </a:lnTo>
                <a:lnTo>
                  <a:pt x="3428" y="4652"/>
                </a:lnTo>
                <a:lnTo>
                  <a:pt x="3398" y="4665"/>
                </a:lnTo>
                <a:lnTo>
                  <a:pt x="3366" y="4673"/>
                </a:lnTo>
                <a:lnTo>
                  <a:pt x="3332" y="4673"/>
                </a:lnTo>
                <a:lnTo>
                  <a:pt x="3300" y="4664"/>
                </a:lnTo>
                <a:lnTo>
                  <a:pt x="3269" y="4648"/>
                </a:lnTo>
                <a:lnTo>
                  <a:pt x="2513" y="4132"/>
                </a:lnTo>
                <a:lnTo>
                  <a:pt x="1745" y="4641"/>
                </a:lnTo>
                <a:lnTo>
                  <a:pt x="1717" y="4654"/>
                </a:lnTo>
                <a:lnTo>
                  <a:pt x="1690" y="4656"/>
                </a:lnTo>
                <a:lnTo>
                  <a:pt x="1664" y="4650"/>
                </a:lnTo>
                <a:lnTo>
                  <a:pt x="1639" y="4639"/>
                </a:lnTo>
                <a:lnTo>
                  <a:pt x="1621" y="4618"/>
                </a:lnTo>
                <a:lnTo>
                  <a:pt x="1609" y="4595"/>
                </a:lnTo>
                <a:lnTo>
                  <a:pt x="1603" y="4565"/>
                </a:lnTo>
                <a:lnTo>
                  <a:pt x="1603" y="3511"/>
                </a:lnTo>
                <a:lnTo>
                  <a:pt x="5090" y="905"/>
                </a:lnTo>
                <a:lnTo>
                  <a:pt x="972" y="3077"/>
                </a:lnTo>
                <a:lnTo>
                  <a:pt x="64" y="2459"/>
                </a:lnTo>
                <a:lnTo>
                  <a:pt x="36" y="2434"/>
                </a:lnTo>
                <a:lnTo>
                  <a:pt x="15" y="2404"/>
                </a:lnTo>
                <a:lnTo>
                  <a:pt x="4" y="2370"/>
                </a:lnTo>
                <a:lnTo>
                  <a:pt x="0" y="2335"/>
                </a:lnTo>
                <a:lnTo>
                  <a:pt x="0" y="2335"/>
                </a:lnTo>
                <a:lnTo>
                  <a:pt x="4" y="2301"/>
                </a:lnTo>
                <a:lnTo>
                  <a:pt x="17" y="2269"/>
                </a:lnTo>
                <a:lnTo>
                  <a:pt x="36" y="2241"/>
                </a:lnTo>
                <a:lnTo>
                  <a:pt x="62" y="2216"/>
                </a:lnTo>
                <a:lnTo>
                  <a:pt x="96" y="2199"/>
                </a:lnTo>
                <a:lnTo>
                  <a:pt x="6168" y="4"/>
                </a:lnTo>
                <a:lnTo>
                  <a:pt x="618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6" name="9Slide.vn 1"/>
          <p:cNvCxnSpPr/>
          <p:nvPr/>
        </p:nvCxnSpPr>
        <p:spPr>
          <a:xfrm flipV="1">
            <a:off x="10693289" y="4568895"/>
            <a:ext cx="0" cy="216793"/>
          </a:xfrm>
          <a:prstGeom prst="line">
            <a:avLst/>
          </a:prstGeom>
          <a:ln w="12700">
            <a:solidFill>
              <a:schemeClr val="tx1">
                <a:lumMod val="40000"/>
                <a:lumOff val="60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97" name="9Slide.vn 2"/>
          <p:cNvSpPr>
            <a:spLocks/>
          </p:cNvSpPr>
          <p:nvPr/>
        </p:nvSpPr>
        <p:spPr bwMode="auto">
          <a:xfrm>
            <a:off x="9664580" y="3287823"/>
            <a:ext cx="2057418" cy="1305521"/>
          </a:xfrm>
          <a:custGeom>
            <a:avLst/>
            <a:gdLst>
              <a:gd name="T0" fmla="*/ 771 w 771"/>
              <a:gd name="T1" fmla="*/ 35 h 548"/>
              <a:gd name="T2" fmla="*/ 736 w 771"/>
              <a:gd name="T3" fmla="*/ 0 h 548"/>
              <a:gd name="T4" fmla="*/ 373 w 771"/>
              <a:gd name="T5" fmla="*/ 41 h 548"/>
              <a:gd name="T6" fmla="*/ 35 w 771"/>
              <a:gd name="T7" fmla="*/ 1 h 548"/>
              <a:gd name="T8" fmla="*/ 0 w 771"/>
              <a:gd name="T9" fmla="*/ 35 h 548"/>
              <a:gd name="T10" fmla="*/ 0 w 771"/>
              <a:gd name="T11" fmla="*/ 35 h 548"/>
              <a:gd name="T12" fmla="*/ 0 w 771"/>
              <a:gd name="T13" fmla="*/ 498 h 548"/>
              <a:gd name="T14" fmla="*/ 373 w 771"/>
              <a:gd name="T15" fmla="*/ 548 h 548"/>
              <a:gd name="T16" fmla="*/ 771 w 771"/>
              <a:gd name="T17" fmla="*/ 498 h 548"/>
              <a:gd name="T18" fmla="*/ 771 w 771"/>
              <a:gd name="T19" fmla="*/ 35 h 548"/>
              <a:gd name="T20" fmla="*/ 771 w 771"/>
              <a:gd name="T21" fmla="*/ 3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48">
                <a:moveTo>
                  <a:pt x="771" y="35"/>
                </a:moveTo>
                <a:cubicBezTo>
                  <a:pt x="736" y="0"/>
                  <a:pt x="736" y="0"/>
                  <a:pt x="736" y="0"/>
                </a:cubicBezTo>
                <a:cubicBezTo>
                  <a:pt x="672" y="14"/>
                  <a:pt x="531" y="41"/>
                  <a:pt x="373" y="41"/>
                </a:cubicBezTo>
                <a:cubicBezTo>
                  <a:pt x="218" y="41"/>
                  <a:pt x="93" y="15"/>
                  <a:pt x="35" y="1"/>
                </a:cubicBezTo>
                <a:cubicBezTo>
                  <a:pt x="0" y="35"/>
                  <a:pt x="0" y="35"/>
                  <a:pt x="0" y="35"/>
                </a:cubicBezTo>
                <a:cubicBezTo>
                  <a:pt x="0" y="35"/>
                  <a:pt x="0" y="35"/>
                  <a:pt x="0" y="35"/>
                </a:cubicBezTo>
                <a:cubicBezTo>
                  <a:pt x="0" y="498"/>
                  <a:pt x="0" y="498"/>
                  <a:pt x="0" y="498"/>
                </a:cubicBezTo>
                <a:cubicBezTo>
                  <a:pt x="0" y="498"/>
                  <a:pt x="158" y="548"/>
                  <a:pt x="373" y="548"/>
                </a:cubicBezTo>
                <a:cubicBezTo>
                  <a:pt x="587" y="548"/>
                  <a:pt x="771" y="498"/>
                  <a:pt x="771" y="498"/>
                </a:cubicBezTo>
                <a:cubicBezTo>
                  <a:pt x="771" y="35"/>
                  <a:pt x="771" y="35"/>
                  <a:pt x="771" y="35"/>
                </a:cubicBezTo>
                <a:cubicBezTo>
                  <a:pt x="771" y="35"/>
                  <a:pt x="771" y="35"/>
                  <a:pt x="771" y="35"/>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a:ln>
                <a:noFill/>
              </a:ln>
              <a:solidFill>
                <a:prstClr val="black"/>
              </a:solidFill>
              <a:effectLst/>
              <a:uLnTx/>
              <a:uFillTx/>
              <a:latin typeface="Calibri" panose="020F0502020204030204"/>
              <a:ea typeface="+mn-ea"/>
              <a:cs typeface="+mn-cs"/>
            </a:endParaRPr>
          </a:p>
        </p:txBody>
      </p:sp>
      <p:sp>
        <p:nvSpPr>
          <p:cNvPr id="98" name="9Slide.vn 3"/>
          <p:cNvSpPr>
            <a:spLocks/>
          </p:cNvSpPr>
          <p:nvPr/>
        </p:nvSpPr>
        <p:spPr bwMode="auto">
          <a:xfrm>
            <a:off x="9664580" y="3287823"/>
            <a:ext cx="2057418" cy="202499"/>
          </a:xfrm>
          <a:custGeom>
            <a:avLst/>
            <a:gdLst>
              <a:gd name="T0" fmla="*/ 736 w 771"/>
              <a:gd name="T1" fmla="*/ 0 h 85"/>
              <a:gd name="T2" fmla="*/ 373 w 771"/>
              <a:gd name="T3" fmla="*/ 41 h 85"/>
              <a:gd name="T4" fmla="*/ 35 w 771"/>
              <a:gd name="T5" fmla="*/ 1 h 85"/>
              <a:gd name="T6" fmla="*/ 0 w 771"/>
              <a:gd name="T7" fmla="*/ 35 h 85"/>
              <a:gd name="T8" fmla="*/ 373 w 771"/>
              <a:gd name="T9" fmla="*/ 85 h 85"/>
              <a:gd name="T10" fmla="*/ 771 w 771"/>
              <a:gd name="T11" fmla="*/ 35 h 85"/>
              <a:gd name="T12" fmla="*/ 736 w 77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71" h="85">
                <a:moveTo>
                  <a:pt x="736" y="0"/>
                </a:moveTo>
                <a:cubicBezTo>
                  <a:pt x="672" y="14"/>
                  <a:pt x="531" y="41"/>
                  <a:pt x="373" y="41"/>
                </a:cubicBezTo>
                <a:cubicBezTo>
                  <a:pt x="218" y="41"/>
                  <a:pt x="93" y="15"/>
                  <a:pt x="35" y="1"/>
                </a:cubicBezTo>
                <a:cubicBezTo>
                  <a:pt x="0" y="35"/>
                  <a:pt x="0" y="35"/>
                  <a:pt x="0" y="35"/>
                </a:cubicBezTo>
                <a:cubicBezTo>
                  <a:pt x="0" y="35"/>
                  <a:pt x="158" y="85"/>
                  <a:pt x="373" y="85"/>
                </a:cubicBezTo>
                <a:cubicBezTo>
                  <a:pt x="587" y="85"/>
                  <a:pt x="771" y="35"/>
                  <a:pt x="771" y="35"/>
                </a:cubicBezTo>
                <a:lnTo>
                  <a:pt x="736" y="0"/>
                </a:lnTo>
                <a:close/>
              </a:path>
            </a:pathLst>
          </a:custGeom>
          <a:solidFill>
            <a:schemeClr val="accent1">
              <a:lumMod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9Slide.vn 5"/>
          <p:cNvSpPr/>
          <p:nvPr>
            <p:custDataLst>
              <p:tags r:id="rId5"/>
            </p:custDataLst>
          </p:nvPr>
        </p:nvSpPr>
        <p:spPr>
          <a:xfrm>
            <a:off x="10285219" y="3002909"/>
            <a:ext cx="816141" cy="728147"/>
          </a:xfrm>
          <a:prstGeom prst="ellipse">
            <a:avLst/>
          </a:prstGeom>
          <a:solidFill>
            <a:srgbClr val="FFFFF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0" bIns="0"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 name="9Slide.vn 7"/>
          <p:cNvSpPr txBox="1"/>
          <p:nvPr/>
        </p:nvSpPr>
        <p:spPr>
          <a:xfrm>
            <a:off x="9698632" y="4949942"/>
            <a:ext cx="2023366" cy="1277273"/>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Áp</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dụng</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các</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biện</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pháp</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đốc</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thúc</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thu</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hồi</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nợ</a:t>
            </a:r>
            <a:endPar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Tố</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tụng</a:t>
            </a:r>
            <a:endPar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a:p>
            <a:pPr marL="171459" marR="0" lvl="0" indent="-171459" algn="just" defTabSz="914217" rtl="0" eaLnBrk="1" fontAlgn="auto" latinLnBrk="0" hangingPunct="1">
              <a:lnSpc>
                <a:spcPct val="11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Xử</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lý</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tài</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sản</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và</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thu</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nợ</a:t>
            </a:r>
            <a:r>
              <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lumMod val="95000"/>
                    <a:lumOff val="5000"/>
                  </a:prstClr>
                </a:solidFill>
                <a:effectLst/>
                <a:uLnTx/>
                <a:uFillTx/>
                <a:latin typeface="Calibri" panose="020F0502020204030204"/>
                <a:ea typeface="+mn-ea"/>
                <a:cs typeface="+mn-cs"/>
              </a:rPr>
              <a:t>về</a:t>
            </a:r>
            <a:endParaRPr kumimoji="0" lang="en-US" sz="1400"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p:txBody>
      </p:sp>
      <p:grpSp>
        <p:nvGrpSpPr>
          <p:cNvPr id="103" name="9Slide.vn 39">
            <a:extLst>
              <a:ext uri="{FF2B5EF4-FFF2-40B4-BE49-F238E27FC236}">
                <a16:creationId xmlns:a16="http://schemas.microsoft.com/office/drawing/2014/main" id="{A08213E8-8C31-48BC-AEFA-C18C3AB040DB}"/>
              </a:ext>
            </a:extLst>
          </p:cNvPr>
          <p:cNvGrpSpPr>
            <a:grpSpLocks noChangeAspect="1"/>
          </p:cNvGrpSpPr>
          <p:nvPr/>
        </p:nvGrpSpPr>
        <p:grpSpPr bwMode="auto">
          <a:xfrm>
            <a:off x="10595158" y="3285834"/>
            <a:ext cx="220032" cy="195113"/>
            <a:chOff x="9876" y="-1946"/>
            <a:chExt cx="822" cy="817"/>
          </a:xfrm>
          <a:solidFill>
            <a:schemeClr val="accent1"/>
          </a:solidFill>
        </p:grpSpPr>
        <p:sp>
          <p:nvSpPr>
            <p:cNvPr id="104" name="9Slide.vn 40">
              <a:extLst>
                <a:ext uri="{FF2B5EF4-FFF2-40B4-BE49-F238E27FC236}">
                  <a16:creationId xmlns:a16="http://schemas.microsoft.com/office/drawing/2014/main" id="{94D8C823-DEB8-428F-AA80-023630627960}"/>
                </a:ext>
              </a:extLst>
            </p:cNvPr>
            <p:cNvSpPr>
              <a:spLocks/>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105" name="9Slide.vn 41">
              <a:extLst>
                <a:ext uri="{FF2B5EF4-FFF2-40B4-BE49-F238E27FC236}">
                  <a16:creationId xmlns:a16="http://schemas.microsoft.com/office/drawing/2014/main" id="{9BEEAFBB-6C13-430D-8A53-2C45489D0EF4}"/>
                </a:ext>
              </a:extLst>
            </p:cNvPr>
            <p:cNvSpPr>
              <a:spLocks/>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106" name="9Slide.vn 42">
              <a:extLst>
                <a:ext uri="{FF2B5EF4-FFF2-40B4-BE49-F238E27FC236}">
                  <a16:creationId xmlns:a16="http://schemas.microsoft.com/office/drawing/2014/main" id="{EEF07F6E-1AC1-41BD-B215-9BAC58CDF116}"/>
                </a:ext>
              </a:extLst>
            </p:cNvPr>
            <p:cNvSpPr>
              <a:spLocks/>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107" name="9Slide.vn 43">
              <a:extLst>
                <a:ext uri="{FF2B5EF4-FFF2-40B4-BE49-F238E27FC236}">
                  <a16:creationId xmlns:a16="http://schemas.microsoft.com/office/drawing/2014/main" id="{71480763-1942-4CDC-843B-D3EC9C8499E6}"/>
                </a:ext>
              </a:extLst>
            </p:cNvPr>
            <p:cNvSpPr>
              <a:spLocks/>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A5A5A"/>
                </a:solidFill>
                <a:effectLst/>
                <a:uLnTx/>
                <a:uFillTx/>
                <a:latin typeface="Calibri" panose="020F0502020204030204"/>
                <a:ea typeface="+mn-ea"/>
                <a:cs typeface="+mn-cs"/>
              </a:endParaRPr>
            </a:p>
          </p:txBody>
        </p:sp>
        <p:sp>
          <p:nvSpPr>
            <p:cNvPr id="108" name="9Slide.vn 44">
              <a:extLst>
                <a:ext uri="{FF2B5EF4-FFF2-40B4-BE49-F238E27FC236}">
                  <a16:creationId xmlns:a16="http://schemas.microsoft.com/office/drawing/2014/main" id="{6EF13811-9108-4B0A-847F-D5738FF4695E}"/>
                </a:ext>
              </a:extLst>
            </p:cNvPr>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109" name="9Slide.vn 45">
              <a:extLst>
                <a:ext uri="{FF2B5EF4-FFF2-40B4-BE49-F238E27FC236}">
                  <a16:creationId xmlns:a16="http://schemas.microsoft.com/office/drawing/2014/main" id="{CE5F83FB-2AF2-4720-A9E9-4F73B6691928}"/>
                </a:ext>
              </a:extLst>
            </p:cNvPr>
            <p:cNvSpPr>
              <a:spLocks/>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5A5A5A"/>
                </a:solidFill>
                <a:effectLst/>
                <a:uLnTx/>
                <a:uFillTx/>
                <a:latin typeface="Calibri" panose="020F0502020204030204"/>
                <a:ea typeface="+mn-ea"/>
                <a:cs typeface="+mn-cs"/>
              </a:endParaRPr>
            </a:p>
          </p:txBody>
        </p:sp>
      </p:grpSp>
      <p:sp>
        <p:nvSpPr>
          <p:cNvPr id="110" name="9Slide.vn 13"/>
          <p:cNvSpPr txBox="1"/>
          <p:nvPr/>
        </p:nvSpPr>
        <p:spPr>
          <a:xfrm>
            <a:off x="10044155" y="3802651"/>
            <a:ext cx="1367542" cy="646331"/>
          </a:xfrm>
          <a:prstGeom prst="rect">
            <a:avLst/>
          </a:prstGeom>
          <a:noFill/>
        </p:spPr>
        <p:txBody>
          <a:bodyPr wrap="square" tIns="45720" rtlCol="0">
            <a:spAutoFit/>
          </a:bodyPr>
          <a:lstStyle>
            <a:defPPr>
              <a:defRPr lang="en-US"/>
            </a:defPPr>
            <a:lvl1pPr algn="ctr">
              <a:defRPr sz="2400">
                <a:solidFill>
                  <a:srgbClr val="FFFFFF"/>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Xử</a:t>
            </a: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lý</a:t>
            </a: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Nợ</a:t>
            </a: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rPr>
              <a:t> </a:t>
            </a:r>
            <a:r>
              <a:rPr kumimoji="0" lang="en-US" sz="1800" b="1" i="0" u="none" strike="noStrike" kern="1200" cap="none" spc="0" normalizeH="0" baseline="0" noProof="0" dirty="0" err="1">
                <a:ln>
                  <a:noFill/>
                </a:ln>
                <a:solidFill>
                  <a:srgbClr val="FFFFFF"/>
                </a:solidFill>
                <a:effectLst/>
                <a:uLnTx/>
                <a:uFillTx/>
                <a:latin typeface="Arial" panose="020B0604020202020204" pitchFamily="34" charset="0"/>
                <a:ea typeface="#9Slide02 Tieu de dai" panose="02000000000000000000" pitchFamily="2" charset="0"/>
                <a:cs typeface="+mn-cs"/>
              </a:rPr>
              <a:t>xấu</a:t>
            </a: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9Slide02 Tieu de dai" panose="02000000000000000000" pitchFamily="2" charset="0"/>
              <a:cs typeface="+mn-cs"/>
            </a:endParaRPr>
          </a:p>
        </p:txBody>
      </p:sp>
      <p:pic>
        <p:nvPicPr>
          <p:cNvPr id="112" name="Picture 111"/>
          <p:cNvPicPr>
            <a:picLocks noChangeAspect="1"/>
          </p:cNvPicPr>
          <p:nvPr/>
        </p:nvPicPr>
        <p:blipFill>
          <a:blip r:embed="rId7"/>
          <a:stretch>
            <a:fillRect/>
          </a:stretch>
        </p:blipFill>
        <p:spPr>
          <a:xfrm>
            <a:off x="2290024" y="807606"/>
            <a:ext cx="7391583" cy="1261331"/>
          </a:xfrm>
          <a:prstGeom prst="rect">
            <a:avLst/>
          </a:prstGeom>
        </p:spPr>
      </p:pic>
      <p:cxnSp>
        <p:nvCxnSpPr>
          <p:cNvPr id="114" name="Elbow Connector 113"/>
          <p:cNvCxnSpPr>
            <a:stCxn id="112" idx="3"/>
            <a:endCxn id="53" idx="0"/>
          </p:cNvCxnSpPr>
          <p:nvPr/>
        </p:nvCxnSpPr>
        <p:spPr>
          <a:xfrm flipH="1">
            <a:off x="1232629" y="1438272"/>
            <a:ext cx="8448979" cy="1589086"/>
          </a:xfrm>
          <a:prstGeom prst="bentConnector4">
            <a:avLst>
              <a:gd name="adj1" fmla="val -1353"/>
              <a:gd name="adj2" fmla="val 69844"/>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815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719173"/>
            <a:ext cx="5877220" cy="4930609"/>
          </a:xfrm>
          <a:prstGeom prst="rect">
            <a:avLst/>
          </a:prstGeom>
        </p:spPr>
      </p:pic>
      <p:sp>
        <p:nvSpPr>
          <p:cNvPr id="5" name="Title 1"/>
          <p:cNvSpPr txBox="1">
            <a:spLocks/>
          </p:cNvSpPr>
          <p:nvPr/>
        </p:nvSpPr>
        <p:spPr>
          <a:xfrm>
            <a:off x="1" y="12170"/>
            <a:ext cx="10152484" cy="571649"/>
          </a:xfrm>
          <a:prstGeom prst="rect">
            <a:avLst/>
          </a:prstGeom>
          <a:solidFill>
            <a:srgbClr val="C00000"/>
          </a:solidFill>
        </p:spPr>
        <p:txBody>
          <a:bodyPr vert="horz" lIns="91440" tIns="45720" rIns="91440" bIns="45720" rtlCol="0" anchor="ctr">
            <a:normAutofit fontScale="97500"/>
          </a:bodyPr>
          <a:lstStyle>
            <a:lvl1pPr>
              <a:lnSpc>
                <a:spcPct val="90000"/>
              </a:lnSpc>
              <a:spcBef>
                <a:spcPct val="0"/>
              </a:spcBef>
              <a:buNone/>
              <a:defRPr sz="4400">
                <a:solidFill>
                  <a:schemeClr val="bg1"/>
                </a:solidFill>
                <a:latin typeface="Times New Roman" panose="02020603050405020304" pitchFamily="18" charset="0"/>
                <a:ea typeface="+mj-ea"/>
                <a:cs typeface="Times New Roman" panose="02020603050405020304" pitchFamily="18" charset="0"/>
              </a:defRPr>
            </a:lvl1pPr>
          </a:lstStyle>
          <a:p>
            <a:pPr marL="0" marR="0" lvl="0" indent="0" algn="l" defTabSz="914217"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Cảnh</a:t>
            </a:r>
            <a:r>
              <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27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báo</a:t>
            </a:r>
            <a:r>
              <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27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sớm</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0" name="Rectangle 9"/>
          <p:cNvSpPr/>
          <p:nvPr/>
        </p:nvSpPr>
        <p:spPr>
          <a:xfrm>
            <a:off x="6553320" y="4259095"/>
            <a:ext cx="6096000" cy="1477969"/>
          </a:xfrm>
          <a:prstGeom prst="rect">
            <a:avLst/>
          </a:prstGeom>
        </p:spPr>
        <p:txBody>
          <a:bodyPr>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Cảnh</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báo</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sớm</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 EW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là</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gì</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b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br>
            <a:b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b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Với</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Bank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thì</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nó</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tác</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dụng</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như</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thế</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nào</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b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br>
            <a:b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b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nghiệp</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có</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tận</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dụng</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được</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gì</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không</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985952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03761" y="1269242"/>
            <a:ext cx="3316406" cy="4684950"/>
          </a:xfrm>
          <a:prstGeom prst="rect">
            <a:avLst/>
          </a:prstGeom>
        </p:spPr>
      </p:pic>
      <p:grpSp>
        <p:nvGrpSpPr>
          <p:cNvPr id="3" name="Group 2"/>
          <p:cNvGrpSpPr/>
          <p:nvPr/>
        </p:nvGrpSpPr>
        <p:grpSpPr>
          <a:xfrm>
            <a:off x="3273661" y="1836138"/>
            <a:ext cx="2026896" cy="4714788"/>
            <a:chOff x="5135931" y="1873287"/>
            <a:chExt cx="2755454" cy="4039740"/>
          </a:xfrm>
        </p:grpSpPr>
        <p:sp>
          <p:nvSpPr>
            <p:cNvPr id="6" name="9Slide.vn 1"/>
            <p:cNvSpPr/>
            <p:nvPr/>
          </p:nvSpPr>
          <p:spPr>
            <a:xfrm rot="16200000">
              <a:off x="5565607" y="1443612"/>
              <a:ext cx="968676" cy="1828028"/>
            </a:xfrm>
            <a:prstGeom prst="round2SameRect">
              <a:avLst>
                <a:gd name="adj1" fmla="val 50000"/>
                <a:gd name="adj2" fmla="val 0"/>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7" name="9Slide.vn 2"/>
            <p:cNvSpPr/>
            <p:nvPr/>
          </p:nvSpPr>
          <p:spPr>
            <a:xfrm rot="16200000">
              <a:off x="5565607" y="2467300"/>
              <a:ext cx="968676" cy="1828028"/>
            </a:xfrm>
            <a:prstGeom prst="round2SameRect">
              <a:avLst>
                <a:gd name="adj1" fmla="val 50000"/>
                <a:gd name="adj2" fmla="val 0"/>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8" name="9Slide.vn 3"/>
            <p:cNvSpPr/>
            <p:nvPr/>
          </p:nvSpPr>
          <p:spPr>
            <a:xfrm rot="16200000">
              <a:off x="5565607" y="3490988"/>
              <a:ext cx="968676" cy="1828028"/>
            </a:xfrm>
            <a:prstGeom prst="round2SameRect">
              <a:avLst>
                <a:gd name="adj1" fmla="val 50000"/>
                <a:gd name="adj2" fmla="val 0"/>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9" name="9Slide.vn 4"/>
            <p:cNvSpPr/>
            <p:nvPr/>
          </p:nvSpPr>
          <p:spPr>
            <a:xfrm rot="16200000">
              <a:off x="5565607" y="4514675"/>
              <a:ext cx="968676" cy="1828028"/>
            </a:xfrm>
            <a:prstGeom prst="round2SameRect">
              <a:avLst>
                <a:gd name="adj1" fmla="val 50000"/>
                <a:gd name="adj2" fmla="val 0"/>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2" name="9Slide.vn 6"/>
            <p:cNvSpPr>
              <a:spLocks/>
            </p:cNvSpPr>
            <p:nvPr/>
          </p:nvSpPr>
          <p:spPr bwMode="auto">
            <a:xfrm flipH="1">
              <a:off x="6963959" y="1873287"/>
              <a:ext cx="927426" cy="1834035"/>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9Slide.vn 8"/>
            <p:cNvSpPr>
              <a:spLocks/>
            </p:cNvSpPr>
            <p:nvPr/>
          </p:nvSpPr>
          <p:spPr bwMode="auto">
            <a:xfrm flipH="1">
              <a:off x="6963959" y="2897833"/>
              <a:ext cx="927426" cy="980619"/>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6" name="9Slide.vn 10"/>
            <p:cNvSpPr>
              <a:spLocks/>
            </p:cNvSpPr>
            <p:nvPr/>
          </p:nvSpPr>
          <p:spPr bwMode="auto">
            <a:xfrm flipH="1">
              <a:off x="6963959" y="3904077"/>
              <a:ext cx="927426" cy="985245"/>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8" name="9Slide.vn 12"/>
            <p:cNvSpPr>
              <a:spLocks/>
            </p:cNvSpPr>
            <p:nvPr/>
          </p:nvSpPr>
          <p:spPr bwMode="auto">
            <a:xfrm flipH="1">
              <a:off x="6963959" y="4083617"/>
              <a:ext cx="927426" cy="1829410"/>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sp>
        <p:nvSpPr>
          <p:cNvPr id="37" name="9Slide.vn 32"/>
          <p:cNvSpPr txBox="1"/>
          <p:nvPr/>
        </p:nvSpPr>
        <p:spPr>
          <a:xfrm>
            <a:off x="309801" y="2204742"/>
            <a:ext cx="2383848" cy="646331"/>
          </a:xfrm>
          <a:prstGeom prst="rect">
            <a:avLst/>
          </a:prstGeom>
          <a:noFill/>
        </p:spPr>
        <p:txBody>
          <a:bodyPr wrap="square" rtlCol="0">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Đánh</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giá</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được</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Sức</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khỏe</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Doanh</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nghiệp</a:t>
            </a:r>
            <a:endPar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endParaRPr>
          </a:p>
        </p:txBody>
      </p:sp>
      <p:sp>
        <p:nvSpPr>
          <p:cNvPr id="39" name="9Slide.vn 36"/>
          <p:cNvSpPr txBox="1"/>
          <p:nvPr/>
        </p:nvSpPr>
        <p:spPr>
          <a:xfrm>
            <a:off x="9546752" y="2123133"/>
            <a:ext cx="2298536" cy="923330"/>
          </a:xfrm>
          <a:prstGeom prst="rect">
            <a:avLst/>
          </a:prstGeom>
          <a:noFill/>
        </p:spPr>
        <p:txBody>
          <a:bodyPr wrap="square" rtlCol="0">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Có</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Cảm</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nhận</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Thêm</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về</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tình</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hình</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DN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mình</a:t>
            </a:r>
            <a:endPar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endParaRPr>
          </a:p>
        </p:txBody>
      </p:sp>
      <p:grpSp>
        <p:nvGrpSpPr>
          <p:cNvPr id="43" name="Group 42"/>
          <p:cNvGrpSpPr/>
          <p:nvPr/>
        </p:nvGrpSpPr>
        <p:grpSpPr>
          <a:xfrm rot="10800000">
            <a:off x="6985742" y="1825950"/>
            <a:ext cx="2252104" cy="3527644"/>
            <a:chOff x="5135931" y="2896976"/>
            <a:chExt cx="2755454" cy="3016051"/>
          </a:xfrm>
        </p:grpSpPr>
        <p:sp>
          <p:nvSpPr>
            <p:cNvPr id="45" name="9Slide.vn 2"/>
            <p:cNvSpPr/>
            <p:nvPr/>
          </p:nvSpPr>
          <p:spPr>
            <a:xfrm rot="16200000">
              <a:off x="5565607" y="2467300"/>
              <a:ext cx="968676" cy="1828028"/>
            </a:xfrm>
            <a:prstGeom prst="round2SameRect">
              <a:avLst>
                <a:gd name="adj1" fmla="val 50000"/>
                <a:gd name="adj2" fmla="val 0"/>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6" name="9Slide.vn 3"/>
            <p:cNvSpPr/>
            <p:nvPr/>
          </p:nvSpPr>
          <p:spPr>
            <a:xfrm rot="16200000">
              <a:off x="5565607" y="3490988"/>
              <a:ext cx="968676" cy="1828028"/>
            </a:xfrm>
            <a:prstGeom prst="round2SameRect">
              <a:avLst>
                <a:gd name="adj1" fmla="val 50000"/>
                <a:gd name="adj2" fmla="val 0"/>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7" name="9Slide.vn 4"/>
            <p:cNvSpPr/>
            <p:nvPr/>
          </p:nvSpPr>
          <p:spPr>
            <a:xfrm rot="16200000">
              <a:off x="5565607" y="4514675"/>
              <a:ext cx="968676" cy="1828028"/>
            </a:xfrm>
            <a:prstGeom prst="round2SameRect">
              <a:avLst>
                <a:gd name="adj1" fmla="val 50000"/>
                <a:gd name="adj2" fmla="val 0"/>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49" name="9Slide.vn 8"/>
            <p:cNvSpPr>
              <a:spLocks/>
            </p:cNvSpPr>
            <p:nvPr/>
          </p:nvSpPr>
          <p:spPr bwMode="auto">
            <a:xfrm flipH="1">
              <a:off x="6963959" y="2897833"/>
              <a:ext cx="927426" cy="980619"/>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0" name="9Slide.vn 10"/>
            <p:cNvSpPr>
              <a:spLocks/>
            </p:cNvSpPr>
            <p:nvPr/>
          </p:nvSpPr>
          <p:spPr bwMode="auto">
            <a:xfrm flipH="1">
              <a:off x="6963959" y="3904077"/>
              <a:ext cx="927426" cy="985245"/>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51" name="9Slide.vn 12"/>
            <p:cNvSpPr>
              <a:spLocks/>
            </p:cNvSpPr>
            <p:nvPr/>
          </p:nvSpPr>
          <p:spPr bwMode="auto">
            <a:xfrm flipH="1">
              <a:off x="6963959" y="4083617"/>
              <a:ext cx="927426" cy="1829410"/>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sp>
        <p:nvSpPr>
          <p:cNvPr id="54" name="9Slide.vn 2"/>
          <p:cNvSpPr/>
          <p:nvPr/>
        </p:nvSpPr>
        <p:spPr>
          <a:xfrm rot="16200000">
            <a:off x="1194434" y="390503"/>
            <a:ext cx="687743" cy="2445222"/>
          </a:xfrm>
          <a:prstGeom prst="homePlate">
            <a:avLst>
              <a:gd name="adj" fmla="val 2210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55" name="9Slide.vn 5"/>
          <p:cNvSpPr txBox="1"/>
          <p:nvPr/>
        </p:nvSpPr>
        <p:spPr>
          <a:xfrm>
            <a:off x="344786" y="1386325"/>
            <a:ext cx="2387039" cy="400238"/>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Ngân</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hàng</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
        <p:nvSpPr>
          <p:cNvPr id="56" name="9Slide.vn 2"/>
          <p:cNvSpPr/>
          <p:nvPr/>
        </p:nvSpPr>
        <p:spPr>
          <a:xfrm rot="16200000">
            <a:off x="10394355" y="179946"/>
            <a:ext cx="687743" cy="2461727"/>
          </a:xfrm>
          <a:prstGeom prst="homePlate">
            <a:avLst>
              <a:gd name="adj" fmla="val 2210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57" name="9Slide.vn 5"/>
          <p:cNvSpPr txBox="1"/>
          <p:nvPr/>
        </p:nvSpPr>
        <p:spPr>
          <a:xfrm>
            <a:off x="9653478" y="1253923"/>
            <a:ext cx="2138189" cy="400238"/>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Doanh</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nghiệp</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
        <p:nvSpPr>
          <p:cNvPr id="58" name="9Slide.vn 32"/>
          <p:cNvSpPr txBox="1"/>
          <p:nvPr/>
        </p:nvSpPr>
        <p:spPr>
          <a:xfrm>
            <a:off x="309801" y="3388690"/>
            <a:ext cx="2383848" cy="923330"/>
          </a:xfrm>
          <a:prstGeom prst="rect">
            <a:avLst/>
          </a:prstGeom>
          <a:noFill/>
        </p:spPr>
        <p:txBody>
          <a:bodyPr wrap="square" rtlCol="0">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Có</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Biện</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pháp</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Trợ</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giúp</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Khách</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hàng</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sớm</a:t>
            </a:r>
            <a:endPar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endParaRPr>
          </a:p>
        </p:txBody>
      </p:sp>
      <p:sp>
        <p:nvSpPr>
          <p:cNvPr id="59" name="9Slide.vn 32"/>
          <p:cNvSpPr txBox="1"/>
          <p:nvPr/>
        </p:nvSpPr>
        <p:spPr>
          <a:xfrm>
            <a:off x="377308" y="4581954"/>
            <a:ext cx="2354518" cy="646331"/>
          </a:xfrm>
          <a:prstGeom prst="rect">
            <a:avLst/>
          </a:prstGeom>
          <a:noFill/>
        </p:spPr>
        <p:txBody>
          <a:bodyPr wrap="square" rtlCol="0">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Xây</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dựng</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Phương</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án</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xử</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lý</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nợ</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p>
        </p:txBody>
      </p:sp>
      <p:sp>
        <p:nvSpPr>
          <p:cNvPr id="60" name="9Slide.vn 32"/>
          <p:cNvSpPr txBox="1"/>
          <p:nvPr/>
        </p:nvSpPr>
        <p:spPr>
          <a:xfrm>
            <a:off x="377308" y="5716343"/>
            <a:ext cx="2354518" cy="923330"/>
          </a:xfrm>
          <a:prstGeom prst="rect">
            <a:avLst/>
          </a:prstGeom>
          <a:noFill/>
        </p:spPr>
        <p:txBody>
          <a:bodyPr wrap="square" rtlCol="0">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Cảnh</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báo</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cả</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Danh</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mục</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Tín</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dụng</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liên</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rPr>
              <a:t>quan</a:t>
            </a:r>
            <a:endPar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mn-cs"/>
            </a:endParaRPr>
          </a:p>
        </p:txBody>
      </p:sp>
      <p:sp>
        <p:nvSpPr>
          <p:cNvPr id="61" name="9Slide.vn 36"/>
          <p:cNvSpPr txBox="1"/>
          <p:nvPr/>
        </p:nvSpPr>
        <p:spPr>
          <a:xfrm>
            <a:off x="9533472" y="3342407"/>
            <a:ext cx="2409508" cy="646331"/>
          </a:xfrm>
          <a:prstGeom prst="rect">
            <a:avLst/>
          </a:prstGeom>
          <a:noFill/>
        </p:spPr>
        <p:txBody>
          <a:bodyPr wrap="square" rtlCol="0">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Chủ</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động</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biện</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pháp</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xử</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lý</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tại</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DN</a:t>
            </a:r>
          </a:p>
        </p:txBody>
      </p:sp>
      <p:sp>
        <p:nvSpPr>
          <p:cNvPr id="62" name="9Slide.vn 36"/>
          <p:cNvSpPr txBox="1"/>
          <p:nvPr/>
        </p:nvSpPr>
        <p:spPr>
          <a:xfrm>
            <a:off x="9507363" y="4458843"/>
            <a:ext cx="2504943" cy="1200329"/>
          </a:xfrm>
          <a:prstGeom prst="rect">
            <a:avLst/>
          </a:prstGeom>
          <a:noFill/>
        </p:spPr>
        <p:txBody>
          <a:bodyPr wrap="square" rtlCol="0">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Thống</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nhất</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và</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có</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sự</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hỗ</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trợ</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của</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Bank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đối</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với</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nguồn</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vốn</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hoạt</a:t>
            </a:r>
            <a:r>
              <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rPr>
              <a:t>động</a:t>
            </a:r>
            <a:endParaRPr kumimoji="0" lang="en-US"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9Slide02 Tieu de dai" panose="02000000000000000000" pitchFamily="2" charset="0"/>
              <a:cs typeface="Arial" panose="020B0604020202020204" pitchFamily="34" charset="0"/>
            </a:endParaRPr>
          </a:p>
        </p:txBody>
      </p:sp>
      <p:sp>
        <p:nvSpPr>
          <p:cNvPr id="2" name="TextBox 1"/>
          <p:cNvSpPr txBox="1"/>
          <p:nvPr/>
        </p:nvSpPr>
        <p:spPr>
          <a:xfrm>
            <a:off x="0" y="49433"/>
            <a:ext cx="9653478" cy="785087"/>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Calibri" panose="020F0502020204030204"/>
                <a:ea typeface="+mn-ea"/>
                <a:cs typeface="+mn-cs"/>
              </a:rPr>
              <a:t>Cảnh báo sớm – tác dụng với Bank &amp; DN</a:t>
            </a:r>
          </a:p>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1295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60" y="-347570"/>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Cảnh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báo</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sớm</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như</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thế</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nào</a:t>
            </a:r>
            <a:r>
              <a:rPr lang="en-US" sz="2701" b="1" dirty="0">
                <a:solidFill>
                  <a:schemeClr val="bg1"/>
                </a:solidFill>
                <a:latin typeface="Arial" panose="020B0604020202020204" pitchFamily="34" charset="0"/>
                <a:cs typeface="Arial" panose="020B0604020202020204" pitchFamily="34" charset="0"/>
              </a:rPr>
              <a:t>?</a:t>
            </a:r>
          </a:p>
        </p:txBody>
      </p:sp>
      <p:sp>
        <p:nvSpPr>
          <p:cNvPr id="5" name="9Slide.vn 1"/>
          <p:cNvSpPr/>
          <p:nvPr/>
        </p:nvSpPr>
        <p:spPr>
          <a:xfrm rot="5400000">
            <a:off x="357137" y="592420"/>
            <a:ext cx="1328841" cy="1906078"/>
          </a:xfrm>
          <a:prstGeom prst="homePlate">
            <a:avLst>
              <a:gd name="adj" fmla="val 2210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6" name="9Slide.vn 2"/>
          <p:cNvSpPr/>
          <p:nvPr/>
        </p:nvSpPr>
        <p:spPr>
          <a:xfrm rot="5400000">
            <a:off x="2395677" y="592421"/>
            <a:ext cx="1328841" cy="1906078"/>
          </a:xfrm>
          <a:prstGeom prst="homePlate">
            <a:avLst>
              <a:gd name="adj" fmla="val 2210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7" name="9Slide.vn 3"/>
          <p:cNvSpPr/>
          <p:nvPr/>
        </p:nvSpPr>
        <p:spPr>
          <a:xfrm rot="5400000">
            <a:off x="4473801" y="592419"/>
            <a:ext cx="1328841" cy="1906078"/>
          </a:xfrm>
          <a:prstGeom prst="homePlate">
            <a:avLst>
              <a:gd name="adj" fmla="val 22102"/>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8" name="9Slide.vn 4"/>
          <p:cNvSpPr/>
          <p:nvPr/>
        </p:nvSpPr>
        <p:spPr>
          <a:xfrm rot="5400000">
            <a:off x="6471633" y="592424"/>
            <a:ext cx="1328841" cy="1906078"/>
          </a:xfrm>
          <a:prstGeom prst="homePlate">
            <a:avLst>
              <a:gd name="adj" fmla="val 22102"/>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9" name="9Slide.vn 5"/>
          <p:cNvSpPr txBox="1"/>
          <p:nvPr/>
        </p:nvSpPr>
        <p:spPr>
          <a:xfrm>
            <a:off x="2284453" y="971931"/>
            <a:ext cx="1662148" cy="1016047"/>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Tình</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hình</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Vay</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nợ</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Trả</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nợ</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
        <p:nvSpPr>
          <p:cNvPr id="10" name="9Slide.vn 6"/>
          <p:cNvSpPr txBox="1"/>
          <p:nvPr/>
        </p:nvSpPr>
        <p:spPr>
          <a:xfrm>
            <a:off x="145758" y="998100"/>
            <a:ext cx="1743723" cy="708143"/>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Dòng</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tiền</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Giao</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dịch</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
        <p:nvSpPr>
          <p:cNvPr id="14" name="9Slide.vn 10"/>
          <p:cNvSpPr txBox="1"/>
          <p:nvPr/>
        </p:nvSpPr>
        <p:spPr>
          <a:xfrm>
            <a:off x="3764" y="3047892"/>
            <a:ext cx="2114995" cy="2746778"/>
          </a:xfrm>
          <a:prstGeom prst="rect">
            <a:avLst/>
          </a:prstGeom>
          <a:noFill/>
        </p:spPr>
        <p:txBody>
          <a:bodyPr wrap="square" rtlCol="0">
            <a:spAutoFit/>
          </a:bodyPr>
          <a:lstStyle/>
          <a:p>
            <a:pPr marL="171459" marR="0" lvl="0" indent="-171459" algn="just" defTabSz="914217" rtl="0" eaLnBrk="1" fontAlgn="auto" latinLnBrk="0" hangingPunct="1">
              <a:lnSpc>
                <a:spcPct val="116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Dòng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tiền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Giao</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dịch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qua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tài</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khoản</a:t>
            </a:r>
            <a:endPar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171459" marR="0" lvl="0" indent="-171459" algn="just" defTabSz="914217" rtl="0" eaLnBrk="1" fontAlgn="auto" latinLnBrk="0" hangingPunct="1">
              <a:lnSpc>
                <a:spcPct val="116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So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sánh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giữa</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Tháng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tháng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Quý</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Quý</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Năm</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năm</a:t>
            </a:r>
            <a:endPar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171459" marR="0" lvl="0" indent="-171459" algn="just" defTabSz="914217" rtl="0" eaLnBrk="1" fontAlgn="auto" latinLnBrk="0" hangingPunct="1">
              <a:lnSpc>
                <a:spcPct val="116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Kiểm</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soát</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tương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ứng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Kế</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hoạch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Mùa</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vụ</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/Cam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kết</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Hợp</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đồng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đã</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ký</a:t>
            </a:r>
            <a:endPar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171459" marR="0" lvl="0" indent="-171459" algn="just" defTabSz="914217" rtl="0" eaLnBrk="1" fontAlgn="auto" latinLnBrk="0" hangingPunct="1">
              <a:lnSpc>
                <a:spcPct val="116000"/>
              </a:lnSpc>
              <a:spcBef>
                <a:spcPts val="0"/>
              </a:spcBef>
              <a:spcAft>
                <a:spcPts val="0"/>
              </a:spcAft>
              <a:buClrTx/>
              <a:buSzTx/>
              <a:buFont typeface="Arial" panose="020B0604020202020204" pitchFamily="34" charset="0"/>
              <a:buChar char="•"/>
              <a:tabLst/>
              <a:defRPr/>
            </a:pPr>
            <a:endParaRPr kumimoji="0" lang="vi-VN" sz="15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16" name="9Slide.vn 12"/>
          <p:cNvSpPr txBox="1"/>
          <p:nvPr/>
        </p:nvSpPr>
        <p:spPr>
          <a:xfrm>
            <a:off x="2145500" y="3088836"/>
            <a:ext cx="1817614" cy="1934376"/>
          </a:xfrm>
          <a:prstGeom prst="rect">
            <a:avLst/>
          </a:prstGeom>
          <a:noFill/>
        </p:spPr>
        <p:txBody>
          <a:bodyPr wrap="square" rtlCol="0">
            <a:spAutoFit/>
          </a:bodyPr>
          <a:lstStyle/>
          <a:p>
            <a:pPr marL="171459" marR="0" lvl="0" indent="-171459" algn="just" defTabSz="914217"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Tăng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giảm</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dư</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nợ</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loại</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nợ</a:t>
            </a:r>
            <a:endPar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171459" marR="0" lvl="0" indent="-171459" algn="just" defTabSz="914217"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Kết</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quả</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CIC</a:t>
            </a:r>
          </a:p>
          <a:p>
            <a:pPr marL="171459" marR="0" lvl="0" indent="-171459" algn="just" defTabSz="914217"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Chất</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lượng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tuân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thủ</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trả</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nợ</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theo</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lịch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trình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khoản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vay</a:t>
            </a:r>
            <a:endParaRPr kumimoji="0" lang="vi-VN"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18" name="9Slide.vn 14"/>
          <p:cNvSpPr txBox="1"/>
          <p:nvPr/>
        </p:nvSpPr>
        <p:spPr>
          <a:xfrm>
            <a:off x="4152719" y="3047892"/>
            <a:ext cx="1817614" cy="2377574"/>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Thông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tin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hoạt</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động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của</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DN</a:t>
            </a:r>
          </a:p>
          <a:p>
            <a:pPr marL="171459" marR="0" lvl="0" indent="-171459" algn="just" defTabSz="91421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Biến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động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liên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quan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đến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Nhân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sự</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tổ</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chức</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đối</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tác</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sản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phẩm</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p>
          <a:p>
            <a:pPr marL="171459" marR="0" lvl="0" indent="-171459" algn="just" defTabSz="91421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Kinh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doanh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mới</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đối</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tác</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mới</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thị</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trường</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mới</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p>
        </p:txBody>
      </p:sp>
      <p:sp>
        <p:nvSpPr>
          <p:cNvPr id="20" name="9Slide.vn 16"/>
          <p:cNvSpPr txBox="1"/>
          <p:nvPr/>
        </p:nvSpPr>
        <p:spPr>
          <a:xfrm>
            <a:off x="6159942" y="3047892"/>
            <a:ext cx="1817614" cy="834396"/>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Đánh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giá</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thực</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địa</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độc</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lập</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định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kỳ</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p>
        </p:txBody>
      </p:sp>
      <p:sp>
        <p:nvSpPr>
          <p:cNvPr id="21" name="9Slide.vn 17">
            <a:extLst>
              <a:ext uri="{FF2B5EF4-FFF2-40B4-BE49-F238E27FC236}">
                <a16:creationId xmlns:a16="http://schemas.microsoft.com/office/drawing/2014/main" id="{B15DF03E-28A7-46B0-BBB7-6C8F258E770B}"/>
              </a:ext>
            </a:extLst>
          </p:cNvPr>
          <p:cNvSpPr>
            <a:spLocks noEditPoints="1"/>
          </p:cNvSpPr>
          <p:nvPr/>
        </p:nvSpPr>
        <p:spPr bwMode="auto">
          <a:xfrm>
            <a:off x="7020860" y="2574745"/>
            <a:ext cx="230387" cy="240314"/>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9Slide.vn 18">
            <a:extLst>
              <a:ext uri="{FF2B5EF4-FFF2-40B4-BE49-F238E27FC236}">
                <a16:creationId xmlns:a16="http://schemas.microsoft.com/office/drawing/2014/main" id="{73F6D0DD-B5C1-4DA6-BBFE-7A845295F02C}"/>
              </a:ext>
            </a:extLst>
          </p:cNvPr>
          <p:cNvGrpSpPr>
            <a:grpSpLocks noChangeAspect="1"/>
          </p:cNvGrpSpPr>
          <p:nvPr/>
        </p:nvGrpSpPr>
        <p:grpSpPr bwMode="auto">
          <a:xfrm>
            <a:off x="5038619" y="2552677"/>
            <a:ext cx="181522" cy="238952"/>
            <a:chOff x="5516" y="3626"/>
            <a:chExt cx="1981" cy="1979"/>
          </a:xfrm>
          <a:solidFill>
            <a:schemeClr val="accent3"/>
          </a:solidFill>
        </p:grpSpPr>
        <p:sp>
          <p:nvSpPr>
            <p:cNvPr id="23" name="9Slide.vn 19">
              <a:extLst>
                <a:ext uri="{FF2B5EF4-FFF2-40B4-BE49-F238E27FC236}">
                  <a16:creationId xmlns:a16="http://schemas.microsoft.com/office/drawing/2014/main" id="{C1D45216-E912-484B-B4B9-CADABAFA4114}"/>
                </a:ext>
              </a:extLst>
            </p:cNvPr>
            <p:cNvSpPr>
              <a:spLocks/>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24" name="9Slide.vn 20">
              <a:extLst>
                <a:ext uri="{FF2B5EF4-FFF2-40B4-BE49-F238E27FC236}">
                  <a16:creationId xmlns:a16="http://schemas.microsoft.com/office/drawing/2014/main" id="{D7AC0587-FC06-4F89-B2B3-5DAEF552A7E2}"/>
                </a:ext>
              </a:extLst>
            </p:cNvPr>
            <p:cNvSpPr>
              <a:spLocks/>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25" name="9Slide.vn 21">
              <a:extLst>
                <a:ext uri="{FF2B5EF4-FFF2-40B4-BE49-F238E27FC236}">
                  <a16:creationId xmlns:a16="http://schemas.microsoft.com/office/drawing/2014/main" id="{38677B6D-652A-4EC5-93B0-A4F89F603E46}"/>
                </a:ext>
              </a:extLst>
            </p:cNvPr>
            <p:cNvSpPr>
              <a:spLocks/>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26" name="9Slide.vn 22">
              <a:extLst>
                <a:ext uri="{FF2B5EF4-FFF2-40B4-BE49-F238E27FC236}">
                  <a16:creationId xmlns:a16="http://schemas.microsoft.com/office/drawing/2014/main" id="{02D78373-E537-42B1-8A8D-A40A550F6B65}"/>
                </a:ext>
              </a:extLst>
            </p:cNvPr>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grpSp>
      <p:grpSp>
        <p:nvGrpSpPr>
          <p:cNvPr id="27" name="9Slide.vn 23">
            <a:extLst>
              <a:ext uri="{FF2B5EF4-FFF2-40B4-BE49-F238E27FC236}">
                <a16:creationId xmlns:a16="http://schemas.microsoft.com/office/drawing/2014/main" id="{26E424F4-B03C-465F-97B7-C8AFD0F04087}"/>
              </a:ext>
            </a:extLst>
          </p:cNvPr>
          <p:cNvGrpSpPr>
            <a:grpSpLocks noChangeAspect="1"/>
          </p:cNvGrpSpPr>
          <p:nvPr/>
        </p:nvGrpSpPr>
        <p:grpSpPr bwMode="auto">
          <a:xfrm>
            <a:off x="936824" y="2570038"/>
            <a:ext cx="187084" cy="245021"/>
            <a:chOff x="9876" y="-1946"/>
            <a:chExt cx="822" cy="817"/>
          </a:xfrm>
          <a:solidFill>
            <a:schemeClr val="accent1"/>
          </a:solidFill>
        </p:grpSpPr>
        <p:sp>
          <p:nvSpPr>
            <p:cNvPr id="28" name="9Slide.vn 24">
              <a:extLst>
                <a:ext uri="{FF2B5EF4-FFF2-40B4-BE49-F238E27FC236}">
                  <a16:creationId xmlns:a16="http://schemas.microsoft.com/office/drawing/2014/main" id="{72719A6A-A546-4D28-AD4D-D1242B615091}"/>
                </a:ext>
              </a:extLst>
            </p:cNvPr>
            <p:cNvSpPr>
              <a:spLocks/>
            </p:cNvSpPr>
            <p:nvPr/>
          </p:nvSpPr>
          <p:spPr bwMode="auto">
            <a:xfrm>
              <a:off x="10016" y="-1801"/>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5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6 h 298"/>
                <a:gd name="T24" fmla="*/ 1396 w 1421"/>
                <a:gd name="T25" fmla="*/ 232 h 298"/>
                <a:gd name="T26" fmla="*/ 1378 w 1421"/>
                <a:gd name="T27" fmla="*/ 254 h 298"/>
                <a:gd name="T28" fmla="*/ 1356 w 1421"/>
                <a:gd name="T29" fmla="*/ 272 h 298"/>
                <a:gd name="T30" fmla="*/ 1330 w 1421"/>
                <a:gd name="T31" fmla="*/ 285 h 298"/>
                <a:gd name="T32" fmla="*/ 1302 w 1421"/>
                <a:gd name="T33" fmla="*/ 295 h 298"/>
                <a:gd name="T34" fmla="*/ 1272 w 1421"/>
                <a:gd name="T35" fmla="*/ 298 h 298"/>
                <a:gd name="T36" fmla="*/ 149 w 1421"/>
                <a:gd name="T37" fmla="*/ 298 h 298"/>
                <a:gd name="T38" fmla="*/ 119 w 1421"/>
                <a:gd name="T39" fmla="*/ 295 h 298"/>
                <a:gd name="T40" fmla="*/ 91 w 1421"/>
                <a:gd name="T41" fmla="*/ 285 h 298"/>
                <a:gd name="T42" fmla="*/ 65 w 1421"/>
                <a:gd name="T43" fmla="*/ 272 h 298"/>
                <a:gd name="T44" fmla="*/ 44 w 1421"/>
                <a:gd name="T45" fmla="*/ 254 h 298"/>
                <a:gd name="T46" fmla="*/ 25 w 1421"/>
                <a:gd name="T47" fmla="*/ 232 h 298"/>
                <a:gd name="T48" fmla="*/ 11 w 1421"/>
                <a:gd name="T49" fmla="*/ 206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5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5"/>
                  </a:lnTo>
                  <a:lnTo>
                    <a:pt x="1378" y="44"/>
                  </a:lnTo>
                  <a:lnTo>
                    <a:pt x="1396" y="66"/>
                  </a:lnTo>
                  <a:lnTo>
                    <a:pt x="1410" y="91"/>
                  </a:lnTo>
                  <a:lnTo>
                    <a:pt x="1418" y="119"/>
                  </a:lnTo>
                  <a:lnTo>
                    <a:pt x="1421" y="149"/>
                  </a:lnTo>
                  <a:lnTo>
                    <a:pt x="1418" y="179"/>
                  </a:lnTo>
                  <a:lnTo>
                    <a:pt x="1410" y="206"/>
                  </a:lnTo>
                  <a:lnTo>
                    <a:pt x="1396" y="232"/>
                  </a:lnTo>
                  <a:lnTo>
                    <a:pt x="1378" y="254"/>
                  </a:lnTo>
                  <a:lnTo>
                    <a:pt x="1356" y="272"/>
                  </a:lnTo>
                  <a:lnTo>
                    <a:pt x="1330" y="285"/>
                  </a:lnTo>
                  <a:lnTo>
                    <a:pt x="1302" y="295"/>
                  </a:lnTo>
                  <a:lnTo>
                    <a:pt x="1272" y="298"/>
                  </a:lnTo>
                  <a:lnTo>
                    <a:pt x="149" y="298"/>
                  </a:lnTo>
                  <a:lnTo>
                    <a:pt x="119" y="295"/>
                  </a:lnTo>
                  <a:lnTo>
                    <a:pt x="91" y="285"/>
                  </a:lnTo>
                  <a:lnTo>
                    <a:pt x="65" y="272"/>
                  </a:lnTo>
                  <a:lnTo>
                    <a:pt x="44" y="254"/>
                  </a:lnTo>
                  <a:lnTo>
                    <a:pt x="25" y="232"/>
                  </a:lnTo>
                  <a:lnTo>
                    <a:pt x="11" y="206"/>
                  </a:lnTo>
                  <a:lnTo>
                    <a:pt x="3" y="179"/>
                  </a:lnTo>
                  <a:lnTo>
                    <a:pt x="0" y="149"/>
                  </a:lnTo>
                  <a:lnTo>
                    <a:pt x="3" y="119"/>
                  </a:lnTo>
                  <a:lnTo>
                    <a:pt x="11" y="91"/>
                  </a:lnTo>
                  <a:lnTo>
                    <a:pt x="25" y="66"/>
                  </a:lnTo>
                  <a:lnTo>
                    <a:pt x="44" y="44"/>
                  </a:lnTo>
                  <a:lnTo>
                    <a:pt x="65" y="25"/>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29" name="9Slide.vn 25">
              <a:extLst>
                <a:ext uri="{FF2B5EF4-FFF2-40B4-BE49-F238E27FC236}">
                  <a16:creationId xmlns:a16="http://schemas.microsoft.com/office/drawing/2014/main" id="{C56C03B8-83D8-413E-A459-39BA6DD6E2CB}"/>
                </a:ext>
              </a:extLst>
            </p:cNvPr>
            <p:cNvSpPr>
              <a:spLocks/>
            </p:cNvSpPr>
            <p:nvPr/>
          </p:nvSpPr>
          <p:spPr bwMode="auto">
            <a:xfrm>
              <a:off x="10016" y="-1662"/>
              <a:ext cx="356" cy="75"/>
            </a:xfrm>
            <a:custGeom>
              <a:avLst/>
              <a:gdLst>
                <a:gd name="T0" fmla="*/ 149 w 1421"/>
                <a:gd name="T1" fmla="*/ 0 h 298"/>
                <a:gd name="T2" fmla="*/ 1272 w 1421"/>
                <a:gd name="T3" fmla="*/ 0 h 298"/>
                <a:gd name="T4" fmla="*/ 1302 w 1421"/>
                <a:gd name="T5" fmla="*/ 3 h 298"/>
                <a:gd name="T6" fmla="*/ 1330 w 1421"/>
                <a:gd name="T7" fmla="*/ 12 h 298"/>
                <a:gd name="T8" fmla="*/ 1356 w 1421"/>
                <a:gd name="T9" fmla="*/ 26 h 298"/>
                <a:gd name="T10" fmla="*/ 1378 w 1421"/>
                <a:gd name="T11" fmla="*/ 44 h 298"/>
                <a:gd name="T12" fmla="*/ 1396 w 1421"/>
                <a:gd name="T13" fmla="*/ 66 h 298"/>
                <a:gd name="T14" fmla="*/ 1410 w 1421"/>
                <a:gd name="T15" fmla="*/ 91 h 298"/>
                <a:gd name="T16" fmla="*/ 1418 w 1421"/>
                <a:gd name="T17" fmla="*/ 119 h 298"/>
                <a:gd name="T18" fmla="*/ 1421 w 1421"/>
                <a:gd name="T19" fmla="*/ 149 h 298"/>
                <a:gd name="T20" fmla="*/ 1418 w 1421"/>
                <a:gd name="T21" fmla="*/ 179 h 298"/>
                <a:gd name="T22" fmla="*/ 1410 w 1421"/>
                <a:gd name="T23" fmla="*/ 207 h 298"/>
                <a:gd name="T24" fmla="*/ 1396 w 1421"/>
                <a:gd name="T25" fmla="*/ 232 h 298"/>
                <a:gd name="T26" fmla="*/ 1378 w 1421"/>
                <a:gd name="T27" fmla="*/ 255 h 298"/>
                <a:gd name="T28" fmla="*/ 1356 w 1421"/>
                <a:gd name="T29" fmla="*/ 272 h 298"/>
                <a:gd name="T30" fmla="*/ 1330 w 1421"/>
                <a:gd name="T31" fmla="*/ 287 h 298"/>
                <a:gd name="T32" fmla="*/ 1302 w 1421"/>
                <a:gd name="T33" fmla="*/ 295 h 298"/>
                <a:gd name="T34" fmla="*/ 1272 w 1421"/>
                <a:gd name="T35" fmla="*/ 298 h 298"/>
                <a:gd name="T36" fmla="*/ 149 w 1421"/>
                <a:gd name="T37" fmla="*/ 298 h 298"/>
                <a:gd name="T38" fmla="*/ 119 w 1421"/>
                <a:gd name="T39" fmla="*/ 295 h 298"/>
                <a:gd name="T40" fmla="*/ 91 w 1421"/>
                <a:gd name="T41" fmla="*/ 287 h 298"/>
                <a:gd name="T42" fmla="*/ 65 w 1421"/>
                <a:gd name="T43" fmla="*/ 272 h 298"/>
                <a:gd name="T44" fmla="*/ 44 w 1421"/>
                <a:gd name="T45" fmla="*/ 255 h 298"/>
                <a:gd name="T46" fmla="*/ 25 w 1421"/>
                <a:gd name="T47" fmla="*/ 232 h 298"/>
                <a:gd name="T48" fmla="*/ 11 w 1421"/>
                <a:gd name="T49" fmla="*/ 207 h 298"/>
                <a:gd name="T50" fmla="*/ 3 w 1421"/>
                <a:gd name="T51" fmla="*/ 179 h 298"/>
                <a:gd name="T52" fmla="*/ 0 w 1421"/>
                <a:gd name="T53" fmla="*/ 149 h 298"/>
                <a:gd name="T54" fmla="*/ 3 w 1421"/>
                <a:gd name="T55" fmla="*/ 119 h 298"/>
                <a:gd name="T56" fmla="*/ 11 w 1421"/>
                <a:gd name="T57" fmla="*/ 91 h 298"/>
                <a:gd name="T58" fmla="*/ 25 w 1421"/>
                <a:gd name="T59" fmla="*/ 66 h 298"/>
                <a:gd name="T60" fmla="*/ 44 w 1421"/>
                <a:gd name="T61" fmla="*/ 44 h 298"/>
                <a:gd name="T62" fmla="*/ 65 w 1421"/>
                <a:gd name="T63" fmla="*/ 26 h 298"/>
                <a:gd name="T64" fmla="*/ 91 w 1421"/>
                <a:gd name="T65" fmla="*/ 12 h 298"/>
                <a:gd name="T66" fmla="*/ 119 w 1421"/>
                <a:gd name="T67" fmla="*/ 3 h 298"/>
                <a:gd name="T68" fmla="*/ 149 w 1421"/>
                <a:gd name="T69"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1" h="298">
                  <a:moveTo>
                    <a:pt x="149" y="0"/>
                  </a:moveTo>
                  <a:lnTo>
                    <a:pt x="1272" y="0"/>
                  </a:lnTo>
                  <a:lnTo>
                    <a:pt x="1302" y="3"/>
                  </a:lnTo>
                  <a:lnTo>
                    <a:pt x="1330" y="12"/>
                  </a:lnTo>
                  <a:lnTo>
                    <a:pt x="1356" y="26"/>
                  </a:lnTo>
                  <a:lnTo>
                    <a:pt x="1378" y="44"/>
                  </a:lnTo>
                  <a:lnTo>
                    <a:pt x="1396" y="66"/>
                  </a:lnTo>
                  <a:lnTo>
                    <a:pt x="1410" y="91"/>
                  </a:lnTo>
                  <a:lnTo>
                    <a:pt x="1418" y="119"/>
                  </a:lnTo>
                  <a:lnTo>
                    <a:pt x="1421" y="149"/>
                  </a:lnTo>
                  <a:lnTo>
                    <a:pt x="1418" y="179"/>
                  </a:lnTo>
                  <a:lnTo>
                    <a:pt x="1410" y="207"/>
                  </a:lnTo>
                  <a:lnTo>
                    <a:pt x="1396" y="232"/>
                  </a:lnTo>
                  <a:lnTo>
                    <a:pt x="1378" y="255"/>
                  </a:lnTo>
                  <a:lnTo>
                    <a:pt x="1356" y="272"/>
                  </a:lnTo>
                  <a:lnTo>
                    <a:pt x="1330" y="287"/>
                  </a:lnTo>
                  <a:lnTo>
                    <a:pt x="1302" y="295"/>
                  </a:lnTo>
                  <a:lnTo>
                    <a:pt x="1272" y="298"/>
                  </a:lnTo>
                  <a:lnTo>
                    <a:pt x="149" y="298"/>
                  </a:lnTo>
                  <a:lnTo>
                    <a:pt x="119" y="295"/>
                  </a:lnTo>
                  <a:lnTo>
                    <a:pt x="91" y="287"/>
                  </a:lnTo>
                  <a:lnTo>
                    <a:pt x="65" y="272"/>
                  </a:lnTo>
                  <a:lnTo>
                    <a:pt x="44" y="255"/>
                  </a:lnTo>
                  <a:lnTo>
                    <a:pt x="25" y="232"/>
                  </a:lnTo>
                  <a:lnTo>
                    <a:pt x="11" y="207"/>
                  </a:lnTo>
                  <a:lnTo>
                    <a:pt x="3" y="179"/>
                  </a:lnTo>
                  <a:lnTo>
                    <a:pt x="0" y="149"/>
                  </a:lnTo>
                  <a:lnTo>
                    <a:pt x="3" y="119"/>
                  </a:lnTo>
                  <a:lnTo>
                    <a:pt x="11" y="91"/>
                  </a:lnTo>
                  <a:lnTo>
                    <a:pt x="25" y="66"/>
                  </a:lnTo>
                  <a:lnTo>
                    <a:pt x="44" y="44"/>
                  </a:lnTo>
                  <a:lnTo>
                    <a:pt x="65" y="26"/>
                  </a:lnTo>
                  <a:lnTo>
                    <a:pt x="91" y="12"/>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30" name="9Slide.vn 26">
              <a:extLst>
                <a:ext uri="{FF2B5EF4-FFF2-40B4-BE49-F238E27FC236}">
                  <a16:creationId xmlns:a16="http://schemas.microsoft.com/office/drawing/2014/main" id="{4136907D-0894-4954-A95C-DC62CF6D33BF}"/>
                </a:ext>
              </a:extLst>
            </p:cNvPr>
            <p:cNvSpPr>
              <a:spLocks/>
            </p:cNvSpPr>
            <p:nvPr/>
          </p:nvSpPr>
          <p:spPr bwMode="auto">
            <a:xfrm>
              <a:off x="10016" y="-1522"/>
              <a:ext cx="215" cy="74"/>
            </a:xfrm>
            <a:custGeom>
              <a:avLst/>
              <a:gdLst>
                <a:gd name="T0" fmla="*/ 149 w 860"/>
                <a:gd name="T1" fmla="*/ 0 h 297"/>
                <a:gd name="T2" fmla="*/ 711 w 860"/>
                <a:gd name="T3" fmla="*/ 0 h 297"/>
                <a:gd name="T4" fmla="*/ 741 w 860"/>
                <a:gd name="T5" fmla="*/ 3 h 297"/>
                <a:gd name="T6" fmla="*/ 769 w 860"/>
                <a:gd name="T7" fmla="*/ 11 h 297"/>
                <a:gd name="T8" fmla="*/ 795 w 860"/>
                <a:gd name="T9" fmla="*/ 26 h 297"/>
                <a:gd name="T10" fmla="*/ 817 w 860"/>
                <a:gd name="T11" fmla="*/ 43 h 297"/>
                <a:gd name="T12" fmla="*/ 835 w 860"/>
                <a:gd name="T13" fmla="*/ 66 h 297"/>
                <a:gd name="T14" fmla="*/ 849 w 860"/>
                <a:gd name="T15" fmla="*/ 90 h 297"/>
                <a:gd name="T16" fmla="*/ 857 w 860"/>
                <a:gd name="T17" fmla="*/ 118 h 297"/>
                <a:gd name="T18" fmla="*/ 860 w 860"/>
                <a:gd name="T19" fmla="*/ 149 h 297"/>
                <a:gd name="T20" fmla="*/ 857 w 860"/>
                <a:gd name="T21" fmla="*/ 179 h 297"/>
                <a:gd name="T22" fmla="*/ 849 w 860"/>
                <a:gd name="T23" fmla="*/ 207 h 297"/>
                <a:gd name="T24" fmla="*/ 835 w 860"/>
                <a:gd name="T25" fmla="*/ 231 h 297"/>
                <a:gd name="T26" fmla="*/ 817 w 860"/>
                <a:gd name="T27" fmla="*/ 254 h 297"/>
                <a:gd name="T28" fmla="*/ 795 w 860"/>
                <a:gd name="T29" fmla="*/ 271 h 297"/>
                <a:gd name="T30" fmla="*/ 769 w 860"/>
                <a:gd name="T31" fmla="*/ 286 h 297"/>
                <a:gd name="T32" fmla="*/ 741 w 860"/>
                <a:gd name="T33" fmla="*/ 294 h 297"/>
                <a:gd name="T34" fmla="*/ 711 w 860"/>
                <a:gd name="T35" fmla="*/ 297 h 297"/>
                <a:gd name="T36" fmla="*/ 149 w 860"/>
                <a:gd name="T37" fmla="*/ 297 h 297"/>
                <a:gd name="T38" fmla="*/ 119 w 860"/>
                <a:gd name="T39" fmla="*/ 294 h 297"/>
                <a:gd name="T40" fmla="*/ 91 w 860"/>
                <a:gd name="T41" fmla="*/ 286 h 297"/>
                <a:gd name="T42" fmla="*/ 65 w 860"/>
                <a:gd name="T43" fmla="*/ 271 h 297"/>
                <a:gd name="T44" fmla="*/ 44 w 860"/>
                <a:gd name="T45" fmla="*/ 254 h 297"/>
                <a:gd name="T46" fmla="*/ 25 w 860"/>
                <a:gd name="T47" fmla="*/ 231 h 297"/>
                <a:gd name="T48" fmla="*/ 11 w 860"/>
                <a:gd name="T49" fmla="*/ 207 h 297"/>
                <a:gd name="T50" fmla="*/ 3 w 860"/>
                <a:gd name="T51" fmla="*/ 179 h 297"/>
                <a:gd name="T52" fmla="*/ 0 w 860"/>
                <a:gd name="T53" fmla="*/ 149 h 297"/>
                <a:gd name="T54" fmla="*/ 3 w 860"/>
                <a:gd name="T55" fmla="*/ 118 h 297"/>
                <a:gd name="T56" fmla="*/ 11 w 860"/>
                <a:gd name="T57" fmla="*/ 90 h 297"/>
                <a:gd name="T58" fmla="*/ 25 w 860"/>
                <a:gd name="T59" fmla="*/ 66 h 297"/>
                <a:gd name="T60" fmla="*/ 44 w 860"/>
                <a:gd name="T61" fmla="*/ 43 h 297"/>
                <a:gd name="T62" fmla="*/ 65 w 860"/>
                <a:gd name="T63" fmla="*/ 26 h 297"/>
                <a:gd name="T64" fmla="*/ 91 w 860"/>
                <a:gd name="T65" fmla="*/ 11 h 297"/>
                <a:gd name="T66" fmla="*/ 119 w 860"/>
                <a:gd name="T67" fmla="*/ 3 h 297"/>
                <a:gd name="T68" fmla="*/ 149 w 860"/>
                <a:gd name="T6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297">
                  <a:moveTo>
                    <a:pt x="149" y="0"/>
                  </a:moveTo>
                  <a:lnTo>
                    <a:pt x="711" y="0"/>
                  </a:lnTo>
                  <a:lnTo>
                    <a:pt x="741" y="3"/>
                  </a:lnTo>
                  <a:lnTo>
                    <a:pt x="769" y="11"/>
                  </a:lnTo>
                  <a:lnTo>
                    <a:pt x="795" y="26"/>
                  </a:lnTo>
                  <a:lnTo>
                    <a:pt x="817" y="43"/>
                  </a:lnTo>
                  <a:lnTo>
                    <a:pt x="835" y="66"/>
                  </a:lnTo>
                  <a:lnTo>
                    <a:pt x="849" y="90"/>
                  </a:lnTo>
                  <a:lnTo>
                    <a:pt x="857" y="118"/>
                  </a:lnTo>
                  <a:lnTo>
                    <a:pt x="860" y="149"/>
                  </a:lnTo>
                  <a:lnTo>
                    <a:pt x="857" y="179"/>
                  </a:lnTo>
                  <a:lnTo>
                    <a:pt x="849" y="207"/>
                  </a:lnTo>
                  <a:lnTo>
                    <a:pt x="835" y="231"/>
                  </a:lnTo>
                  <a:lnTo>
                    <a:pt x="817" y="254"/>
                  </a:lnTo>
                  <a:lnTo>
                    <a:pt x="795" y="271"/>
                  </a:lnTo>
                  <a:lnTo>
                    <a:pt x="769" y="286"/>
                  </a:lnTo>
                  <a:lnTo>
                    <a:pt x="741" y="294"/>
                  </a:lnTo>
                  <a:lnTo>
                    <a:pt x="711" y="297"/>
                  </a:lnTo>
                  <a:lnTo>
                    <a:pt x="149" y="297"/>
                  </a:lnTo>
                  <a:lnTo>
                    <a:pt x="119" y="294"/>
                  </a:lnTo>
                  <a:lnTo>
                    <a:pt x="91" y="286"/>
                  </a:lnTo>
                  <a:lnTo>
                    <a:pt x="65" y="271"/>
                  </a:lnTo>
                  <a:lnTo>
                    <a:pt x="44" y="254"/>
                  </a:lnTo>
                  <a:lnTo>
                    <a:pt x="25" y="231"/>
                  </a:lnTo>
                  <a:lnTo>
                    <a:pt x="11" y="207"/>
                  </a:lnTo>
                  <a:lnTo>
                    <a:pt x="3" y="179"/>
                  </a:lnTo>
                  <a:lnTo>
                    <a:pt x="0" y="149"/>
                  </a:lnTo>
                  <a:lnTo>
                    <a:pt x="3" y="118"/>
                  </a:lnTo>
                  <a:lnTo>
                    <a:pt x="11" y="90"/>
                  </a:lnTo>
                  <a:lnTo>
                    <a:pt x="25" y="66"/>
                  </a:lnTo>
                  <a:lnTo>
                    <a:pt x="44" y="43"/>
                  </a:lnTo>
                  <a:lnTo>
                    <a:pt x="65" y="26"/>
                  </a:lnTo>
                  <a:lnTo>
                    <a:pt x="91" y="11"/>
                  </a:lnTo>
                  <a:lnTo>
                    <a:pt x="119" y="3"/>
                  </a:lnTo>
                  <a:lnTo>
                    <a:pt x="1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31" name="9Slide.vn 27">
              <a:extLst>
                <a:ext uri="{FF2B5EF4-FFF2-40B4-BE49-F238E27FC236}">
                  <a16:creationId xmlns:a16="http://schemas.microsoft.com/office/drawing/2014/main" id="{A5202941-4BCA-41B9-B317-6D07057C6D22}"/>
                </a:ext>
              </a:extLst>
            </p:cNvPr>
            <p:cNvSpPr>
              <a:spLocks/>
            </p:cNvSpPr>
            <p:nvPr/>
          </p:nvSpPr>
          <p:spPr bwMode="auto">
            <a:xfrm>
              <a:off x="9876" y="-1946"/>
              <a:ext cx="636" cy="817"/>
            </a:xfrm>
            <a:custGeom>
              <a:avLst/>
              <a:gdLst>
                <a:gd name="T0" fmla="*/ 150 w 2545"/>
                <a:gd name="T1" fmla="*/ 0 h 3271"/>
                <a:gd name="T2" fmla="*/ 2395 w 2545"/>
                <a:gd name="T3" fmla="*/ 0 h 3271"/>
                <a:gd name="T4" fmla="*/ 2425 w 2545"/>
                <a:gd name="T5" fmla="*/ 3 h 3271"/>
                <a:gd name="T6" fmla="*/ 2453 w 2545"/>
                <a:gd name="T7" fmla="*/ 11 h 3271"/>
                <a:gd name="T8" fmla="*/ 2479 w 2545"/>
                <a:gd name="T9" fmla="*/ 26 h 3271"/>
                <a:gd name="T10" fmla="*/ 2501 w 2545"/>
                <a:gd name="T11" fmla="*/ 43 h 3271"/>
                <a:gd name="T12" fmla="*/ 2520 w 2545"/>
                <a:gd name="T13" fmla="*/ 66 h 3271"/>
                <a:gd name="T14" fmla="*/ 2533 w 2545"/>
                <a:gd name="T15" fmla="*/ 90 h 3271"/>
                <a:gd name="T16" fmla="*/ 2542 w 2545"/>
                <a:gd name="T17" fmla="*/ 118 h 3271"/>
                <a:gd name="T18" fmla="*/ 2545 w 2545"/>
                <a:gd name="T19" fmla="*/ 148 h 3271"/>
                <a:gd name="T20" fmla="*/ 2545 w 2545"/>
                <a:gd name="T21" fmla="*/ 369 h 3271"/>
                <a:gd name="T22" fmla="*/ 2246 w 2545"/>
                <a:gd name="T23" fmla="*/ 885 h 3271"/>
                <a:gd name="T24" fmla="*/ 2246 w 2545"/>
                <a:gd name="T25" fmla="*/ 297 h 3271"/>
                <a:gd name="T26" fmla="*/ 300 w 2545"/>
                <a:gd name="T27" fmla="*/ 297 h 3271"/>
                <a:gd name="T28" fmla="*/ 300 w 2545"/>
                <a:gd name="T29" fmla="*/ 2973 h 3271"/>
                <a:gd name="T30" fmla="*/ 2246 w 2545"/>
                <a:gd name="T31" fmla="*/ 2973 h 3271"/>
                <a:gd name="T32" fmla="*/ 2246 w 2545"/>
                <a:gd name="T33" fmla="*/ 2603 h 3271"/>
                <a:gd name="T34" fmla="*/ 2403 w 2545"/>
                <a:gd name="T35" fmla="*/ 2500 h 3271"/>
                <a:gd name="T36" fmla="*/ 2430 w 2545"/>
                <a:gd name="T37" fmla="*/ 2478 h 3271"/>
                <a:gd name="T38" fmla="*/ 2454 w 2545"/>
                <a:gd name="T39" fmla="*/ 2453 h 3271"/>
                <a:gd name="T40" fmla="*/ 2474 w 2545"/>
                <a:gd name="T41" fmla="*/ 2425 h 3271"/>
                <a:gd name="T42" fmla="*/ 2545 w 2545"/>
                <a:gd name="T43" fmla="*/ 2302 h 3271"/>
                <a:gd name="T44" fmla="*/ 2545 w 2545"/>
                <a:gd name="T45" fmla="*/ 3122 h 3271"/>
                <a:gd name="T46" fmla="*/ 2542 w 2545"/>
                <a:gd name="T47" fmla="*/ 3151 h 3271"/>
                <a:gd name="T48" fmla="*/ 2533 w 2545"/>
                <a:gd name="T49" fmla="*/ 3179 h 3271"/>
                <a:gd name="T50" fmla="*/ 2520 w 2545"/>
                <a:gd name="T51" fmla="*/ 3205 h 3271"/>
                <a:gd name="T52" fmla="*/ 2501 w 2545"/>
                <a:gd name="T53" fmla="*/ 3226 h 3271"/>
                <a:gd name="T54" fmla="*/ 2479 w 2545"/>
                <a:gd name="T55" fmla="*/ 3245 h 3271"/>
                <a:gd name="T56" fmla="*/ 2453 w 2545"/>
                <a:gd name="T57" fmla="*/ 3258 h 3271"/>
                <a:gd name="T58" fmla="*/ 2425 w 2545"/>
                <a:gd name="T59" fmla="*/ 3268 h 3271"/>
                <a:gd name="T60" fmla="*/ 2395 w 2545"/>
                <a:gd name="T61" fmla="*/ 3271 h 3271"/>
                <a:gd name="T62" fmla="*/ 150 w 2545"/>
                <a:gd name="T63" fmla="*/ 3271 h 3271"/>
                <a:gd name="T64" fmla="*/ 120 w 2545"/>
                <a:gd name="T65" fmla="*/ 3268 h 3271"/>
                <a:gd name="T66" fmla="*/ 92 w 2545"/>
                <a:gd name="T67" fmla="*/ 3258 h 3271"/>
                <a:gd name="T68" fmla="*/ 66 w 2545"/>
                <a:gd name="T69" fmla="*/ 3245 h 3271"/>
                <a:gd name="T70" fmla="*/ 44 w 2545"/>
                <a:gd name="T71" fmla="*/ 3226 h 3271"/>
                <a:gd name="T72" fmla="*/ 26 w 2545"/>
                <a:gd name="T73" fmla="*/ 3205 h 3271"/>
                <a:gd name="T74" fmla="*/ 12 w 2545"/>
                <a:gd name="T75" fmla="*/ 3179 h 3271"/>
                <a:gd name="T76" fmla="*/ 3 w 2545"/>
                <a:gd name="T77" fmla="*/ 3151 h 3271"/>
                <a:gd name="T78" fmla="*/ 0 w 2545"/>
                <a:gd name="T79" fmla="*/ 3122 h 3271"/>
                <a:gd name="T80" fmla="*/ 0 w 2545"/>
                <a:gd name="T81" fmla="*/ 148 h 3271"/>
                <a:gd name="T82" fmla="*/ 3 w 2545"/>
                <a:gd name="T83" fmla="*/ 118 h 3271"/>
                <a:gd name="T84" fmla="*/ 12 w 2545"/>
                <a:gd name="T85" fmla="*/ 90 h 3271"/>
                <a:gd name="T86" fmla="*/ 26 w 2545"/>
                <a:gd name="T87" fmla="*/ 66 h 3271"/>
                <a:gd name="T88" fmla="*/ 44 w 2545"/>
                <a:gd name="T89" fmla="*/ 43 h 3271"/>
                <a:gd name="T90" fmla="*/ 66 w 2545"/>
                <a:gd name="T91" fmla="*/ 26 h 3271"/>
                <a:gd name="T92" fmla="*/ 92 w 2545"/>
                <a:gd name="T93" fmla="*/ 11 h 3271"/>
                <a:gd name="T94" fmla="*/ 120 w 2545"/>
                <a:gd name="T95" fmla="*/ 3 h 3271"/>
                <a:gd name="T96" fmla="*/ 150 w 2545"/>
                <a:gd name="T97"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5" h="3271">
                  <a:moveTo>
                    <a:pt x="150" y="0"/>
                  </a:moveTo>
                  <a:lnTo>
                    <a:pt x="2395" y="0"/>
                  </a:lnTo>
                  <a:lnTo>
                    <a:pt x="2425" y="3"/>
                  </a:lnTo>
                  <a:lnTo>
                    <a:pt x="2453" y="11"/>
                  </a:lnTo>
                  <a:lnTo>
                    <a:pt x="2479" y="26"/>
                  </a:lnTo>
                  <a:lnTo>
                    <a:pt x="2501" y="43"/>
                  </a:lnTo>
                  <a:lnTo>
                    <a:pt x="2520" y="66"/>
                  </a:lnTo>
                  <a:lnTo>
                    <a:pt x="2533" y="90"/>
                  </a:lnTo>
                  <a:lnTo>
                    <a:pt x="2542" y="118"/>
                  </a:lnTo>
                  <a:lnTo>
                    <a:pt x="2545" y="148"/>
                  </a:lnTo>
                  <a:lnTo>
                    <a:pt x="2545" y="369"/>
                  </a:lnTo>
                  <a:lnTo>
                    <a:pt x="2246" y="885"/>
                  </a:lnTo>
                  <a:lnTo>
                    <a:pt x="2246" y="297"/>
                  </a:lnTo>
                  <a:lnTo>
                    <a:pt x="300" y="297"/>
                  </a:lnTo>
                  <a:lnTo>
                    <a:pt x="300" y="2973"/>
                  </a:lnTo>
                  <a:lnTo>
                    <a:pt x="2246" y="2973"/>
                  </a:lnTo>
                  <a:lnTo>
                    <a:pt x="2246" y="2603"/>
                  </a:lnTo>
                  <a:lnTo>
                    <a:pt x="2403" y="2500"/>
                  </a:lnTo>
                  <a:lnTo>
                    <a:pt x="2430" y="2478"/>
                  </a:lnTo>
                  <a:lnTo>
                    <a:pt x="2454" y="2453"/>
                  </a:lnTo>
                  <a:lnTo>
                    <a:pt x="2474" y="2425"/>
                  </a:lnTo>
                  <a:lnTo>
                    <a:pt x="2545" y="2302"/>
                  </a:lnTo>
                  <a:lnTo>
                    <a:pt x="2545" y="3122"/>
                  </a:lnTo>
                  <a:lnTo>
                    <a:pt x="2542" y="3151"/>
                  </a:lnTo>
                  <a:lnTo>
                    <a:pt x="2533" y="3179"/>
                  </a:lnTo>
                  <a:lnTo>
                    <a:pt x="2520" y="3205"/>
                  </a:lnTo>
                  <a:lnTo>
                    <a:pt x="2501" y="3226"/>
                  </a:lnTo>
                  <a:lnTo>
                    <a:pt x="2479" y="3245"/>
                  </a:lnTo>
                  <a:lnTo>
                    <a:pt x="2453" y="3258"/>
                  </a:lnTo>
                  <a:lnTo>
                    <a:pt x="2425" y="3268"/>
                  </a:lnTo>
                  <a:lnTo>
                    <a:pt x="2395" y="3271"/>
                  </a:lnTo>
                  <a:lnTo>
                    <a:pt x="150" y="3271"/>
                  </a:lnTo>
                  <a:lnTo>
                    <a:pt x="120" y="3268"/>
                  </a:lnTo>
                  <a:lnTo>
                    <a:pt x="92" y="3258"/>
                  </a:lnTo>
                  <a:lnTo>
                    <a:pt x="66" y="3245"/>
                  </a:lnTo>
                  <a:lnTo>
                    <a:pt x="44" y="3226"/>
                  </a:lnTo>
                  <a:lnTo>
                    <a:pt x="26" y="3205"/>
                  </a:lnTo>
                  <a:lnTo>
                    <a:pt x="12" y="3179"/>
                  </a:lnTo>
                  <a:lnTo>
                    <a:pt x="3" y="3151"/>
                  </a:lnTo>
                  <a:lnTo>
                    <a:pt x="0" y="3122"/>
                  </a:lnTo>
                  <a:lnTo>
                    <a:pt x="0" y="148"/>
                  </a:lnTo>
                  <a:lnTo>
                    <a:pt x="3" y="118"/>
                  </a:lnTo>
                  <a:lnTo>
                    <a:pt x="12" y="90"/>
                  </a:lnTo>
                  <a:lnTo>
                    <a:pt x="26" y="66"/>
                  </a:lnTo>
                  <a:lnTo>
                    <a:pt x="44" y="43"/>
                  </a:lnTo>
                  <a:lnTo>
                    <a:pt x="66" y="26"/>
                  </a:lnTo>
                  <a:lnTo>
                    <a:pt x="92" y="11"/>
                  </a:lnTo>
                  <a:lnTo>
                    <a:pt x="120" y="3"/>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5A5A5A"/>
                </a:solidFill>
                <a:effectLst/>
                <a:uLnTx/>
                <a:uFillTx/>
                <a:latin typeface="Calibri" panose="020F0502020204030204"/>
                <a:ea typeface="+mn-ea"/>
                <a:cs typeface="+mn-cs"/>
              </a:endParaRPr>
            </a:p>
          </p:txBody>
        </p:sp>
        <p:sp>
          <p:nvSpPr>
            <p:cNvPr id="32" name="9Slide.vn 28">
              <a:extLst>
                <a:ext uri="{FF2B5EF4-FFF2-40B4-BE49-F238E27FC236}">
                  <a16:creationId xmlns:a16="http://schemas.microsoft.com/office/drawing/2014/main" id="{1800F522-F20A-4410-85EF-40835A3E8B8C}"/>
                </a:ext>
              </a:extLst>
            </p:cNvPr>
            <p:cNvSpPr>
              <a:spLocks noEditPoints="1"/>
            </p:cNvSpPr>
            <p:nvPr/>
          </p:nvSpPr>
          <p:spPr bwMode="auto">
            <a:xfrm>
              <a:off x="10305" y="-1855"/>
              <a:ext cx="393" cy="586"/>
            </a:xfrm>
            <a:custGeom>
              <a:avLst/>
              <a:gdLst>
                <a:gd name="T0" fmla="*/ 130 w 1574"/>
                <a:gd name="T1" fmla="*/ 1973 h 2342"/>
                <a:gd name="T2" fmla="*/ 221 w 1574"/>
                <a:gd name="T3" fmla="*/ 2017 h 2342"/>
                <a:gd name="T4" fmla="*/ 305 w 1574"/>
                <a:gd name="T5" fmla="*/ 2073 h 2342"/>
                <a:gd name="T6" fmla="*/ 434 w 1574"/>
                <a:gd name="T7" fmla="*/ 1957 h 2342"/>
                <a:gd name="T8" fmla="*/ 385 w 1574"/>
                <a:gd name="T9" fmla="*/ 1912 h 2342"/>
                <a:gd name="T10" fmla="*/ 311 w 1574"/>
                <a:gd name="T11" fmla="*/ 1861 h 2342"/>
                <a:gd name="T12" fmla="*/ 242 w 1574"/>
                <a:gd name="T13" fmla="*/ 1827 h 2342"/>
                <a:gd name="T14" fmla="*/ 186 w 1574"/>
                <a:gd name="T15" fmla="*/ 1808 h 2342"/>
                <a:gd name="T16" fmla="*/ 140 w 1574"/>
                <a:gd name="T17" fmla="*/ 1799 h 2342"/>
                <a:gd name="T18" fmla="*/ 1106 w 1574"/>
                <a:gd name="T19" fmla="*/ 0 h 2342"/>
                <a:gd name="T20" fmla="*/ 1161 w 1574"/>
                <a:gd name="T21" fmla="*/ 7 h 2342"/>
                <a:gd name="T22" fmla="*/ 1227 w 1574"/>
                <a:gd name="T23" fmla="*/ 25 h 2342"/>
                <a:gd name="T24" fmla="*/ 1305 w 1574"/>
                <a:gd name="T25" fmla="*/ 56 h 2342"/>
                <a:gd name="T26" fmla="*/ 1391 w 1574"/>
                <a:gd name="T27" fmla="*/ 107 h 2342"/>
                <a:gd name="T28" fmla="*/ 1462 w 1574"/>
                <a:gd name="T29" fmla="*/ 161 h 2342"/>
                <a:gd name="T30" fmla="*/ 1512 w 1574"/>
                <a:gd name="T31" fmla="*/ 213 h 2342"/>
                <a:gd name="T32" fmla="*/ 1544 w 1574"/>
                <a:gd name="T33" fmla="*/ 258 h 2342"/>
                <a:gd name="T34" fmla="*/ 1562 w 1574"/>
                <a:gd name="T35" fmla="*/ 294 h 2342"/>
                <a:gd name="T36" fmla="*/ 1571 w 1574"/>
                <a:gd name="T37" fmla="*/ 316 h 2342"/>
                <a:gd name="T38" fmla="*/ 1574 w 1574"/>
                <a:gd name="T39" fmla="*/ 340 h 2342"/>
                <a:gd name="T40" fmla="*/ 1563 w 1574"/>
                <a:gd name="T41" fmla="*/ 375 h 2342"/>
                <a:gd name="T42" fmla="*/ 618 w 1574"/>
                <a:gd name="T43" fmla="*/ 1998 h 2342"/>
                <a:gd name="T44" fmla="*/ 115 w 1574"/>
                <a:gd name="T45" fmla="*/ 2330 h 2342"/>
                <a:gd name="T46" fmla="*/ 77 w 1574"/>
                <a:gd name="T47" fmla="*/ 2342 h 2342"/>
                <a:gd name="T48" fmla="*/ 36 w 1574"/>
                <a:gd name="T49" fmla="*/ 2332 h 2342"/>
                <a:gd name="T50" fmla="*/ 13 w 1574"/>
                <a:gd name="T51" fmla="*/ 2311 h 2342"/>
                <a:gd name="T52" fmla="*/ 0 w 1574"/>
                <a:gd name="T53" fmla="*/ 2280 h 2342"/>
                <a:gd name="T54" fmla="*/ 34 w 1574"/>
                <a:gd name="T55" fmla="*/ 1683 h 2342"/>
                <a:gd name="T56" fmla="*/ 45 w 1574"/>
                <a:gd name="T57" fmla="*/ 1651 h 2342"/>
                <a:gd name="T58" fmla="*/ 991 w 1574"/>
                <a:gd name="T59" fmla="*/ 27 h 2342"/>
                <a:gd name="T60" fmla="*/ 1023 w 1574"/>
                <a:gd name="T61" fmla="*/ 7 h 2342"/>
                <a:gd name="T62" fmla="*/ 1036 w 1574"/>
                <a:gd name="T63" fmla="*/ 4 h 2342"/>
                <a:gd name="T64" fmla="*/ 1064 w 1574"/>
                <a:gd name="T65" fmla="*/ 0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4" h="2342">
                  <a:moveTo>
                    <a:pt x="140" y="1799"/>
                  </a:moveTo>
                  <a:lnTo>
                    <a:pt x="130" y="1973"/>
                  </a:lnTo>
                  <a:lnTo>
                    <a:pt x="175" y="1993"/>
                  </a:lnTo>
                  <a:lnTo>
                    <a:pt x="221" y="2017"/>
                  </a:lnTo>
                  <a:lnTo>
                    <a:pt x="264" y="2043"/>
                  </a:lnTo>
                  <a:lnTo>
                    <a:pt x="305" y="2073"/>
                  </a:lnTo>
                  <a:lnTo>
                    <a:pt x="451" y="1976"/>
                  </a:lnTo>
                  <a:lnTo>
                    <a:pt x="434" y="1957"/>
                  </a:lnTo>
                  <a:lnTo>
                    <a:pt x="412" y="1935"/>
                  </a:lnTo>
                  <a:lnTo>
                    <a:pt x="385" y="1912"/>
                  </a:lnTo>
                  <a:lnTo>
                    <a:pt x="351" y="1887"/>
                  </a:lnTo>
                  <a:lnTo>
                    <a:pt x="311" y="1861"/>
                  </a:lnTo>
                  <a:lnTo>
                    <a:pt x="276" y="1843"/>
                  </a:lnTo>
                  <a:lnTo>
                    <a:pt x="242" y="1827"/>
                  </a:lnTo>
                  <a:lnTo>
                    <a:pt x="212" y="1816"/>
                  </a:lnTo>
                  <a:lnTo>
                    <a:pt x="186" y="1808"/>
                  </a:lnTo>
                  <a:lnTo>
                    <a:pt x="162" y="1803"/>
                  </a:lnTo>
                  <a:lnTo>
                    <a:pt x="140" y="1799"/>
                  </a:lnTo>
                  <a:close/>
                  <a:moveTo>
                    <a:pt x="1083" y="0"/>
                  </a:moveTo>
                  <a:lnTo>
                    <a:pt x="1106" y="0"/>
                  </a:lnTo>
                  <a:lnTo>
                    <a:pt x="1132" y="2"/>
                  </a:lnTo>
                  <a:lnTo>
                    <a:pt x="1161" y="7"/>
                  </a:lnTo>
                  <a:lnTo>
                    <a:pt x="1192" y="14"/>
                  </a:lnTo>
                  <a:lnTo>
                    <a:pt x="1227" y="25"/>
                  </a:lnTo>
                  <a:lnTo>
                    <a:pt x="1264" y="39"/>
                  </a:lnTo>
                  <a:lnTo>
                    <a:pt x="1305" y="56"/>
                  </a:lnTo>
                  <a:lnTo>
                    <a:pt x="1347" y="80"/>
                  </a:lnTo>
                  <a:lnTo>
                    <a:pt x="1391" y="107"/>
                  </a:lnTo>
                  <a:lnTo>
                    <a:pt x="1430" y="135"/>
                  </a:lnTo>
                  <a:lnTo>
                    <a:pt x="1462" y="161"/>
                  </a:lnTo>
                  <a:lnTo>
                    <a:pt x="1489" y="188"/>
                  </a:lnTo>
                  <a:lnTo>
                    <a:pt x="1512" y="213"/>
                  </a:lnTo>
                  <a:lnTo>
                    <a:pt x="1529" y="236"/>
                  </a:lnTo>
                  <a:lnTo>
                    <a:pt x="1544" y="258"/>
                  </a:lnTo>
                  <a:lnTo>
                    <a:pt x="1554" y="277"/>
                  </a:lnTo>
                  <a:lnTo>
                    <a:pt x="1562" y="294"/>
                  </a:lnTo>
                  <a:lnTo>
                    <a:pt x="1567" y="307"/>
                  </a:lnTo>
                  <a:lnTo>
                    <a:pt x="1571" y="316"/>
                  </a:lnTo>
                  <a:lnTo>
                    <a:pt x="1572" y="322"/>
                  </a:lnTo>
                  <a:lnTo>
                    <a:pt x="1574" y="340"/>
                  </a:lnTo>
                  <a:lnTo>
                    <a:pt x="1571" y="359"/>
                  </a:lnTo>
                  <a:lnTo>
                    <a:pt x="1563" y="375"/>
                  </a:lnTo>
                  <a:lnTo>
                    <a:pt x="628" y="1985"/>
                  </a:lnTo>
                  <a:lnTo>
                    <a:pt x="618" y="1998"/>
                  </a:lnTo>
                  <a:lnTo>
                    <a:pt x="605" y="2009"/>
                  </a:lnTo>
                  <a:lnTo>
                    <a:pt x="115" y="2330"/>
                  </a:lnTo>
                  <a:lnTo>
                    <a:pt x="97" y="2339"/>
                  </a:lnTo>
                  <a:lnTo>
                    <a:pt x="77" y="2342"/>
                  </a:lnTo>
                  <a:lnTo>
                    <a:pt x="56" y="2340"/>
                  </a:lnTo>
                  <a:lnTo>
                    <a:pt x="36" y="2332"/>
                  </a:lnTo>
                  <a:lnTo>
                    <a:pt x="23" y="2323"/>
                  </a:lnTo>
                  <a:lnTo>
                    <a:pt x="13" y="2311"/>
                  </a:lnTo>
                  <a:lnTo>
                    <a:pt x="5" y="2296"/>
                  </a:lnTo>
                  <a:lnTo>
                    <a:pt x="0" y="2280"/>
                  </a:lnTo>
                  <a:lnTo>
                    <a:pt x="0" y="2263"/>
                  </a:lnTo>
                  <a:lnTo>
                    <a:pt x="34" y="1683"/>
                  </a:lnTo>
                  <a:lnTo>
                    <a:pt x="38" y="1666"/>
                  </a:lnTo>
                  <a:lnTo>
                    <a:pt x="45" y="1651"/>
                  </a:lnTo>
                  <a:lnTo>
                    <a:pt x="981" y="41"/>
                  </a:lnTo>
                  <a:lnTo>
                    <a:pt x="991" y="27"/>
                  </a:lnTo>
                  <a:lnTo>
                    <a:pt x="1005" y="15"/>
                  </a:lnTo>
                  <a:lnTo>
                    <a:pt x="1023" y="7"/>
                  </a:lnTo>
                  <a:lnTo>
                    <a:pt x="1027" y="6"/>
                  </a:lnTo>
                  <a:lnTo>
                    <a:pt x="1036" y="4"/>
                  </a:lnTo>
                  <a:lnTo>
                    <a:pt x="1049" y="2"/>
                  </a:lnTo>
                  <a:lnTo>
                    <a:pt x="1064" y="0"/>
                  </a:lnTo>
                  <a:lnTo>
                    <a:pt x="10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33" name="9Slide.vn 29">
              <a:extLst>
                <a:ext uri="{FF2B5EF4-FFF2-40B4-BE49-F238E27FC236}">
                  <a16:creationId xmlns:a16="http://schemas.microsoft.com/office/drawing/2014/main" id="{8A0D3CC5-8A6F-41A8-8BDE-6AEC9BF5BF5B}"/>
                </a:ext>
              </a:extLst>
            </p:cNvPr>
            <p:cNvSpPr>
              <a:spLocks/>
            </p:cNvSpPr>
            <p:nvPr/>
          </p:nvSpPr>
          <p:spPr bwMode="auto">
            <a:xfrm>
              <a:off x="9995" y="-1385"/>
              <a:ext cx="286" cy="146"/>
            </a:xfrm>
            <a:custGeom>
              <a:avLst/>
              <a:gdLst>
                <a:gd name="T0" fmla="*/ 551 w 1143"/>
                <a:gd name="T1" fmla="*/ 5 h 585"/>
                <a:gd name="T2" fmla="*/ 577 w 1143"/>
                <a:gd name="T3" fmla="*/ 28 h 585"/>
                <a:gd name="T4" fmla="*/ 585 w 1143"/>
                <a:gd name="T5" fmla="*/ 110 h 585"/>
                <a:gd name="T6" fmla="*/ 554 w 1143"/>
                <a:gd name="T7" fmla="*/ 197 h 585"/>
                <a:gd name="T8" fmla="*/ 563 w 1143"/>
                <a:gd name="T9" fmla="*/ 239 h 585"/>
                <a:gd name="T10" fmla="*/ 581 w 1143"/>
                <a:gd name="T11" fmla="*/ 267 h 585"/>
                <a:gd name="T12" fmla="*/ 631 w 1143"/>
                <a:gd name="T13" fmla="*/ 275 h 585"/>
                <a:gd name="T14" fmla="*/ 674 w 1143"/>
                <a:gd name="T15" fmla="*/ 319 h 585"/>
                <a:gd name="T16" fmla="*/ 685 w 1143"/>
                <a:gd name="T17" fmla="*/ 353 h 585"/>
                <a:gd name="T18" fmla="*/ 838 w 1143"/>
                <a:gd name="T19" fmla="*/ 347 h 585"/>
                <a:gd name="T20" fmla="*/ 986 w 1143"/>
                <a:gd name="T21" fmla="*/ 362 h 585"/>
                <a:gd name="T22" fmla="*/ 1106 w 1143"/>
                <a:gd name="T23" fmla="*/ 369 h 585"/>
                <a:gd name="T24" fmla="*/ 1137 w 1143"/>
                <a:gd name="T25" fmla="*/ 396 h 585"/>
                <a:gd name="T26" fmla="*/ 1142 w 1143"/>
                <a:gd name="T27" fmla="*/ 436 h 585"/>
                <a:gd name="T28" fmla="*/ 1119 w 1143"/>
                <a:gd name="T29" fmla="*/ 470 h 585"/>
                <a:gd name="T30" fmla="*/ 1055 w 1143"/>
                <a:gd name="T31" fmla="*/ 477 h 585"/>
                <a:gd name="T32" fmla="*/ 946 w 1143"/>
                <a:gd name="T33" fmla="*/ 461 h 585"/>
                <a:gd name="T34" fmla="*/ 834 w 1143"/>
                <a:gd name="T35" fmla="*/ 447 h 585"/>
                <a:gd name="T36" fmla="*/ 730 w 1143"/>
                <a:gd name="T37" fmla="*/ 456 h 585"/>
                <a:gd name="T38" fmla="*/ 672 w 1143"/>
                <a:gd name="T39" fmla="*/ 481 h 585"/>
                <a:gd name="T40" fmla="*/ 630 w 1143"/>
                <a:gd name="T41" fmla="*/ 486 h 585"/>
                <a:gd name="T42" fmla="*/ 596 w 1143"/>
                <a:gd name="T43" fmla="*/ 472 h 585"/>
                <a:gd name="T44" fmla="*/ 571 w 1143"/>
                <a:gd name="T45" fmla="*/ 449 h 585"/>
                <a:gd name="T46" fmla="*/ 565 w 1143"/>
                <a:gd name="T47" fmla="*/ 403 h 585"/>
                <a:gd name="T48" fmla="*/ 531 w 1143"/>
                <a:gd name="T49" fmla="*/ 452 h 585"/>
                <a:gd name="T50" fmla="*/ 490 w 1143"/>
                <a:gd name="T51" fmla="*/ 465 h 585"/>
                <a:gd name="T52" fmla="*/ 450 w 1143"/>
                <a:gd name="T53" fmla="*/ 451 h 585"/>
                <a:gd name="T54" fmla="*/ 435 w 1143"/>
                <a:gd name="T55" fmla="*/ 414 h 585"/>
                <a:gd name="T56" fmla="*/ 445 w 1143"/>
                <a:gd name="T57" fmla="*/ 385 h 585"/>
                <a:gd name="T58" fmla="*/ 454 w 1143"/>
                <a:gd name="T59" fmla="*/ 365 h 585"/>
                <a:gd name="T60" fmla="*/ 417 w 1143"/>
                <a:gd name="T61" fmla="*/ 400 h 585"/>
                <a:gd name="T62" fmla="*/ 375 w 1143"/>
                <a:gd name="T63" fmla="*/ 423 h 585"/>
                <a:gd name="T64" fmla="*/ 331 w 1143"/>
                <a:gd name="T65" fmla="*/ 412 h 585"/>
                <a:gd name="T66" fmla="*/ 311 w 1143"/>
                <a:gd name="T67" fmla="*/ 375 h 585"/>
                <a:gd name="T68" fmla="*/ 360 w 1143"/>
                <a:gd name="T69" fmla="*/ 285 h 585"/>
                <a:gd name="T70" fmla="*/ 250 w 1143"/>
                <a:gd name="T71" fmla="*/ 388 h 585"/>
                <a:gd name="T72" fmla="*/ 95 w 1143"/>
                <a:gd name="T73" fmla="*/ 574 h 585"/>
                <a:gd name="T74" fmla="*/ 49 w 1143"/>
                <a:gd name="T75" fmla="*/ 584 h 585"/>
                <a:gd name="T76" fmla="*/ 9 w 1143"/>
                <a:gd name="T77" fmla="*/ 562 h 585"/>
                <a:gd name="T78" fmla="*/ 2 w 1143"/>
                <a:gd name="T79" fmla="*/ 521 h 585"/>
                <a:gd name="T80" fmla="*/ 137 w 1143"/>
                <a:gd name="T81" fmla="*/ 347 h 585"/>
                <a:gd name="T82" fmla="*/ 341 w 1143"/>
                <a:gd name="T83" fmla="*/ 122 h 585"/>
                <a:gd name="T84" fmla="*/ 395 w 1143"/>
                <a:gd name="T85" fmla="*/ 70 h 585"/>
                <a:gd name="T86" fmla="*/ 458 w 1143"/>
                <a:gd name="T87" fmla="*/ 20 h 585"/>
                <a:gd name="T88" fmla="*/ 528 w 1143"/>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3" h="585">
                  <a:moveTo>
                    <a:pt x="528" y="0"/>
                  </a:moveTo>
                  <a:lnTo>
                    <a:pt x="539" y="2"/>
                  </a:lnTo>
                  <a:lnTo>
                    <a:pt x="551" y="5"/>
                  </a:lnTo>
                  <a:lnTo>
                    <a:pt x="561" y="10"/>
                  </a:lnTo>
                  <a:lnTo>
                    <a:pt x="571" y="18"/>
                  </a:lnTo>
                  <a:lnTo>
                    <a:pt x="577" y="28"/>
                  </a:lnTo>
                  <a:lnTo>
                    <a:pt x="585" y="53"/>
                  </a:lnTo>
                  <a:lnTo>
                    <a:pt x="587" y="81"/>
                  </a:lnTo>
                  <a:lnTo>
                    <a:pt x="585" y="110"/>
                  </a:lnTo>
                  <a:lnTo>
                    <a:pt x="578" y="139"/>
                  </a:lnTo>
                  <a:lnTo>
                    <a:pt x="567" y="168"/>
                  </a:lnTo>
                  <a:lnTo>
                    <a:pt x="554" y="197"/>
                  </a:lnTo>
                  <a:lnTo>
                    <a:pt x="537" y="227"/>
                  </a:lnTo>
                  <a:lnTo>
                    <a:pt x="551" y="232"/>
                  </a:lnTo>
                  <a:lnTo>
                    <a:pt x="563" y="239"/>
                  </a:lnTo>
                  <a:lnTo>
                    <a:pt x="573" y="252"/>
                  </a:lnTo>
                  <a:lnTo>
                    <a:pt x="577" y="260"/>
                  </a:lnTo>
                  <a:lnTo>
                    <a:pt x="581" y="267"/>
                  </a:lnTo>
                  <a:lnTo>
                    <a:pt x="597" y="266"/>
                  </a:lnTo>
                  <a:lnTo>
                    <a:pt x="614" y="269"/>
                  </a:lnTo>
                  <a:lnTo>
                    <a:pt x="631" y="275"/>
                  </a:lnTo>
                  <a:lnTo>
                    <a:pt x="646" y="286"/>
                  </a:lnTo>
                  <a:lnTo>
                    <a:pt x="661" y="300"/>
                  </a:lnTo>
                  <a:lnTo>
                    <a:pt x="674" y="319"/>
                  </a:lnTo>
                  <a:lnTo>
                    <a:pt x="681" y="334"/>
                  </a:lnTo>
                  <a:lnTo>
                    <a:pt x="684" y="345"/>
                  </a:lnTo>
                  <a:lnTo>
                    <a:pt x="685" y="353"/>
                  </a:lnTo>
                  <a:lnTo>
                    <a:pt x="738" y="347"/>
                  </a:lnTo>
                  <a:lnTo>
                    <a:pt x="789" y="346"/>
                  </a:lnTo>
                  <a:lnTo>
                    <a:pt x="838" y="347"/>
                  </a:lnTo>
                  <a:lnTo>
                    <a:pt x="887" y="351"/>
                  </a:lnTo>
                  <a:lnTo>
                    <a:pt x="936" y="356"/>
                  </a:lnTo>
                  <a:lnTo>
                    <a:pt x="986" y="362"/>
                  </a:lnTo>
                  <a:lnTo>
                    <a:pt x="1036" y="365"/>
                  </a:lnTo>
                  <a:lnTo>
                    <a:pt x="1089" y="367"/>
                  </a:lnTo>
                  <a:lnTo>
                    <a:pt x="1106" y="369"/>
                  </a:lnTo>
                  <a:lnTo>
                    <a:pt x="1119" y="375"/>
                  </a:lnTo>
                  <a:lnTo>
                    <a:pt x="1130" y="384"/>
                  </a:lnTo>
                  <a:lnTo>
                    <a:pt x="1137" y="396"/>
                  </a:lnTo>
                  <a:lnTo>
                    <a:pt x="1142" y="408"/>
                  </a:lnTo>
                  <a:lnTo>
                    <a:pt x="1143" y="422"/>
                  </a:lnTo>
                  <a:lnTo>
                    <a:pt x="1142" y="436"/>
                  </a:lnTo>
                  <a:lnTo>
                    <a:pt x="1137" y="449"/>
                  </a:lnTo>
                  <a:lnTo>
                    <a:pt x="1130" y="460"/>
                  </a:lnTo>
                  <a:lnTo>
                    <a:pt x="1119" y="470"/>
                  </a:lnTo>
                  <a:lnTo>
                    <a:pt x="1106" y="476"/>
                  </a:lnTo>
                  <a:lnTo>
                    <a:pt x="1089" y="478"/>
                  </a:lnTo>
                  <a:lnTo>
                    <a:pt x="1055" y="477"/>
                  </a:lnTo>
                  <a:lnTo>
                    <a:pt x="1020" y="473"/>
                  </a:lnTo>
                  <a:lnTo>
                    <a:pt x="983" y="467"/>
                  </a:lnTo>
                  <a:lnTo>
                    <a:pt x="946" y="461"/>
                  </a:lnTo>
                  <a:lnTo>
                    <a:pt x="909" y="455"/>
                  </a:lnTo>
                  <a:lnTo>
                    <a:pt x="872" y="450"/>
                  </a:lnTo>
                  <a:lnTo>
                    <a:pt x="834" y="447"/>
                  </a:lnTo>
                  <a:lnTo>
                    <a:pt x="798" y="446"/>
                  </a:lnTo>
                  <a:lnTo>
                    <a:pt x="763" y="449"/>
                  </a:lnTo>
                  <a:lnTo>
                    <a:pt x="730" y="456"/>
                  </a:lnTo>
                  <a:lnTo>
                    <a:pt x="698" y="469"/>
                  </a:lnTo>
                  <a:lnTo>
                    <a:pt x="685" y="475"/>
                  </a:lnTo>
                  <a:lnTo>
                    <a:pt x="672" y="481"/>
                  </a:lnTo>
                  <a:lnTo>
                    <a:pt x="657" y="486"/>
                  </a:lnTo>
                  <a:lnTo>
                    <a:pt x="644" y="488"/>
                  </a:lnTo>
                  <a:lnTo>
                    <a:pt x="630" y="486"/>
                  </a:lnTo>
                  <a:lnTo>
                    <a:pt x="619" y="482"/>
                  </a:lnTo>
                  <a:lnTo>
                    <a:pt x="608" y="477"/>
                  </a:lnTo>
                  <a:lnTo>
                    <a:pt x="596" y="472"/>
                  </a:lnTo>
                  <a:lnTo>
                    <a:pt x="586" y="465"/>
                  </a:lnTo>
                  <a:lnTo>
                    <a:pt x="578" y="458"/>
                  </a:lnTo>
                  <a:lnTo>
                    <a:pt x="571" y="449"/>
                  </a:lnTo>
                  <a:lnTo>
                    <a:pt x="566" y="437"/>
                  </a:lnTo>
                  <a:lnTo>
                    <a:pt x="565" y="418"/>
                  </a:lnTo>
                  <a:lnTo>
                    <a:pt x="565" y="403"/>
                  </a:lnTo>
                  <a:lnTo>
                    <a:pt x="554" y="422"/>
                  </a:lnTo>
                  <a:lnTo>
                    <a:pt x="542" y="441"/>
                  </a:lnTo>
                  <a:lnTo>
                    <a:pt x="531" y="452"/>
                  </a:lnTo>
                  <a:lnTo>
                    <a:pt x="519" y="460"/>
                  </a:lnTo>
                  <a:lnTo>
                    <a:pt x="504" y="464"/>
                  </a:lnTo>
                  <a:lnTo>
                    <a:pt x="490" y="465"/>
                  </a:lnTo>
                  <a:lnTo>
                    <a:pt x="475" y="463"/>
                  </a:lnTo>
                  <a:lnTo>
                    <a:pt x="462" y="458"/>
                  </a:lnTo>
                  <a:lnTo>
                    <a:pt x="450" y="451"/>
                  </a:lnTo>
                  <a:lnTo>
                    <a:pt x="441" y="441"/>
                  </a:lnTo>
                  <a:lnTo>
                    <a:pt x="436" y="428"/>
                  </a:lnTo>
                  <a:lnTo>
                    <a:pt x="435" y="414"/>
                  </a:lnTo>
                  <a:lnTo>
                    <a:pt x="439" y="398"/>
                  </a:lnTo>
                  <a:lnTo>
                    <a:pt x="442" y="391"/>
                  </a:lnTo>
                  <a:lnTo>
                    <a:pt x="445" y="385"/>
                  </a:lnTo>
                  <a:lnTo>
                    <a:pt x="445" y="385"/>
                  </a:lnTo>
                  <a:lnTo>
                    <a:pt x="444" y="385"/>
                  </a:lnTo>
                  <a:lnTo>
                    <a:pt x="454" y="365"/>
                  </a:lnTo>
                  <a:lnTo>
                    <a:pt x="440" y="374"/>
                  </a:lnTo>
                  <a:lnTo>
                    <a:pt x="428" y="385"/>
                  </a:lnTo>
                  <a:lnTo>
                    <a:pt x="417" y="400"/>
                  </a:lnTo>
                  <a:lnTo>
                    <a:pt x="405" y="412"/>
                  </a:lnTo>
                  <a:lnTo>
                    <a:pt x="390" y="420"/>
                  </a:lnTo>
                  <a:lnTo>
                    <a:pt x="375" y="423"/>
                  </a:lnTo>
                  <a:lnTo>
                    <a:pt x="359" y="423"/>
                  </a:lnTo>
                  <a:lnTo>
                    <a:pt x="345" y="419"/>
                  </a:lnTo>
                  <a:lnTo>
                    <a:pt x="331" y="412"/>
                  </a:lnTo>
                  <a:lnTo>
                    <a:pt x="321" y="402"/>
                  </a:lnTo>
                  <a:lnTo>
                    <a:pt x="314" y="389"/>
                  </a:lnTo>
                  <a:lnTo>
                    <a:pt x="311" y="375"/>
                  </a:lnTo>
                  <a:lnTo>
                    <a:pt x="313" y="360"/>
                  </a:lnTo>
                  <a:lnTo>
                    <a:pt x="320" y="343"/>
                  </a:lnTo>
                  <a:lnTo>
                    <a:pt x="360" y="285"/>
                  </a:lnTo>
                  <a:lnTo>
                    <a:pt x="400" y="224"/>
                  </a:lnTo>
                  <a:lnTo>
                    <a:pt x="323" y="305"/>
                  </a:lnTo>
                  <a:lnTo>
                    <a:pt x="250" y="388"/>
                  </a:lnTo>
                  <a:lnTo>
                    <a:pt x="177" y="475"/>
                  </a:lnTo>
                  <a:lnTo>
                    <a:pt x="108" y="562"/>
                  </a:lnTo>
                  <a:lnTo>
                    <a:pt x="95" y="574"/>
                  </a:lnTo>
                  <a:lnTo>
                    <a:pt x="80" y="582"/>
                  </a:lnTo>
                  <a:lnTo>
                    <a:pt x="64" y="585"/>
                  </a:lnTo>
                  <a:lnTo>
                    <a:pt x="49" y="584"/>
                  </a:lnTo>
                  <a:lnTo>
                    <a:pt x="33" y="580"/>
                  </a:lnTo>
                  <a:lnTo>
                    <a:pt x="21" y="572"/>
                  </a:lnTo>
                  <a:lnTo>
                    <a:pt x="9" y="562"/>
                  </a:lnTo>
                  <a:lnTo>
                    <a:pt x="2" y="550"/>
                  </a:lnTo>
                  <a:lnTo>
                    <a:pt x="0" y="535"/>
                  </a:lnTo>
                  <a:lnTo>
                    <a:pt x="2" y="521"/>
                  </a:lnTo>
                  <a:lnTo>
                    <a:pt x="12" y="506"/>
                  </a:lnTo>
                  <a:lnTo>
                    <a:pt x="74" y="426"/>
                  </a:lnTo>
                  <a:lnTo>
                    <a:pt x="137" y="347"/>
                  </a:lnTo>
                  <a:lnTo>
                    <a:pt x="202" y="270"/>
                  </a:lnTo>
                  <a:lnTo>
                    <a:pt x="270" y="194"/>
                  </a:lnTo>
                  <a:lnTo>
                    <a:pt x="341" y="122"/>
                  </a:lnTo>
                  <a:lnTo>
                    <a:pt x="357" y="106"/>
                  </a:lnTo>
                  <a:lnTo>
                    <a:pt x="376" y="88"/>
                  </a:lnTo>
                  <a:lnTo>
                    <a:pt x="395" y="70"/>
                  </a:lnTo>
                  <a:lnTo>
                    <a:pt x="414" y="51"/>
                  </a:lnTo>
                  <a:lnTo>
                    <a:pt x="435" y="35"/>
                  </a:lnTo>
                  <a:lnTo>
                    <a:pt x="458" y="20"/>
                  </a:lnTo>
                  <a:lnTo>
                    <a:pt x="480" y="9"/>
                  </a:lnTo>
                  <a:lnTo>
                    <a:pt x="504" y="2"/>
                  </a:lnTo>
                  <a:lnTo>
                    <a:pt x="5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grpSp>
      <p:sp>
        <p:nvSpPr>
          <p:cNvPr id="34" name="9Slide.vn 30">
            <a:extLst>
              <a:ext uri="{FF2B5EF4-FFF2-40B4-BE49-F238E27FC236}">
                <a16:creationId xmlns:a16="http://schemas.microsoft.com/office/drawing/2014/main" id="{4C7563BA-2745-4340-9C9C-2809D193EC3C}"/>
              </a:ext>
            </a:extLst>
          </p:cNvPr>
          <p:cNvSpPr>
            <a:spLocks/>
          </p:cNvSpPr>
          <p:nvPr/>
        </p:nvSpPr>
        <p:spPr bwMode="auto">
          <a:xfrm>
            <a:off x="2942171" y="2621751"/>
            <a:ext cx="235853" cy="233064"/>
          </a:xfrm>
          <a:custGeom>
            <a:avLst/>
            <a:gdLst>
              <a:gd name="T0" fmla="*/ 6189 w 6231"/>
              <a:gd name="T1" fmla="*/ 0 h 4673"/>
              <a:gd name="T2" fmla="*/ 6206 w 6231"/>
              <a:gd name="T3" fmla="*/ 6 h 4673"/>
              <a:gd name="T4" fmla="*/ 6219 w 6231"/>
              <a:gd name="T5" fmla="*/ 17 h 4673"/>
              <a:gd name="T6" fmla="*/ 6229 w 6231"/>
              <a:gd name="T7" fmla="*/ 34 h 4673"/>
              <a:gd name="T8" fmla="*/ 6231 w 6231"/>
              <a:gd name="T9" fmla="*/ 53 h 4673"/>
              <a:gd name="T10" fmla="*/ 6223 w 6231"/>
              <a:gd name="T11" fmla="*/ 72 h 4673"/>
              <a:gd name="T12" fmla="*/ 3477 w 6231"/>
              <a:gd name="T13" fmla="*/ 4603 h 4673"/>
              <a:gd name="T14" fmla="*/ 3455 w 6231"/>
              <a:gd name="T15" fmla="*/ 4631 h 4673"/>
              <a:gd name="T16" fmla="*/ 3428 w 6231"/>
              <a:gd name="T17" fmla="*/ 4652 h 4673"/>
              <a:gd name="T18" fmla="*/ 3398 w 6231"/>
              <a:gd name="T19" fmla="*/ 4665 h 4673"/>
              <a:gd name="T20" fmla="*/ 3366 w 6231"/>
              <a:gd name="T21" fmla="*/ 4673 h 4673"/>
              <a:gd name="T22" fmla="*/ 3332 w 6231"/>
              <a:gd name="T23" fmla="*/ 4673 h 4673"/>
              <a:gd name="T24" fmla="*/ 3300 w 6231"/>
              <a:gd name="T25" fmla="*/ 4664 h 4673"/>
              <a:gd name="T26" fmla="*/ 3269 w 6231"/>
              <a:gd name="T27" fmla="*/ 4648 h 4673"/>
              <a:gd name="T28" fmla="*/ 2513 w 6231"/>
              <a:gd name="T29" fmla="*/ 4132 h 4673"/>
              <a:gd name="T30" fmla="*/ 1745 w 6231"/>
              <a:gd name="T31" fmla="*/ 4641 h 4673"/>
              <a:gd name="T32" fmla="*/ 1717 w 6231"/>
              <a:gd name="T33" fmla="*/ 4654 h 4673"/>
              <a:gd name="T34" fmla="*/ 1690 w 6231"/>
              <a:gd name="T35" fmla="*/ 4656 h 4673"/>
              <a:gd name="T36" fmla="*/ 1664 w 6231"/>
              <a:gd name="T37" fmla="*/ 4650 h 4673"/>
              <a:gd name="T38" fmla="*/ 1639 w 6231"/>
              <a:gd name="T39" fmla="*/ 4639 h 4673"/>
              <a:gd name="T40" fmla="*/ 1621 w 6231"/>
              <a:gd name="T41" fmla="*/ 4618 h 4673"/>
              <a:gd name="T42" fmla="*/ 1609 w 6231"/>
              <a:gd name="T43" fmla="*/ 4595 h 4673"/>
              <a:gd name="T44" fmla="*/ 1603 w 6231"/>
              <a:gd name="T45" fmla="*/ 4565 h 4673"/>
              <a:gd name="T46" fmla="*/ 1603 w 6231"/>
              <a:gd name="T47" fmla="*/ 3511 h 4673"/>
              <a:gd name="T48" fmla="*/ 5090 w 6231"/>
              <a:gd name="T49" fmla="*/ 905 h 4673"/>
              <a:gd name="T50" fmla="*/ 972 w 6231"/>
              <a:gd name="T51" fmla="*/ 3077 h 4673"/>
              <a:gd name="T52" fmla="*/ 64 w 6231"/>
              <a:gd name="T53" fmla="*/ 2459 h 4673"/>
              <a:gd name="T54" fmla="*/ 36 w 6231"/>
              <a:gd name="T55" fmla="*/ 2434 h 4673"/>
              <a:gd name="T56" fmla="*/ 15 w 6231"/>
              <a:gd name="T57" fmla="*/ 2404 h 4673"/>
              <a:gd name="T58" fmla="*/ 4 w 6231"/>
              <a:gd name="T59" fmla="*/ 2370 h 4673"/>
              <a:gd name="T60" fmla="*/ 0 w 6231"/>
              <a:gd name="T61" fmla="*/ 2335 h 4673"/>
              <a:gd name="T62" fmla="*/ 0 w 6231"/>
              <a:gd name="T63" fmla="*/ 2335 h 4673"/>
              <a:gd name="T64" fmla="*/ 4 w 6231"/>
              <a:gd name="T65" fmla="*/ 2301 h 4673"/>
              <a:gd name="T66" fmla="*/ 17 w 6231"/>
              <a:gd name="T67" fmla="*/ 2269 h 4673"/>
              <a:gd name="T68" fmla="*/ 36 w 6231"/>
              <a:gd name="T69" fmla="*/ 2241 h 4673"/>
              <a:gd name="T70" fmla="*/ 62 w 6231"/>
              <a:gd name="T71" fmla="*/ 2216 h 4673"/>
              <a:gd name="T72" fmla="*/ 96 w 6231"/>
              <a:gd name="T73" fmla="*/ 2199 h 4673"/>
              <a:gd name="T74" fmla="*/ 6168 w 6231"/>
              <a:gd name="T75" fmla="*/ 4 h 4673"/>
              <a:gd name="T76" fmla="*/ 6189 w 6231"/>
              <a:gd name="T77" fmla="*/ 0 h 4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31" h="4673">
                <a:moveTo>
                  <a:pt x="6189" y="0"/>
                </a:moveTo>
                <a:lnTo>
                  <a:pt x="6206" y="6"/>
                </a:lnTo>
                <a:lnTo>
                  <a:pt x="6219" y="17"/>
                </a:lnTo>
                <a:lnTo>
                  <a:pt x="6229" y="34"/>
                </a:lnTo>
                <a:lnTo>
                  <a:pt x="6231" y="53"/>
                </a:lnTo>
                <a:lnTo>
                  <a:pt x="6223" y="72"/>
                </a:lnTo>
                <a:lnTo>
                  <a:pt x="3477" y="4603"/>
                </a:lnTo>
                <a:lnTo>
                  <a:pt x="3455" y="4631"/>
                </a:lnTo>
                <a:lnTo>
                  <a:pt x="3428" y="4652"/>
                </a:lnTo>
                <a:lnTo>
                  <a:pt x="3398" y="4665"/>
                </a:lnTo>
                <a:lnTo>
                  <a:pt x="3366" y="4673"/>
                </a:lnTo>
                <a:lnTo>
                  <a:pt x="3332" y="4673"/>
                </a:lnTo>
                <a:lnTo>
                  <a:pt x="3300" y="4664"/>
                </a:lnTo>
                <a:lnTo>
                  <a:pt x="3269" y="4648"/>
                </a:lnTo>
                <a:lnTo>
                  <a:pt x="2513" y="4132"/>
                </a:lnTo>
                <a:lnTo>
                  <a:pt x="1745" y="4641"/>
                </a:lnTo>
                <a:lnTo>
                  <a:pt x="1717" y="4654"/>
                </a:lnTo>
                <a:lnTo>
                  <a:pt x="1690" y="4656"/>
                </a:lnTo>
                <a:lnTo>
                  <a:pt x="1664" y="4650"/>
                </a:lnTo>
                <a:lnTo>
                  <a:pt x="1639" y="4639"/>
                </a:lnTo>
                <a:lnTo>
                  <a:pt x="1621" y="4618"/>
                </a:lnTo>
                <a:lnTo>
                  <a:pt x="1609" y="4595"/>
                </a:lnTo>
                <a:lnTo>
                  <a:pt x="1603" y="4565"/>
                </a:lnTo>
                <a:lnTo>
                  <a:pt x="1603" y="3511"/>
                </a:lnTo>
                <a:lnTo>
                  <a:pt x="5090" y="905"/>
                </a:lnTo>
                <a:lnTo>
                  <a:pt x="972" y="3077"/>
                </a:lnTo>
                <a:lnTo>
                  <a:pt x="64" y="2459"/>
                </a:lnTo>
                <a:lnTo>
                  <a:pt x="36" y="2434"/>
                </a:lnTo>
                <a:lnTo>
                  <a:pt x="15" y="2404"/>
                </a:lnTo>
                <a:lnTo>
                  <a:pt x="4" y="2370"/>
                </a:lnTo>
                <a:lnTo>
                  <a:pt x="0" y="2335"/>
                </a:lnTo>
                <a:lnTo>
                  <a:pt x="0" y="2335"/>
                </a:lnTo>
                <a:lnTo>
                  <a:pt x="4" y="2301"/>
                </a:lnTo>
                <a:lnTo>
                  <a:pt x="17" y="2269"/>
                </a:lnTo>
                <a:lnTo>
                  <a:pt x="36" y="2241"/>
                </a:lnTo>
                <a:lnTo>
                  <a:pt x="62" y="2216"/>
                </a:lnTo>
                <a:lnTo>
                  <a:pt x="96" y="2199"/>
                </a:lnTo>
                <a:lnTo>
                  <a:pt x="6168" y="4"/>
                </a:lnTo>
                <a:lnTo>
                  <a:pt x="618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9Slide.vn 3"/>
          <p:cNvSpPr/>
          <p:nvPr/>
        </p:nvSpPr>
        <p:spPr>
          <a:xfrm rot="5400000">
            <a:off x="8536000" y="592419"/>
            <a:ext cx="1328841" cy="1906078"/>
          </a:xfrm>
          <a:prstGeom prst="homePlate">
            <a:avLst>
              <a:gd name="adj" fmla="val 22102"/>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37" name="9Slide.vn 4"/>
          <p:cNvSpPr/>
          <p:nvPr/>
        </p:nvSpPr>
        <p:spPr>
          <a:xfrm rot="5400000">
            <a:off x="10574541" y="592420"/>
            <a:ext cx="1328841" cy="1906078"/>
          </a:xfrm>
          <a:prstGeom prst="homePlate">
            <a:avLst>
              <a:gd name="adj" fmla="val 22102"/>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40" name="9Slide.vn 14"/>
          <p:cNvSpPr txBox="1"/>
          <p:nvPr/>
        </p:nvSpPr>
        <p:spPr>
          <a:xfrm>
            <a:off x="8255627" y="3047887"/>
            <a:ext cx="1817614" cy="2357890"/>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Cập</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nhật</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các</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chỉ</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số</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và</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kết</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quả</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Kinh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doanh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theo</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BCTC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mới</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nhất</a:t>
            </a:r>
            <a:endPar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171459" marR="0" lvl="0" indent="-171459" algn="just" defTabSz="91421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Cập</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nhật</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so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sánh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các</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chỉ</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số</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yêu</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cầu</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hoặc</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phân</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tích</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15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từ</a:t>
            </a:r>
            <a:r>
              <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BCTC</a:t>
            </a:r>
          </a:p>
        </p:txBody>
      </p:sp>
      <p:sp>
        <p:nvSpPr>
          <p:cNvPr id="42" name="9Slide.vn 16"/>
          <p:cNvSpPr txBox="1"/>
          <p:nvPr/>
        </p:nvSpPr>
        <p:spPr>
          <a:xfrm>
            <a:off x="10262849" y="3047888"/>
            <a:ext cx="1817614" cy="2123658"/>
          </a:xfrm>
          <a:prstGeom prst="rect">
            <a:avLst/>
          </a:prstGeom>
          <a:noFill/>
        </p:spPr>
        <p:txBody>
          <a:bodyPr wrap="square" rtlCol="0">
            <a:spAutoFit/>
          </a:bodyPr>
          <a:lstStyle/>
          <a:p>
            <a:pPr marL="171459" marR="0" lvl="0" indent="-171459" algn="just" defTabSz="91421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Các thay đổi của Ngành có thể tác động đến Kinh doanh của DN</a:t>
            </a:r>
          </a:p>
          <a:p>
            <a:pPr marL="171459" marR="0" lvl="0" indent="-171459" algn="just" defTabSz="91421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Chính sách nhà nước hoặc bên ngoài có thể tác động tới DN</a:t>
            </a:r>
            <a:endParaRPr kumimoji="0" lang="en-US" sz="15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43" name="9Slide.vn 17">
            <a:extLst>
              <a:ext uri="{FF2B5EF4-FFF2-40B4-BE49-F238E27FC236}">
                <a16:creationId xmlns:a16="http://schemas.microsoft.com/office/drawing/2014/main" id="{B15DF03E-28A7-46B0-BBB7-6C8F258E770B}"/>
              </a:ext>
            </a:extLst>
          </p:cNvPr>
          <p:cNvSpPr>
            <a:spLocks noEditPoints="1"/>
          </p:cNvSpPr>
          <p:nvPr/>
        </p:nvSpPr>
        <p:spPr bwMode="auto">
          <a:xfrm>
            <a:off x="11123767" y="2574741"/>
            <a:ext cx="230387" cy="240314"/>
          </a:xfrm>
          <a:custGeom>
            <a:avLst/>
            <a:gdLst>
              <a:gd name="T0" fmla="*/ 2455 w 3573"/>
              <a:gd name="T1" fmla="*/ 579 h 2827"/>
              <a:gd name="T2" fmla="*/ 2600 w 3573"/>
              <a:gd name="T3" fmla="*/ 760 h 2827"/>
              <a:gd name="T4" fmla="*/ 2739 w 3573"/>
              <a:gd name="T5" fmla="*/ 1081 h 2827"/>
              <a:gd name="T6" fmla="*/ 2787 w 3573"/>
              <a:gd name="T7" fmla="*/ 1432 h 2827"/>
              <a:gd name="T8" fmla="*/ 2745 w 3573"/>
              <a:gd name="T9" fmla="*/ 1761 h 2827"/>
              <a:gd name="T10" fmla="*/ 2621 w 3573"/>
              <a:gd name="T11" fmla="*/ 2067 h 2827"/>
              <a:gd name="T12" fmla="*/ 2489 w 3573"/>
              <a:gd name="T13" fmla="*/ 2244 h 2827"/>
              <a:gd name="T14" fmla="*/ 2399 w 3573"/>
              <a:gd name="T15" fmla="*/ 2271 h 2827"/>
              <a:gd name="T16" fmla="*/ 2304 w 3573"/>
              <a:gd name="T17" fmla="*/ 2241 h 2827"/>
              <a:gd name="T18" fmla="*/ 2230 w 3573"/>
              <a:gd name="T19" fmla="*/ 2155 h 2827"/>
              <a:gd name="T20" fmla="*/ 2221 w 3573"/>
              <a:gd name="T21" fmla="*/ 2044 h 2827"/>
              <a:gd name="T22" fmla="*/ 2327 w 3573"/>
              <a:gd name="T23" fmla="*/ 1864 h 2827"/>
              <a:gd name="T24" fmla="*/ 2421 w 3573"/>
              <a:gd name="T25" fmla="*/ 1582 h 2827"/>
              <a:gd name="T26" fmla="*/ 2422 w 3573"/>
              <a:gd name="T27" fmla="*/ 1289 h 2827"/>
              <a:gd name="T28" fmla="*/ 2338 w 3573"/>
              <a:gd name="T29" fmla="*/ 1020 h 2827"/>
              <a:gd name="T30" fmla="*/ 2205 w 3573"/>
              <a:gd name="T31" fmla="*/ 815 h 2827"/>
              <a:gd name="T32" fmla="*/ 2191 w 3573"/>
              <a:gd name="T33" fmla="*/ 701 h 2827"/>
              <a:gd name="T34" fmla="*/ 2255 w 3573"/>
              <a:gd name="T35" fmla="*/ 602 h 2827"/>
              <a:gd name="T36" fmla="*/ 2350 w 3573"/>
              <a:gd name="T37" fmla="*/ 557 h 2827"/>
              <a:gd name="T38" fmla="*/ 1694 w 3573"/>
              <a:gd name="T39" fmla="*/ 195 h 2827"/>
              <a:gd name="T40" fmla="*/ 1776 w 3573"/>
              <a:gd name="T41" fmla="*/ 282 h 2827"/>
              <a:gd name="T42" fmla="*/ 1785 w 3573"/>
              <a:gd name="T43" fmla="*/ 2553 h 2827"/>
              <a:gd name="T44" fmla="*/ 1720 w 3573"/>
              <a:gd name="T45" fmla="*/ 2653 h 2827"/>
              <a:gd name="T46" fmla="*/ 1625 w 3573"/>
              <a:gd name="T47" fmla="*/ 2685 h 2827"/>
              <a:gd name="T48" fmla="*/ 1522 w 3573"/>
              <a:gd name="T49" fmla="*/ 2647 h 2827"/>
              <a:gd name="T50" fmla="*/ 99 w 3573"/>
              <a:gd name="T51" fmla="*/ 1903 h 2827"/>
              <a:gd name="T52" fmla="*/ 13 w 3573"/>
              <a:gd name="T53" fmla="*/ 1817 h 2827"/>
              <a:gd name="T54" fmla="*/ 3 w 3573"/>
              <a:gd name="T55" fmla="*/ 1078 h 2827"/>
              <a:gd name="T56" fmla="*/ 72 w 3573"/>
              <a:gd name="T57" fmla="*/ 976 h 2827"/>
              <a:gd name="T58" fmla="*/ 635 w 3573"/>
              <a:gd name="T59" fmla="*/ 949 h 2827"/>
              <a:gd name="T60" fmla="*/ 1605 w 3573"/>
              <a:gd name="T61" fmla="*/ 181 h 2827"/>
              <a:gd name="T62" fmla="*/ 2983 w 3573"/>
              <a:gd name="T63" fmla="*/ 11 h 2827"/>
              <a:gd name="T64" fmla="*/ 3118 w 3573"/>
              <a:gd name="T65" fmla="*/ 138 h 2827"/>
              <a:gd name="T66" fmla="*/ 3350 w 3573"/>
              <a:gd name="T67" fmla="*/ 499 h 2827"/>
              <a:gd name="T68" fmla="*/ 3503 w 3573"/>
              <a:gd name="T69" fmla="*/ 899 h 2827"/>
              <a:gd name="T70" fmla="*/ 3569 w 3573"/>
              <a:gd name="T71" fmla="*/ 1324 h 2827"/>
              <a:gd name="T72" fmla="*/ 3545 w 3573"/>
              <a:gd name="T73" fmla="*/ 1768 h 2827"/>
              <a:gd name="T74" fmla="*/ 3427 w 3573"/>
              <a:gd name="T75" fmla="*/ 2196 h 2827"/>
              <a:gd name="T76" fmla="*/ 3218 w 3573"/>
              <a:gd name="T77" fmla="*/ 2590 h 2827"/>
              <a:gd name="T78" fmla="*/ 3040 w 3573"/>
              <a:gd name="T79" fmla="*/ 2804 h 2827"/>
              <a:gd name="T80" fmla="*/ 2957 w 3573"/>
              <a:gd name="T81" fmla="*/ 2827 h 2827"/>
              <a:gd name="T82" fmla="*/ 2863 w 3573"/>
              <a:gd name="T83" fmla="*/ 2797 h 2827"/>
              <a:gd name="T84" fmla="*/ 2787 w 3573"/>
              <a:gd name="T85" fmla="*/ 2709 h 2827"/>
              <a:gd name="T86" fmla="*/ 2783 w 3573"/>
              <a:gd name="T87" fmla="*/ 2594 h 2827"/>
              <a:gd name="T88" fmla="*/ 2933 w 3573"/>
              <a:gd name="T89" fmla="*/ 2378 h 2827"/>
              <a:gd name="T90" fmla="*/ 3113 w 3573"/>
              <a:gd name="T91" fmla="*/ 2022 h 2827"/>
              <a:gd name="T92" fmla="*/ 3206 w 3573"/>
              <a:gd name="T93" fmla="*/ 1633 h 2827"/>
              <a:gd name="T94" fmla="*/ 3207 w 3573"/>
              <a:gd name="T95" fmla="*/ 1239 h 2827"/>
              <a:gd name="T96" fmla="*/ 3122 w 3573"/>
              <a:gd name="T97" fmla="*/ 866 h 2827"/>
              <a:gd name="T98" fmla="*/ 2957 w 3573"/>
              <a:gd name="T99" fmla="*/ 522 h 2827"/>
              <a:gd name="T100" fmla="*/ 2767 w 3573"/>
              <a:gd name="T101" fmla="*/ 269 h 2827"/>
              <a:gd name="T102" fmla="*/ 2744 w 3573"/>
              <a:gd name="T103" fmla="*/ 165 h 2827"/>
              <a:gd name="T104" fmla="*/ 2791 w 3573"/>
              <a:gd name="T105" fmla="*/ 70 h 2827"/>
              <a:gd name="T106" fmla="*/ 2878 w 3573"/>
              <a:gd name="T107" fmla="*/ 8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2827">
                <a:moveTo>
                  <a:pt x="2378" y="555"/>
                </a:moveTo>
                <a:lnTo>
                  <a:pt x="2404" y="559"/>
                </a:lnTo>
                <a:lnTo>
                  <a:pt x="2431" y="567"/>
                </a:lnTo>
                <a:lnTo>
                  <a:pt x="2455" y="579"/>
                </a:lnTo>
                <a:lnTo>
                  <a:pt x="2476" y="595"/>
                </a:lnTo>
                <a:lnTo>
                  <a:pt x="2495" y="614"/>
                </a:lnTo>
                <a:lnTo>
                  <a:pt x="2551" y="686"/>
                </a:lnTo>
                <a:lnTo>
                  <a:pt x="2600" y="760"/>
                </a:lnTo>
                <a:lnTo>
                  <a:pt x="2643" y="837"/>
                </a:lnTo>
                <a:lnTo>
                  <a:pt x="2680" y="916"/>
                </a:lnTo>
                <a:lnTo>
                  <a:pt x="2713" y="998"/>
                </a:lnTo>
                <a:lnTo>
                  <a:pt x="2739" y="1081"/>
                </a:lnTo>
                <a:lnTo>
                  <a:pt x="2761" y="1166"/>
                </a:lnTo>
                <a:lnTo>
                  <a:pt x="2775" y="1253"/>
                </a:lnTo>
                <a:lnTo>
                  <a:pt x="2784" y="1342"/>
                </a:lnTo>
                <a:lnTo>
                  <a:pt x="2787" y="1432"/>
                </a:lnTo>
                <a:lnTo>
                  <a:pt x="2785" y="1516"/>
                </a:lnTo>
                <a:lnTo>
                  <a:pt x="2776" y="1598"/>
                </a:lnTo>
                <a:lnTo>
                  <a:pt x="2763" y="1681"/>
                </a:lnTo>
                <a:lnTo>
                  <a:pt x="2745" y="1761"/>
                </a:lnTo>
                <a:lnTo>
                  <a:pt x="2722" y="1840"/>
                </a:lnTo>
                <a:lnTo>
                  <a:pt x="2693" y="1918"/>
                </a:lnTo>
                <a:lnTo>
                  <a:pt x="2660" y="1993"/>
                </a:lnTo>
                <a:lnTo>
                  <a:pt x="2621" y="2067"/>
                </a:lnTo>
                <a:lnTo>
                  <a:pt x="2578" y="2137"/>
                </a:lnTo>
                <a:lnTo>
                  <a:pt x="2529" y="2206"/>
                </a:lnTo>
                <a:lnTo>
                  <a:pt x="2510" y="2226"/>
                </a:lnTo>
                <a:lnTo>
                  <a:pt x="2489" y="2244"/>
                </a:lnTo>
                <a:lnTo>
                  <a:pt x="2464" y="2257"/>
                </a:lnTo>
                <a:lnTo>
                  <a:pt x="2438" y="2267"/>
                </a:lnTo>
                <a:lnTo>
                  <a:pt x="2411" y="2271"/>
                </a:lnTo>
                <a:lnTo>
                  <a:pt x="2399" y="2271"/>
                </a:lnTo>
                <a:lnTo>
                  <a:pt x="2374" y="2269"/>
                </a:lnTo>
                <a:lnTo>
                  <a:pt x="2349" y="2263"/>
                </a:lnTo>
                <a:lnTo>
                  <a:pt x="2326" y="2254"/>
                </a:lnTo>
                <a:lnTo>
                  <a:pt x="2304" y="2241"/>
                </a:lnTo>
                <a:lnTo>
                  <a:pt x="2284" y="2224"/>
                </a:lnTo>
                <a:lnTo>
                  <a:pt x="2263" y="2202"/>
                </a:lnTo>
                <a:lnTo>
                  <a:pt x="2244" y="2180"/>
                </a:lnTo>
                <a:lnTo>
                  <a:pt x="2230" y="2155"/>
                </a:lnTo>
                <a:lnTo>
                  <a:pt x="2220" y="2128"/>
                </a:lnTo>
                <a:lnTo>
                  <a:pt x="2216" y="2099"/>
                </a:lnTo>
                <a:lnTo>
                  <a:pt x="2216" y="2071"/>
                </a:lnTo>
                <a:lnTo>
                  <a:pt x="2221" y="2044"/>
                </a:lnTo>
                <a:lnTo>
                  <a:pt x="2232" y="2017"/>
                </a:lnTo>
                <a:lnTo>
                  <a:pt x="2247" y="1992"/>
                </a:lnTo>
                <a:lnTo>
                  <a:pt x="2290" y="1929"/>
                </a:lnTo>
                <a:lnTo>
                  <a:pt x="2327" y="1864"/>
                </a:lnTo>
                <a:lnTo>
                  <a:pt x="2360" y="1796"/>
                </a:lnTo>
                <a:lnTo>
                  <a:pt x="2386" y="1727"/>
                </a:lnTo>
                <a:lnTo>
                  <a:pt x="2407" y="1655"/>
                </a:lnTo>
                <a:lnTo>
                  <a:pt x="2421" y="1582"/>
                </a:lnTo>
                <a:lnTo>
                  <a:pt x="2429" y="1507"/>
                </a:lnTo>
                <a:lnTo>
                  <a:pt x="2433" y="1432"/>
                </a:lnTo>
                <a:lnTo>
                  <a:pt x="2431" y="1359"/>
                </a:lnTo>
                <a:lnTo>
                  <a:pt x="2422" y="1289"/>
                </a:lnTo>
                <a:lnTo>
                  <a:pt x="2409" y="1219"/>
                </a:lnTo>
                <a:lnTo>
                  <a:pt x="2390" y="1151"/>
                </a:lnTo>
                <a:lnTo>
                  <a:pt x="2366" y="1085"/>
                </a:lnTo>
                <a:lnTo>
                  <a:pt x="2338" y="1020"/>
                </a:lnTo>
                <a:lnTo>
                  <a:pt x="2304" y="957"/>
                </a:lnTo>
                <a:lnTo>
                  <a:pt x="2266" y="898"/>
                </a:lnTo>
                <a:lnTo>
                  <a:pt x="2222" y="840"/>
                </a:lnTo>
                <a:lnTo>
                  <a:pt x="2205" y="815"/>
                </a:lnTo>
                <a:lnTo>
                  <a:pt x="2194" y="788"/>
                </a:lnTo>
                <a:lnTo>
                  <a:pt x="2187" y="759"/>
                </a:lnTo>
                <a:lnTo>
                  <a:pt x="2186" y="730"/>
                </a:lnTo>
                <a:lnTo>
                  <a:pt x="2191" y="701"/>
                </a:lnTo>
                <a:lnTo>
                  <a:pt x="2199" y="674"/>
                </a:lnTo>
                <a:lnTo>
                  <a:pt x="2213" y="648"/>
                </a:lnTo>
                <a:lnTo>
                  <a:pt x="2233" y="624"/>
                </a:lnTo>
                <a:lnTo>
                  <a:pt x="2255" y="602"/>
                </a:lnTo>
                <a:lnTo>
                  <a:pt x="2276" y="585"/>
                </a:lnTo>
                <a:lnTo>
                  <a:pt x="2299" y="571"/>
                </a:lnTo>
                <a:lnTo>
                  <a:pt x="2324" y="562"/>
                </a:lnTo>
                <a:lnTo>
                  <a:pt x="2350" y="557"/>
                </a:lnTo>
                <a:lnTo>
                  <a:pt x="2378" y="555"/>
                </a:lnTo>
                <a:close/>
                <a:moveTo>
                  <a:pt x="1635" y="180"/>
                </a:moveTo>
                <a:lnTo>
                  <a:pt x="1665" y="184"/>
                </a:lnTo>
                <a:lnTo>
                  <a:pt x="1694" y="195"/>
                </a:lnTo>
                <a:lnTo>
                  <a:pt x="1720" y="210"/>
                </a:lnTo>
                <a:lnTo>
                  <a:pt x="1743" y="231"/>
                </a:lnTo>
                <a:lnTo>
                  <a:pt x="1762" y="255"/>
                </a:lnTo>
                <a:lnTo>
                  <a:pt x="1776" y="282"/>
                </a:lnTo>
                <a:lnTo>
                  <a:pt x="1785" y="310"/>
                </a:lnTo>
                <a:lnTo>
                  <a:pt x="1787" y="341"/>
                </a:lnTo>
                <a:lnTo>
                  <a:pt x="1787" y="2523"/>
                </a:lnTo>
                <a:lnTo>
                  <a:pt x="1785" y="2553"/>
                </a:lnTo>
                <a:lnTo>
                  <a:pt x="1776" y="2583"/>
                </a:lnTo>
                <a:lnTo>
                  <a:pt x="1762" y="2610"/>
                </a:lnTo>
                <a:lnTo>
                  <a:pt x="1743" y="2634"/>
                </a:lnTo>
                <a:lnTo>
                  <a:pt x="1720" y="2653"/>
                </a:lnTo>
                <a:lnTo>
                  <a:pt x="1694" y="2670"/>
                </a:lnTo>
                <a:lnTo>
                  <a:pt x="1671" y="2678"/>
                </a:lnTo>
                <a:lnTo>
                  <a:pt x="1648" y="2683"/>
                </a:lnTo>
                <a:lnTo>
                  <a:pt x="1625" y="2685"/>
                </a:lnTo>
                <a:lnTo>
                  <a:pt x="1597" y="2683"/>
                </a:lnTo>
                <a:lnTo>
                  <a:pt x="1571" y="2675"/>
                </a:lnTo>
                <a:lnTo>
                  <a:pt x="1545" y="2663"/>
                </a:lnTo>
                <a:lnTo>
                  <a:pt x="1522" y="2647"/>
                </a:lnTo>
                <a:lnTo>
                  <a:pt x="635" y="1916"/>
                </a:lnTo>
                <a:lnTo>
                  <a:pt x="163" y="1916"/>
                </a:lnTo>
                <a:lnTo>
                  <a:pt x="130" y="1912"/>
                </a:lnTo>
                <a:lnTo>
                  <a:pt x="99" y="1903"/>
                </a:lnTo>
                <a:lnTo>
                  <a:pt x="72" y="1887"/>
                </a:lnTo>
                <a:lnTo>
                  <a:pt x="48" y="1868"/>
                </a:lnTo>
                <a:lnTo>
                  <a:pt x="27" y="1844"/>
                </a:lnTo>
                <a:lnTo>
                  <a:pt x="13" y="1817"/>
                </a:lnTo>
                <a:lnTo>
                  <a:pt x="3" y="1786"/>
                </a:lnTo>
                <a:lnTo>
                  <a:pt x="0" y="1754"/>
                </a:lnTo>
                <a:lnTo>
                  <a:pt x="0" y="1111"/>
                </a:lnTo>
                <a:lnTo>
                  <a:pt x="3" y="1078"/>
                </a:lnTo>
                <a:lnTo>
                  <a:pt x="13" y="1048"/>
                </a:lnTo>
                <a:lnTo>
                  <a:pt x="27" y="1019"/>
                </a:lnTo>
                <a:lnTo>
                  <a:pt x="48" y="995"/>
                </a:lnTo>
                <a:lnTo>
                  <a:pt x="72" y="976"/>
                </a:lnTo>
                <a:lnTo>
                  <a:pt x="99" y="961"/>
                </a:lnTo>
                <a:lnTo>
                  <a:pt x="130" y="952"/>
                </a:lnTo>
                <a:lnTo>
                  <a:pt x="163" y="949"/>
                </a:lnTo>
                <a:lnTo>
                  <a:pt x="635" y="949"/>
                </a:lnTo>
                <a:lnTo>
                  <a:pt x="1522" y="216"/>
                </a:lnTo>
                <a:lnTo>
                  <a:pt x="1547" y="199"/>
                </a:lnTo>
                <a:lnTo>
                  <a:pt x="1575" y="187"/>
                </a:lnTo>
                <a:lnTo>
                  <a:pt x="1605" y="181"/>
                </a:lnTo>
                <a:lnTo>
                  <a:pt x="1635" y="180"/>
                </a:lnTo>
                <a:close/>
                <a:moveTo>
                  <a:pt x="2931" y="0"/>
                </a:moveTo>
                <a:lnTo>
                  <a:pt x="2957" y="4"/>
                </a:lnTo>
                <a:lnTo>
                  <a:pt x="2983" y="11"/>
                </a:lnTo>
                <a:lnTo>
                  <a:pt x="3007" y="22"/>
                </a:lnTo>
                <a:lnTo>
                  <a:pt x="3028" y="37"/>
                </a:lnTo>
                <a:lnTo>
                  <a:pt x="3048" y="55"/>
                </a:lnTo>
                <a:lnTo>
                  <a:pt x="3118" y="138"/>
                </a:lnTo>
                <a:lnTo>
                  <a:pt x="3183" y="224"/>
                </a:lnTo>
                <a:lnTo>
                  <a:pt x="3244" y="313"/>
                </a:lnTo>
                <a:lnTo>
                  <a:pt x="3300" y="406"/>
                </a:lnTo>
                <a:lnTo>
                  <a:pt x="3350" y="499"/>
                </a:lnTo>
                <a:lnTo>
                  <a:pt x="3396" y="597"/>
                </a:lnTo>
                <a:lnTo>
                  <a:pt x="3437" y="696"/>
                </a:lnTo>
                <a:lnTo>
                  <a:pt x="3472" y="797"/>
                </a:lnTo>
                <a:lnTo>
                  <a:pt x="3503" y="899"/>
                </a:lnTo>
                <a:lnTo>
                  <a:pt x="3528" y="1003"/>
                </a:lnTo>
                <a:lnTo>
                  <a:pt x="3548" y="1108"/>
                </a:lnTo>
                <a:lnTo>
                  <a:pt x="3562" y="1216"/>
                </a:lnTo>
                <a:lnTo>
                  <a:pt x="3569" y="1324"/>
                </a:lnTo>
                <a:lnTo>
                  <a:pt x="3573" y="1432"/>
                </a:lnTo>
                <a:lnTo>
                  <a:pt x="3569" y="1545"/>
                </a:lnTo>
                <a:lnTo>
                  <a:pt x="3561" y="1656"/>
                </a:lnTo>
                <a:lnTo>
                  <a:pt x="3545" y="1768"/>
                </a:lnTo>
                <a:lnTo>
                  <a:pt x="3524" y="1877"/>
                </a:lnTo>
                <a:lnTo>
                  <a:pt x="3497" y="1985"/>
                </a:lnTo>
                <a:lnTo>
                  <a:pt x="3465" y="2092"/>
                </a:lnTo>
                <a:lnTo>
                  <a:pt x="3427" y="2196"/>
                </a:lnTo>
                <a:lnTo>
                  <a:pt x="3382" y="2299"/>
                </a:lnTo>
                <a:lnTo>
                  <a:pt x="3333" y="2399"/>
                </a:lnTo>
                <a:lnTo>
                  <a:pt x="3278" y="2496"/>
                </a:lnTo>
                <a:lnTo>
                  <a:pt x="3218" y="2590"/>
                </a:lnTo>
                <a:lnTo>
                  <a:pt x="3153" y="2682"/>
                </a:lnTo>
                <a:lnTo>
                  <a:pt x="3082" y="2770"/>
                </a:lnTo>
                <a:lnTo>
                  <a:pt x="3062" y="2789"/>
                </a:lnTo>
                <a:lnTo>
                  <a:pt x="3040" y="2804"/>
                </a:lnTo>
                <a:lnTo>
                  <a:pt x="3017" y="2816"/>
                </a:lnTo>
                <a:lnTo>
                  <a:pt x="2991" y="2824"/>
                </a:lnTo>
                <a:lnTo>
                  <a:pt x="2965" y="2827"/>
                </a:lnTo>
                <a:lnTo>
                  <a:pt x="2957" y="2827"/>
                </a:lnTo>
                <a:lnTo>
                  <a:pt x="2932" y="2825"/>
                </a:lnTo>
                <a:lnTo>
                  <a:pt x="2907" y="2820"/>
                </a:lnTo>
                <a:lnTo>
                  <a:pt x="2884" y="2810"/>
                </a:lnTo>
                <a:lnTo>
                  <a:pt x="2863" y="2797"/>
                </a:lnTo>
                <a:lnTo>
                  <a:pt x="2843" y="2780"/>
                </a:lnTo>
                <a:lnTo>
                  <a:pt x="2822" y="2759"/>
                </a:lnTo>
                <a:lnTo>
                  <a:pt x="2801" y="2735"/>
                </a:lnTo>
                <a:lnTo>
                  <a:pt x="2787" y="2709"/>
                </a:lnTo>
                <a:lnTo>
                  <a:pt x="2779" y="2681"/>
                </a:lnTo>
                <a:lnTo>
                  <a:pt x="2774" y="2651"/>
                </a:lnTo>
                <a:lnTo>
                  <a:pt x="2775" y="2622"/>
                </a:lnTo>
                <a:lnTo>
                  <a:pt x="2783" y="2594"/>
                </a:lnTo>
                <a:lnTo>
                  <a:pt x="2795" y="2565"/>
                </a:lnTo>
                <a:lnTo>
                  <a:pt x="2812" y="2540"/>
                </a:lnTo>
                <a:lnTo>
                  <a:pt x="2876" y="2461"/>
                </a:lnTo>
                <a:lnTo>
                  <a:pt x="2933" y="2378"/>
                </a:lnTo>
                <a:lnTo>
                  <a:pt x="2986" y="2294"/>
                </a:lnTo>
                <a:lnTo>
                  <a:pt x="3034" y="2206"/>
                </a:lnTo>
                <a:lnTo>
                  <a:pt x="3076" y="2114"/>
                </a:lnTo>
                <a:lnTo>
                  <a:pt x="3113" y="2022"/>
                </a:lnTo>
                <a:lnTo>
                  <a:pt x="3145" y="1927"/>
                </a:lnTo>
                <a:lnTo>
                  <a:pt x="3171" y="1831"/>
                </a:lnTo>
                <a:lnTo>
                  <a:pt x="3191" y="1732"/>
                </a:lnTo>
                <a:lnTo>
                  <a:pt x="3206" y="1633"/>
                </a:lnTo>
                <a:lnTo>
                  <a:pt x="3215" y="1533"/>
                </a:lnTo>
                <a:lnTo>
                  <a:pt x="3218" y="1432"/>
                </a:lnTo>
                <a:lnTo>
                  <a:pt x="3215" y="1336"/>
                </a:lnTo>
                <a:lnTo>
                  <a:pt x="3207" y="1239"/>
                </a:lnTo>
                <a:lnTo>
                  <a:pt x="3194" y="1144"/>
                </a:lnTo>
                <a:lnTo>
                  <a:pt x="3175" y="1050"/>
                </a:lnTo>
                <a:lnTo>
                  <a:pt x="3152" y="957"/>
                </a:lnTo>
                <a:lnTo>
                  <a:pt x="3122" y="866"/>
                </a:lnTo>
                <a:lnTo>
                  <a:pt x="3088" y="777"/>
                </a:lnTo>
                <a:lnTo>
                  <a:pt x="3049" y="690"/>
                </a:lnTo>
                <a:lnTo>
                  <a:pt x="3005" y="604"/>
                </a:lnTo>
                <a:lnTo>
                  <a:pt x="2957" y="522"/>
                </a:lnTo>
                <a:lnTo>
                  <a:pt x="2904" y="442"/>
                </a:lnTo>
                <a:lnTo>
                  <a:pt x="2846" y="365"/>
                </a:lnTo>
                <a:lnTo>
                  <a:pt x="2784" y="290"/>
                </a:lnTo>
                <a:lnTo>
                  <a:pt x="2767" y="269"/>
                </a:lnTo>
                <a:lnTo>
                  <a:pt x="2755" y="244"/>
                </a:lnTo>
                <a:lnTo>
                  <a:pt x="2747" y="219"/>
                </a:lnTo>
                <a:lnTo>
                  <a:pt x="2743" y="191"/>
                </a:lnTo>
                <a:lnTo>
                  <a:pt x="2744" y="165"/>
                </a:lnTo>
                <a:lnTo>
                  <a:pt x="2749" y="139"/>
                </a:lnTo>
                <a:lnTo>
                  <a:pt x="2758" y="114"/>
                </a:lnTo>
                <a:lnTo>
                  <a:pt x="2772" y="90"/>
                </a:lnTo>
                <a:lnTo>
                  <a:pt x="2791" y="70"/>
                </a:lnTo>
                <a:lnTo>
                  <a:pt x="2811" y="48"/>
                </a:lnTo>
                <a:lnTo>
                  <a:pt x="2831" y="31"/>
                </a:lnTo>
                <a:lnTo>
                  <a:pt x="2854" y="18"/>
                </a:lnTo>
                <a:lnTo>
                  <a:pt x="2878" y="8"/>
                </a:lnTo>
                <a:lnTo>
                  <a:pt x="2904" y="2"/>
                </a:lnTo>
                <a:lnTo>
                  <a:pt x="293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 name="9Slide.vn 18">
            <a:extLst>
              <a:ext uri="{FF2B5EF4-FFF2-40B4-BE49-F238E27FC236}">
                <a16:creationId xmlns:a16="http://schemas.microsoft.com/office/drawing/2014/main" id="{73F6D0DD-B5C1-4DA6-BBFE-7A845295F02C}"/>
              </a:ext>
            </a:extLst>
          </p:cNvPr>
          <p:cNvGrpSpPr>
            <a:grpSpLocks noChangeAspect="1"/>
          </p:cNvGrpSpPr>
          <p:nvPr/>
        </p:nvGrpSpPr>
        <p:grpSpPr bwMode="auto">
          <a:xfrm>
            <a:off x="9141525" y="2552673"/>
            <a:ext cx="181522" cy="238952"/>
            <a:chOff x="5516" y="3626"/>
            <a:chExt cx="1981" cy="1979"/>
          </a:xfrm>
          <a:solidFill>
            <a:schemeClr val="accent3"/>
          </a:solidFill>
        </p:grpSpPr>
        <p:sp>
          <p:nvSpPr>
            <p:cNvPr id="45" name="9Slide.vn 19">
              <a:extLst>
                <a:ext uri="{FF2B5EF4-FFF2-40B4-BE49-F238E27FC236}">
                  <a16:creationId xmlns:a16="http://schemas.microsoft.com/office/drawing/2014/main" id="{C1D45216-E912-484B-B4B9-CADABAFA4114}"/>
                </a:ext>
              </a:extLst>
            </p:cNvPr>
            <p:cNvSpPr>
              <a:spLocks/>
            </p:cNvSpPr>
            <p:nvPr/>
          </p:nvSpPr>
          <p:spPr bwMode="auto">
            <a:xfrm>
              <a:off x="5524" y="4270"/>
              <a:ext cx="491" cy="498"/>
            </a:xfrm>
            <a:custGeom>
              <a:avLst/>
              <a:gdLst>
                <a:gd name="T0" fmla="*/ 980 w 980"/>
                <a:gd name="T1" fmla="*/ 0 h 996"/>
                <a:gd name="T2" fmla="*/ 952 w 980"/>
                <a:gd name="T3" fmla="*/ 46 h 996"/>
                <a:gd name="T4" fmla="*/ 921 w 980"/>
                <a:gd name="T5" fmla="*/ 94 h 996"/>
                <a:gd name="T6" fmla="*/ 890 w 980"/>
                <a:gd name="T7" fmla="*/ 145 h 996"/>
                <a:gd name="T8" fmla="*/ 856 w 980"/>
                <a:gd name="T9" fmla="*/ 198 h 996"/>
                <a:gd name="T10" fmla="*/ 819 w 980"/>
                <a:gd name="T11" fmla="*/ 255 h 996"/>
                <a:gd name="T12" fmla="*/ 781 w 980"/>
                <a:gd name="T13" fmla="*/ 314 h 996"/>
                <a:gd name="T14" fmla="*/ 740 w 980"/>
                <a:gd name="T15" fmla="*/ 376 h 996"/>
                <a:gd name="T16" fmla="*/ 696 w 980"/>
                <a:gd name="T17" fmla="*/ 444 h 996"/>
                <a:gd name="T18" fmla="*/ 649 w 980"/>
                <a:gd name="T19" fmla="*/ 514 h 996"/>
                <a:gd name="T20" fmla="*/ 599 w 980"/>
                <a:gd name="T21" fmla="*/ 588 h 996"/>
                <a:gd name="T22" fmla="*/ 546 w 980"/>
                <a:gd name="T23" fmla="*/ 665 h 996"/>
                <a:gd name="T24" fmla="*/ 491 w 980"/>
                <a:gd name="T25" fmla="*/ 748 h 996"/>
                <a:gd name="T26" fmla="*/ 431 w 980"/>
                <a:gd name="T27" fmla="*/ 834 h 996"/>
                <a:gd name="T28" fmla="*/ 369 w 980"/>
                <a:gd name="T29" fmla="*/ 926 h 996"/>
                <a:gd name="T30" fmla="*/ 347 w 980"/>
                <a:gd name="T31" fmla="*/ 960 h 996"/>
                <a:gd name="T32" fmla="*/ 331 w 980"/>
                <a:gd name="T33" fmla="*/ 996 h 996"/>
                <a:gd name="T34" fmla="*/ 0 w 980"/>
                <a:gd name="T35" fmla="*/ 666 h 996"/>
                <a:gd name="T36" fmla="*/ 2 w 980"/>
                <a:gd name="T37" fmla="*/ 664 h 996"/>
                <a:gd name="T38" fmla="*/ 8 w 980"/>
                <a:gd name="T39" fmla="*/ 657 h 996"/>
                <a:gd name="T40" fmla="*/ 18 w 980"/>
                <a:gd name="T41" fmla="*/ 645 h 996"/>
                <a:gd name="T42" fmla="*/ 30 w 980"/>
                <a:gd name="T43" fmla="*/ 629 h 996"/>
                <a:gd name="T44" fmla="*/ 47 w 980"/>
                <a:gd name="T45" fmla="*/ 609 h 996"/>
                <a:gd name="T46" fmla="*/ 66 w 980"/>
                <a:gd name="T47" fmla="*/ 588 h 996"/>
                <a:gd name="T48" fmla="*/ 89 w 980"/>
                <a:gd name="T49" fmla="*/ 561 h 996"/>
                <a:gd name="T50" fmla="*/ 115 w 980"/>
                <a:gd name="T51" fmla="*/ 533 h 996"/>
                <a:gd name="T52" fmla="*/ 144 w 980"/>
                <a:gd name="T53" fmla="*/ 503 h 996"/>
                <a:gd name="T54" fmla="*/ 174 w 980"/>
                <a:gd name="T55" fmla="*/ 471 h 996"/>
                <a:gd name="T56" fmla="*/ 208 w 980"/>
                <a:gd name="T57" fmla="*/ 438 h 996"/>
                <a:gd name="T58" fmla="*/ 244 w 980"/>
                <a:gd name="T59" fmla="*/ 403 h 996"/>
                <a:gd name="T60" fmla="*/ 283 w 980"/>
                <a:gd name="T61" fmla="*/ 368 h 996"/>
                <a:gd name="T62" fmla="*/ 324 w 980"/>
                <a:gd name="T63" fmla="*/ 332 h 996"/>
                <a:gd name="T64" fmla="*/ 366 w 980"/>
                <a:gd name="T65" fmla="*/ 296 h 996"/>
                <a:gd name="T66" fmla="*/ 410 w 980"/>
                <a:gd name="T67" fmla="*/ 261 h 996"/>
                <a:gd name="T68" fmla="*/ 457 w 980"/>
                <a:gd name="T69" fmla="*/ 226 h 996"/>
                <a:gd name="T70" fmla="*/ 504 w 980"/>
                <a:gd name="T71" fmla="*/ 192 h 996"/>
                <a:gd name="T72" fmla="*/ 554 w 980"/>
                <a:gd name="T73" fmla="*/ 160 h 996"/>
                <a:gd name="T74" fmla="*/ 603 w 980"/>
                <a:gd name="T75" fmla="*/ 130 h 996"/>
                <a:gd name="T76" fmla="*/ 655 w 980"/>
                <a:gd name="T77" fmla="*/ 102 h 996"/>
                <a:gd name="T78" fmla="*/ 707 w 980"/>
                <a:gd name="T79" fmla="*/ 76 h 996"/>
                <a:gd name="T80" fmla="*/ 761 w 980"/>
                <a:gd name="T81" fmla="*/ 54 h 996"/>
                <a:gd name="T82" fmla="*/ 815 w 980"/>
                <a:gd name="T83" fmla="*/ 35 h 996"/>
                <a:gd name="T84" fmla="*/ 870 w 980"/>
                <a:gd name="T85" fmla="*/ 19 h 996"/>
                <a:gd name="T86" fmla="*/ 925 w 980"/>
                <a:gd name="T87" fmla="*/ 7 h 996"/>
                <a:gd name="T88" fmla="*/ 980 w 980"/>
                <a:gd name="T89" fmla="*/ 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0" h="996">
                  <a:moveTo>
                    <a:pt x="980" y="0"/>
                  </a:moveTo>
                  <a:lnTo>
                    <a:pt x="952" y="46"/>
                  </a:lnTo>
                  <a:lnTo>
                    <a:pt x="921" y="94"/>
                  </a:lnTo>
                  <a:lnTo>
                    <a:pt x="890" y="145"/>
                  </a:lnTo>
                  <a:lnTo>
                    <a:pt x="856" y="198"/>
                  </a:lnTo>
                  <a:lnTo>
                    <a:pt x="819" y="255"/>
                  </a:lnTo>
                  <a:lnTo>
                    <a:pt x="781" y="314"/>
                  </a:lnTo>
                  <a:lnTo>
                    <a:pt x="740" y="376"/>
                  </a:lnTo>
                  <a:lnTo>
                    <a:pt x="696" y="444"/>
                  </a:lnTo>
                  <a:lnTo>
                    <a:pt x="649" y="514"/>
                  </a:lnTo>
                  <a:lnTo>
                    <a:pt x="599" y="588"/>
                  </a:lnTo>
                  <a:lnTo>
                    <a:pt x="546" y="665"/>
                  </a:lnTo>
                  <a:lnTo>
                    <a:pt x="491" y="748"/>
                  </a:lnTo>
                  <a:lnTo>
                    <a:pt x="431" y="834"/>
                  </a:lnTo>
                  <a:lnTo>
                    <a:pt x="369" y="926"/>
                  </a:lnTo>
                  <a:lnTo>
                    <a:pt x="347" y="960"/>
                  </a:lnTo>
                  <a:lnTo>
                    <a:pt x="331" y="996"/>
                  </a:lnTo>
                  <a:lnTo>
                    <a:pt x="0" y="666"/>
                  </a:lnTo>
                  <a:lnTo>
                    <a:pt x="2" y="664"/>
                  </a:lnTo>
                  <a:lnTo>
                    <a:pt x="8" y="657"/>
                  </a:lnTo>
                  <a:lnTo>
                    <a:pt x="18" y="645"/>
                  </a:lnTo>
                  <a:lnTo>
                    <a:pt x="30" y="629"/>
                  </a:lnTo>
                  <a:lnTo>
                    <a:pt x="47" y="609"/>
                  </a:lnTo>
                  <a:lnTo>
                    <a:pt x="66" y="588"/>
                  </a:lnTo>
                  <a:lnTo>
                    <a:pt x="89" y="561"/>
                  </a:lnTo>
                  <a:lnTo>
                    <a:pt x="115" y="533"/>
                  </a:lnTo>
                  <a:lnTo>
                    <a:pt x="144" y="503"/>
                  </a:lnTo>
                  <a:lnTo>
                    <a:pt x="174" y="471"/>
                  </a:lnTo>
                  <a:lnTo>
                    <a:pt x="208" y="438"/>
                  </a:lnTo>
                  <a:lnTo>
                    <a:pt x="244" y="403"/>
                  </a:lnTo>
                  <a:lnTo>
                    <a:pt x="283" y="368"/>
                  </a:lnTo>
                  <a:lnTo>
                    <a:pt x="324" y="332"/>
                  </a:lnTo>
                  <a:lnTo>
                    <a:pt x="366" y="296"/>
                  </a:lnTo>
                  <a:lnTo>
                    <a:pt x="410" y="261"/>
                  </a:lnTo>
                  <a:lnTo>
                    <a:pt x="457" y="226"/>
                  </a:lnTo>
                  <a:lnTo>
                    <a:pt x="504" y="192"/>
                  </a:lnTo>
                  <a:lnTo>
                    <a:pt x="554" y="160"/>
                  </a:lnTo>
                  <a:lnTo>
                    <a:pt x="603" y="130"/>
                  </a:lnTo>
                  <a:lnTo>
                    <a:pt x="655" y="102"/>
                  </a:lnTo>
                  <a:lnTo>
                    <a:pt x="707" y="76"/>
                  </a:lnTo>
                  <a:lnTo>
                    <a:pt x="761" y="54"/>
                  </a:lnTo>
                  <a:lnTo>
                    <a:pt x="815" y="35"/>
                  </a:lnTo>
                  <a:lnTo>
                    <a:pt x="870" y="19"/>
                  </a:lnTo>
                  <a:lnTo>
                    <a:pt x="925" y="7"/>
                  </a:lnTo>
                  <a:lnTo>
                    <a:pt x="9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46" name="9Slide.vn 20">
              <a:extLst>
                <a:ext uri="{FF2B5EF4-FFF2-40B4-BE49-F238E27FC236}">
                  <a16:creationId xmlns:a16="http://schemas.microsoft.com/office/drawing/2014/main" id="{D7AC0587-FC06-4F89-B2B3-5DAEF552A7E2}"/>
                </a:ext>
              </a:extLst>
            </p:cNvPr>
            <p:cNvSpPr>
              <a:spLocks/>
            </p:cNvSpPr>
            <p:nvPr/>
          </p:nvSpPr>
          <p:spPr bwMode="auto">
            <a:xfrm>
              <a:off x="6354" y="5106"/>
              <a:ext cx="498" cy="489"/>
            </a:xfrm>
            <a:custGeom>
              <a:avLst/>
              <a:gdLst>
                <a:gd name="T0" fmla="*/ 998 w 998"/>
                <a:gd name="T1" fmla="*/ 0 h 979"/>
                <a:gd name="T2" fmla="*/ 990 w 998"/>
                <a:gd name="T3" fmla="*/ 55 h 979"/>
                <a:gd name="T4" fmla="*/ 978 w 998"/>
                <a:gd name="T5" fmla="*/ 111 h 979"/>
                <a:gd name="T6" fmla="*/ 963 w 998"/>
                <a:gd name="T7" fmla="*/ 165 h 979"/>
                <a:gd name="T8" fmla="*/ 943 w 998"/>
                <a:gd name="T9" fmla="*/ 220 h 979"/>
                <a:gd name="T10" fmla="*/ 920 w 998"/>
                <a:gd name="T11" fmla="*/ 273 h 979"/>
                <a:gd name="T12" fmla="*/ 895 w 998"/>
                <a:gd name="T13" fmla="*/ 326 h 979"/>
                <a:gd name="T14" fmla="*/ 867 w 998"/>
                <a:gd name="T15" fmla="*/ 377 h 979"/>
                <a:gd name="T16" fmla="*/ 837 w 998"/>
                <a:gd name="T17" fmla="*/ 427 h 979"/>
                <a:gd name="T18" fmla="*/ 804 w 998"/>
                <a:gd name="T19" fmla="*/ 477 h 979"/>
                <a:gd name="T20" fmla="*/ 770 w 998"/>
                <a:gd name="T21" fmla="*/ 524 h 979"/>
                <a:gd name="T22" fmla="*/ 736 w 998"/>
                <a:gd name="T23" fmla="*/ 570 h 979"/>
                <a:gd name="T24" fmla="*/ 700 w 998"/>
                <a:gd name="T25" fmla="*/ 614 h 979"/>
                <a:gd name="T26" fmla="*/ 665 w 998"/>
                <a:gd name="T27" fmla="*/ 657 h 979"/>
                <a:gd name="T28" fmla="*/ 629 w 998"/>
                <a:gd name="T29" fmla="*/ 698 h 979"/>
                <a:gd name="T30" fmla="*/ 594 w 998"/>
                <a:gd name="T31" fmla="*/ 736 h 979"/>
                <a:gd name="T32" fmla="*/ 559 w 998"/>
                <a:gd name="T33" fmla="*/ 771 h 979"/>
                <a:gd name="T34" fmla="*/ 525 w 998"/>
                <a:gd name="T35" fmla="*/ 805 h 979"/>
                <a:gd name="T36" fmla="*/ 494 w 998"/>
                <a:gd name="T37" fmla="*/ 837 h 979"/>
                <a:gd name="T38" fmla="*/ 463 w 998"/>
                <a:gd name="T39" fmla="*/ 866 h 979"/>
                <a:gd name="T40" fmla="*/ 434 w 998"/>
                <a:gd name="T41" fmla="*/ 891 h 979"/>
                <a:gd name="T42" fmla="*/ 409 w 998"/>
                <a:gd name="T43" fmla="*/ 914 h 979"/>
                <a:gd name="T44" fmla="*/ 386 w 998"/>
                <a:gd name="T45" fmla="*/ 933 h 979"/>
                <a:gd name="T46" fmla="*/ 367 w 998"/>
                <a:gd name="T47" fmla="*/ 949 h 979"/>
                <a:gd name="T48" fmla="*/ 351 w 998"/>
                <a:gd name="T49" fmla="*/ 962 h 979"/>
                <a:gd name="T50" fmla="*/ 340 w 998"/>
                <a:gd name="T51" fmla="*/ 972 h 979"/>
                <a:gd name="T52" fmla="*/ 333 w 998"/>
                <a:gd name="T53" fmla="*/ 978 h 979"/>
                <a:gd name="T54" fmla="*/ 330 w 998"/>
                <a:gd name="T55" fmla="*/ 979 h 979"/>
                <a:gd name="T56" fmla="*/ 0 w 998"/>
                <a:gd name="T57" fmla="*/ 649 h 979"/>
                <a:gd name="T58" fmla="*/ 35 w 998"/>
                <a:gd name="T59" fmla="*/ 633 h 979"/>
                <a:gd name="T60" fmla="*/ 70 w 998"/>
                <a:gd name="T61" fmla="*/ 612 h 979"/>
                <a:gd name="T62" fmla="*/ 161 w 998"/>
                <a:gd name="T63" fmla="*/ 549 h 979"/>
                <a:gd name="T64" fmla="*/ 248 w 998"/>
                <a:gd name="T65" fmla="*/ 490 h 979"/>
                <a:gd name="T66" fmla="*/ 330 w 998"/>
                <a:gd name="T67" fmla="*/ 433 h 979"/>
                <a:gd name="T68" fmla="*/ 409 w 998"/>
                <a:gd name="T69" fmla="*/ 381 h 979"/>
                <a:gd name="T70" fmla="*/ 483 w 998"/>
                <a:gd name="T71" fmla="*/ 332 h 979"/>
                <a:gd name="T72" fmla="*/ 553 w 998"/>
                <a:gd name="T73" fmla="*/ 285 h 979"/>
                <a:gd name="T74" fmla="*/ 619 w 998"/>
                <a:gd name="T75" fmla="*/ 241 h 979"/>
                <a:gd name="T76" fmla="*/ 682 w 998"/>
                <a:gd name="T77" fmla="*/ 200 h 979"/>
                <a:gd name="T78" fmla="*/ 743 w 998"/>
                <a:gd name="T79" fmla="*/ 162 h 979"/>
                <a:gd name="T80" fmla="*/ 799 w 998"/>
                <a:gd name="T81" fmla="*/ 125 h 979"/>
                <a:gd name="T82" fmla="*/ 853 w 998"/>
                <a:gd name="T83" fmla="*/ 92 h 979"/>
                <a:gd name="T84" fmla="*/ 903 w 998"/>
                <a:gd name="T85" fmla="*/ 59 h 979"/>
                <a:gd name="T86" fmla="*/ 952 w 998"/>
                <a:gd name="T87" fmla="*/ 29 h 979"/>
                <a:gd name="T88" fmla="*/ 998 w 998"/>
                <a:gd name="T89" fmla="*/ 0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8" h="979">
                  <a:moveTo>
                    <a:pt x="998" y="0"/>
                  </a:moveTo>
                  <a:lnTo>
                    <a:pt x="990" y="55"/>
                  </a:lnTo>
                  <a:lnTo>
                    <a:pt x="978" y="111"/>
                  </a:lnTo>
                  <a:lnTo>
                    <a:pt x="963" y="165"/>
                  </a:lnTo>
                  <a:lnTo>
                    <a:pt x="943" y="220"/>
                  </a:lnTo>
                  <a:lnTo>
                    <a:pt x="920" y="273"/>
                  </a:lnTo>
                  <a:lnTo>
                    <a:pt x="895" y="326"/>
                  </a:lnTo>
                  <a:lnTo>
                    <a:pt x="867" y="377"/>
                  </a:lnTo>
                  <a:lnTo>
                    <a:pt x="837" y="427"/>
                  </a:lnTo>
                  <a:lnTo>
                    <a:pt x="804" y="477"/>
                  </a:lnTo>
                  <a:lnTo>
                    <a:pt x="770" y="524"/>
                  </a:lnTo>
                  <a:lnTo>
                    <a:pt x="736" y="570"/>
                  </a:lnTo>
                  <a:lnTo>
                    <a:pt x="700" y="614"/>
                  </a:lnTo>
                  <a:lnTo>
                    <a:pt x="665" y="657"/>
                  </a:lnTo>
                  <a:lnTo>
                    <a:pt x="629" y="698"/>
                  </a:lnTo>
                  <a:lnTo>
                    <a:pt x="594" y="736"/>
                  </a:lnTo>
                  <a:lnTo>
                    <a:pt x="559" y="771"/>
                  </a:lnTo>
                  <a:lnTo>
                    <a:pt x="525" y="805"/>
                  </a:lnTo>
                  <a:lnTo>
                    <a:pt x="494" y="837"/>
                  </a:lnTo>
                  <a:lnTo>
                    <a:pt x="463" y="866"/>
                  </a:lnTo>
                  <a:lnTo>
                    <a:pt x="434" y="891"/>
                  </a:lnTo>
                  <a:lnTo>
                    <a:pt x="409" y="914"/>
                  </a:lnTo>
                  <a:lnTo>
                    <a:pt x="386" y="933"/>
                  </a:lnTo>
                  <a:lnTo>
                    <a:pt x="367" y="949"/>
                  </a:lnTo>
                  <a:lnTo>
                    <a:pt x="351" y="962"/>
                  </a:lnTo>
                  <a:lnTo>
                    <a:pt x="340" y="972"/>
                  </a:lnTo>
                  <a:lnTo>
                    <a:pt x="333" y="978"/>
                  </a:lnTo>
                  <a:lnTo>
                    <a:pt x="330" y="979"/>
                  </a:lnTo>
                  <a:lnTo>
                    <a:pt x="0" y="649"/>
                  </a:lnTo>
                  <a:lnTo>
                    <a:pt x="35" y="633"/>
                  </a:lnTo>
                  <a:lnTo>
                    <a:pt x="70" y="612"/>
                  </a:lnTo>
                  <a:lnTo>
                    <a:pt x="161" y="549"/>
                  </a:lnTo>
                  <a:lnTo>
                    <a:pt x="248" y="490"/>
                  </a:lnTo>
                  <a:lnTo>
                    <a:pt x="330" y="433"/>
                  </a:lnTo>
                  <a:lnTo>
                    <a:pt x="409" y="381"/>
                  </a:lnTo>
                  <a:lnTo>
                    <a:pt x="483" y="332"/>
                  </a:lnTo>
                  <a:lnTo>
                    <a:pt x="553" y="285"/>
                  </a:lnTo>
                  <a:lnTo>
                    <a:pt x="619" y="241"/>
                  </a:lnTo>
                  <a:lnTo>
                    <a:pt x="682" y="200"/>
                  </a:lnTo>
                  <a:lnTo>
                    <a:pt x="743" y="162"/>
                  </a:lnTo>
                  <a:lnTo>
                    <a:pt x="799" y="125"/>
                  </a:lnTo>
                  <a:lnTo>
                    <a:pt x="853" y="92"/>
                  </a:lnTo>
                  <a:lnTo>
                    <a:pt x="903" y="59"/>
                  </a:lnTo>
                  <a:lnTo>
                    <a:pt x="952" y="29"/>
                  </a:lnTo>
                  <a:lnTo>
                    <a:pt x="9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47" name="9Slide.vn 21">
              <a:extLst>
                <a:ext uri="{FF2B5EF4-FFF2-40B4-BE49-F238E27FC236}">
                  <a16:creationId xmlns:a16="http://schemas.microsoft.com/office/drawing/2014/main" id="{38677B6D-652A-4EC5-93B0-A4F89F603E46}"/>
                </a:ext>
              </a:extLst>
            </p:cNvPr>
            <p:cNvSpPr>
              <a:spLocks/>
            </p:cNvSpPr>
            <p:nvPr/>
          </p:nvSpPr>
          <p:spPr bwMode="auto">
            <a:xfrm>
              <a:off x="5516" y="4987"/>
              <a:ext cx="618" cy="618"/>
            </a:xfrm>
            <a:custGeom>
              <a:avLst/>
              <a:gdLst>
                <a:gd name="T0" fmla="*/ 496 w 1237"/>
                <a:gd name="T1" fmla="*/ 0 h 1235"/>
                <a:gd name="T2" fmla="*/ 532 w 1237"/>
                <a:gd name="T3" fmla="*/ 36 h 1235"/>
                <a:gd name="T4" fmla="*/ 502 w 1237"/>
                <a:gd name="T5" fmla="*/ 104 h 1235"/>
                <a:gd name="T6" fmla="*/ 474 w 1237"/>
                <a:gd name="T7" fmla="*/ 173 h 1235"/>
                <a:gd name="T8" fmla="*/ 447 w 1237"/>
                <a:gd name="T9" fmla="*/ 248 h 1235"/>
                <a:gd name="T10" fmla="*/ 423 w 1237"/>
                <a:gd name="T11" fmla="*/ 324 h 1235"/>
                <a:gd name="T12" fmla="*/ 403 w 1237"/>
                <a:gd name="T13" fmla="*/ 401 h 1235"/>
                <a:gd name="T14" fmla="*/ 375 w 1237"/>
                <a:gd name="T15" fmla="*/ 522 h 1235"/>
                <a:gd name="T16" fmla="*/ 353 w 1237"/>
                <a:gd name="T17" fmla="*/ 644 h 1235"/>
                <a:gd name="T18" fmla="*/ 335 w 1237"/>
                <a:gd name="T19" fmla="*/ 767 h 1235"/>
                <a:gd name="T20" fmla="*/ 323 w 1237"/>
                <a:gd name="T21" fmla="*/ 890 h 1235"/>
                <a:gd name="T22" fmla="*/ 320 w 1237"/>
                <a:gd name="T23" fmla="*/ 915 h 1235"/>
                <a:gd name="T24" fmla="*/ 423 w 1237"/>
                <a:gd name="T25" fmla="*/ 906 h 1235"/>
                <a:gd name="T26" fmla="*/ 526 w 1237"/>
                <a:gd name="T27" fmla="*/ 893 h 1235"/>
                <a:gd name="T28" fmla="*/ 647 w 1237"/>
                <a:gd name="T29" fmla="*/ 874 h 1235"/>
                <a:gd name="T30" fmla="*/ 766 w 1237"/>
                <a:gd name="T31" fmla="*/ 849 h 1235"/>
                <a:gd name="T32" fmla="*/ 885 w 1237"/>
                <a:gd name="T33" fmla="*/ 820 h 1235"/>
                <a:gd name="T34" fmla="*/ 1002 w 1237"/>
                <a:gd name="T35" fmla="*/ 784 h 1235"/>
                <a:gd name="T36" fmla="*/ 1060 w 1237"/>
                <a:gd name="T37" fmla="*/ 763 h 1235"/>
                <a:gd name="T38" fmla="*/ 1117 w 1237"/>
                <a:gd name="T39" fmla="*/ 740 h 1235"/>
                <a:gd name="T40" fmla="*/ 1173 w 1237"/>
                <a:gd name="T41" fmla="*/ 717 h 1235"/>
                <a:gd name="T42" fmla="*/ 1200 w 1237"/>
                <a:gd name="T43" fmla="*/ 704 h 1235"/>
                <a:gd name="T44" fmla="*/ 1237 w 1237"/>
                <a:gd name="T45" fmla="*/ 740 h 1235"/>
                <a:gd name="T46" fmla="*/ 1194 w 1237"/>
                <a:gd name="T47" fmla="*/ 797 h 1235"/>
                <a:gd name="T48" fmla="*/ 1147 w 1237"/>
                <a:gd name="T49" fmla="*/ 851 h 1235"/>
                <a:gd name="T50" fmla="*/ 1095 w 1237"/>
                <a:gd name="T51" fmla="*/ 901 h 1235"/>
                <a:gd name="T52" fmla="*/ 1041 w 1237"/>
                <a:gd name="T53" fmla="*/ 947 h 1235"/>
                <a:gd name="T54" fmla="*/ 983 w 1237"/>
                <a:gd name="T55" fmla="*/ 989 h 1235"/>
                <a:gd name="T56" fmla="*/ 922 w 1237"/>
                <a:gd name="T57" fmla="*/ 1027 h 1235"/>
                <a:gd name="T58" fmla="*/ 858 w 1237"/>
                <a:gd name="T59" fmla="*/ 1062 h 1235"/>
                <a:gd name="T60" fmla="*/ 794 w 1237"/>
                <a:gd name="T61" fmla="*/ 1094 h 1235"/>
                <a:gd name="T62" fmla="*/ 728 w 1237"/>
                <a:gd name="T63" fmla="*/ 1123 h 1235"/>
                <a:gd name="T64" fmla="*/ 661 w 1237"/>
                <a:gd name="T65" fmla="*/ 1147 h 1235"/>
                <a:gd name="T66" fmla="*/ 594 w 1237"/>
                <a:gd name="T67" fmla="*/ 1169 h 1235"/>
                <a:gd name="T68" fmla="*/ 491 w 1237"/>
                <a:gd name="T69" fmla="*/ 1196 h 1235"/>
                <a:gd name="T70" fmla="*/ 386 w 1237"/>
                <a:gd name="T71" fmla="*/ 1217 h 1235"/>
                <a:gd name="T72" fmla="*/ 280 w 1237"/>
                <a:gd name="T73" fmla="*/ 1229 h 1235"/>
                <a:gd name="T74" fmla="*/ 174 w 1237"/>
                <a:gd name="T75" fmla="*/ 1235 h 1235"/>
                <a:gd name="T76" fmla="*/ 151 w 1237"/>
                <a:gd name="T77" fmla="*/ 1235 h 1235"/>
                <a:gd name="T78" fmla="*/ 128 w 1237"/>
                <a:gd name="T79" fmla="*/ 1233 h 1235"/>
                <a:gd name="T80" fmla="*/ 106 w 1237"/>
                <a:gd name="T81" fmla="*/ 1228 h 1235"/>
                <a:gd name="T82" fmla="*/ 80 w 1237"/>
                <a:gd name="T83" fmla="*/ 1217 h 1235"/>
                <a:gd name="T84" fmla="*/ 57 w 1237"/>
                <a:gd name="T85" fmla="*/ 1201 h 1235"/>
                <a:gd name="T86" fmla="*/ 36 w 1237"/>
                <a:gd name="T87" fmla="*/ 1182 h 1235"/>
                <a:gd name="T88" fmla="*/ 21 w 1237"/>
                <a:gd name="T89" fmla="*/ 1159 h 1235"/>
                <a:gd name="T90" fmla="*/ 8 w 1237"/>
                <a:gd name="T91" fmla="*/ 1134 h 1235"/>
                <a:gd name="T92" fmla="*/ 1 w 1237"/>
                <a:gd name="T93" fmla="*/ 1106 h 1235"/>
                <a:gd name="T94" fmla="*/ 0 w 1237"/>
                <a:gd name="T95" fmla="*/ 1073 h 1235"/>
                <a:gd name="T96" fmla="*/ 0 w 1237"/>
                <a:gd name="T97" fmla="*/ 1041 h 1235"/>
                <a:gd name="T98" fmla="*/ 6 w 1237"/>
                <a:gd name="T99" fmla="*/ 947 h 1235"/>
                <a:gd name="T100" fmla="*/ 18 w 1237"/>
                <a:gd name="T101" fmla="*/ 855 h 1235"/>
                <a:gd name="T102" fmla="*/ 35 w 1237"/>
                <a:gd name="T103" fmla="*/ 762 h 1235"/>
                <a:gd name="T104" fmla="*/ 57 w 1237"/>
                <a:gd name="T105" fmla="*/ 671 h 1235"/>
                <a:gd name="T106" fmla="*/ 85 w 1237"/>
                <a:gd name="T107" fmla="*/ 582 h 1235"/>
                <a:gd name="T108" fmla="*/ 115 w 1237"/>
                <a:gd name="T109" fmla="*/ 501 h 1235"/>
                <a:gd name="T110" fmla="*/ 150 w 1237"/>
                <a:gd name="T111" fmla="*/ 421 h 1235"/>
                <a:gd name="T112" fmla="*/ 190 w 1237"/>
                <a:gd name="T113" fmla="*/ 345 h 1235"/>
                <a:gd name="T114" fmla="*/ 235 w 1237"/>
                <a:gd name="T115" fmla="*/ 270 h 1235"/>
                <a:gd name="T116" fmla="*/ 285 w 1237"/>
                <a:gd name="T117" fmla="*/ 200 h 1235"/>
                <a:gd name="T118" fmla="*/ 331 w 1237"/>
                <a:gd name="T119" fmla="*/ 144 h 1235"/>
                <a:gd name="T120" fmla="*/ 382 w 1237"/>
                <a:gd name="T121" fmla="*/ 92 h 1235"/>
                <a:gd name="T122" fmla="*/ 438 w 1237"/>
                <a:gd name="T123" fmla="*/ 44 h 1235"/>
                <a:gd name="T124" fmla="*/ 496 w 1237"/>
                <a:gd name="T125" fmla="*/ 0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7" h="1235">
                  <a:moveTo>
                    <a:pt x="496" y="0"/>
                  </a:moveTo>
                  <a:lnTo>
                    <a:pt x="532" y="36"/>
                  </a:lnTo>
                  <a:lnTo>
                    <a:pt x="502" y="104"/>
                  </a:lnTo>
                  <a:lnTo>
                    <a:pt x="474" y="173"/>
                  </a:lnTo>
                  <a:lnTo>
                    <a:pt x="447" y="248"/>
                  </a:lnTo>
                  <a:lnTo>
                    <a:pt x="423" y="324"/>
                  </a:lnTo>
                  <a:lnTo>
                    <a:pt x="403" y="401"/>
                  </a:lnTo>
                  <a:lnTo>
                    <a:pt x="375" y="522"/>
                  </a:lnTo>
                  <a:lnTo>
                    <a:pt x="353" y="644"/>
                  </a:lnTo>
                  <a:lnTo>
                    <a:pt x="335" y="767"/>
                  </a:lnTo>
                  <a:lnTo>
                    <a:pt x="323" y="890"/>
                  </a:lnTo>
                  <a:lnTo>
                    <a:pt x="320" y="915"/>
                  </a:lnTo>
                  <a:lnTo>
                    <a:pt x="423" y="906"/>
                  </a:lnTo>
                  <a:lnTo>
                    <a:pt x="526" y="893"/>
                  </a:lnTo>
                  <a:lnTo>
                    <a:pt x="647" y="874"/>
                  </a:lnTo>
                  <a:lnTo>
                    <a:pt x="766" y="849"/>
                  </a:lnTo>
                  <a:lnTo>
                    <a:pt x="885" y="820"/>
                  </a:lnTo>
                  <a:lnTo>
                    <a:pt x="1002" y="784"/>
                  </a:lnTo>
                  <a:lnTo>
                    <a:pt x="1060" y="763"/>
                  </a:lnTo>
                  <a:lnTo>
                    <a:pt x="1117" y="740"/>
                  </a:lnTo>
                  <a:lnTo>
                    <a:pt x="1173" y="717"/>
                  </a:lnTo>
                  <a:lnTo>
                    <a:pt x="1200" y="704"/>
                  </a:lnTo>
                  <a:lnTo>
                    <a:pt x="1237" y="740"/>
                  </a:lnTo>
                  <a:lnTo>
                    <a:pt x="1194" y="797"/>
                  </a:lnTo>
                  <a:lnTo>
                    <a:pt x="1147" y="851"/>
                  </a:lnTo>
                  <a:lnTo>
                    <a:pt x="1095" y="901"/>
                  </a:lnTo>
                  <a:lnTo>
                    <a:pt x="1041" y="947"/>
                  </a:lnTo>
                  <a:lnTo>
                    <a:pt x="983" y="989"/>
                  </a:lnTo>
                  <a:lnTo>
                    <a:pt x="922" y="1027"/>
                  </a:lnTo>
                  <a:lnTo>
                    <a:pt x="858" y="1062"/>
                  </a:lnTo>
                  <a:lnTo>
                    <a:pt x="794" y="1094"/>
                  </a:lnTo>
                  <a:lnTo>
                    <a:pt x="728" y="1123"/>
                  </a:lnTo>
                  <a:lnTo>
                    <a:pt x="661" y="1147"/>
                  </a:lnTo>
                  <a:lnTo>
                    <a:pt x="594" y="1169"/>
                  </a:lnTo>
                  <a:lnTo>
                    <a:pt x="491" y="1196"/>
                  </a:lnTo>
                  <a:lnTo>
                    <a:pt x="386" y="1217"/>
                  </a:lnTo>
                  <a:lnTo>
                    <a:pt x="280" y="1229"/>
                  </a:lnTo>
                  <a:lnTo>
                    <a:pt x="174" y="1235"/>
                  </a:lnTo>
                  <a:lnTo>
                    <a:pt x="151" y="1235"/>
                  </a:lnTo>
                  <a:lnTo>
                    <a:pt x="128" y="1233"/>
                  </a:lnTo>
                  <a:lnTo>
                    <a:pt x="106" y="1228"/>
                  </a:lnTo>
                  <a:lnTo>
                    <a:pt x="80" y="1217"/>
                  </a:lnTo>
                  <a:lnTo>
                    <a:pt x="57" y="1201"/>
                  </a:lnTo>
                  <a:lnTo>
                    <a:pt x="36" y="1182"/>
                  </a:lnTo>
                  <a:lnTo>
                    <a:pt x="21" y="1159"/>
                  </a:lnTo>
                  <a:lnTo>
                    <a:pt x="8" y="1134"/>
                  </a:lnTo>
                  <a:lnTo>
                    <a:pt x="1" y="1106"/>
                  </a:lnTo>
                  <a:lnTo>
                    <a:pt x="0" y="1073"/>
                  </a:lnTo>
                  <a:lnTo>
                    <a:pt x="0" y="1041"/>
                  </a:lnTo>
                  <a:lnTo>
                    <a:pt x="6" y="947"/>
                  </a:lnTo>
                  <a:lnTo>
                    <a:pt x="18" y="855"/>
                  </a:lnTo>
                  <a:lnTo>
                    <a:pt x="35" y="762"/>
                  </a:lnTo>
                  <a:lnTo>
                    <a:pt x="57" y="671"/>
                  </a:lnTo>
                  <a:lnTo>
                    <a:pt x="85" y="582"/>
                  </a:lnTo>
                  <a:lnTo>
                    <a:pt x="115" y="501"/>
                  </a:lnTo>
                  <a:lnTo>
                    <a:pt x="150" y="421"/>
                  </a:lnTo>
                  <a:lnTo>
                    <a:pt x="190" y="345"/>
                  </a:lnTo>
                  <a:lnTo>
                    <a:pt x="235" y="270"/>
                  </a:lnTo>
                  <a:lnTo>
                    <a:pt x="285" y="200"/>
                  </a:lnTo>
                  <a:lnTo>
                    <a:pt x="331" y="144"/>
                  </a:lnTo>
                  <a:lnTo>
                    <a:pt x="382" y="92"/>
                  </a:lnTo>
                  <a:lnTo>
                    <a:pt x="438" y="44"/>
                  </a:lnTo>
                  <a:lnTo>
                    <a:pt x="4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48" name="9Slide.vn 22">
              <a:extLst>
                <a:ext uri="{FF2B5EF4-FFF2-40B4-BE49-F238E27FC236}">
                  <a16:creationId xmlns:a16="http://schemas.microsoft.com/office/drawing/2014/main" id="{02D78373-E537-42B1-8A8D-A40A550F6B65}"/>
                </a:ext>
              </a:extLst>
            </p:cNvPr>
            <p:cNvSpPr>
              <a:spLocks noEditPoints="1"/>
            </p:cNvSpPr>
            <p:nvPr/>
          </p:nvSpPr>
          <p:spPr bwMode="auto">
            <a:xfrm>
              <a:off x="5766" y="3626"/>
              <a:ext cx="1731" cy="1729"/>
            </a:xfrm>
            <a:custGeom>
              <a:avLst/>
              <a:gdLst>
                <a:gd name="T0" fmla="*/ 1977 w 3461"/>
                <a:gd name="T1" fmla="*/ 939 h 3456"/>
                <a:gd name="T2" fmla="*/ 1837 w 3461"/>
                <a:gd name="T3" fmla="*/ 996 h 3456"/>
                <a:gd name="T4" fmla="*/ 1719 w 3461"/>
                <a:gd name="T5" fmla="*/ 1101 h 3456"/>
                <a:gd name="T6" fmla="*/ 1646 w 3461"/>
                <a:gd name="T7" fmla="*/ 1235 h 3456"/>
                <a:gd name="T8" fmla="*/ 1621 w 3461"/>
                <a:gd name="T9" fmla="*/ 1382 h 3456"/>
                <a:gd name="T10" fmla="*/ 1646 w 3461"/>
                <a:gd name="T11" fmla="*/ 1529 h 3456"/>
                <a:gd name="T12" fmla="*/ 1719 w 3461"/>
                <a:gd name="T13" fmla="*/ 1665 h 3456"/>
                <a:gd name="T14" fmla="*/ 1837 w 3461"/>
                <a:gd name="T15" fmla="*/ 1770 h 3456"/>
                <a:gd name="T16" fmla="*/ 1977 w 3461"/>
                <a:gd name="T17" fmla="*/ 1826 h 3456"/>
                <a:gd name="T18" fmla="*/ 2127 w 3461"/>
                <a:gd name="T19" fmla="*/ 1835 h 3456"/>
                <a:gd name="T20" fmla="*/ 2270 w 3461"/>
                <a:gd name="T21" fmla="*/ 1794 h 3456"/>
                <a:gd name="T22" fmla="*/ 2399 w 3461"/>
                <a:gd name="T23" fmla="*/ 1705 h 3456"/>
                <a:gd name="T24" fmla="*/ 2488 w 3461"/>
                <a:gd name="T25" fmla="*/ 1577 h 3456"/>
                <a:gd name="T26" fmla="*/ 2529 w 3461"/>
                <a:gd name="T27" fmla="*/ 1433 h 3456"/>
                <a:gd name="T28" fmla="*/ 2521 w 3461"/>
                <a:gd name="T29" fmla="*/ 1283 h 3456"/>
                <a:gd name="T30" fmla="*/ 2464 w 3461"/>
                <a:gd name="T31" fmla="*/ 1143 h 3456"/>
                <a:gd name="T32" fmla="*/ 2359 w 3461"/>
                <a:gd name="T33" fmla="*/ 1026 h 3456"/>
                <a:gd name="T34" fmla="*/ 2225 w 3461"/>
                <a:gd name="T35" fmla="*/ 952 h 3456"/>
                <a:gd name="T36" fmla="*/ 2076 w 3461"/>
                <a:gd name="T37" fmla="*/ 928 h 3456"/>
                <a:gd name="T38" fmla="*/ 3351 w 3461"/>
                <a:gd name="T39" fmla="*/ 2 h 3456"/>
                <a:gd name="T40" fmla="*/ 3421 w 3461"/>
                <a:gd name="T41" fmla="*/ 40 h 3456"/>
                <a:gd name="T42" fmla="*/ 3459 w 3461"/>
                <a:gd name="T43" fmla="*/ 111 h 3456"/>
                <a:gd name="T44" fmla="*/ 3457 w 3461"/>
                <a:gd name="T45" fmla="*/ 256 h 3456"/>
                <a:gd name="T46" fmla="*/ 3444 w 3461"/>
                <a:gd name="T47" fmla="*/ 471 h 3456"/>
                <a:gd name="T48" fmla="*/ 3416 w 3461"/>
                <a:gd name="T49" fmla="*/ 722 h 3456"/>
                <a:gd name="T50" fmla="*/ 3372 w 3461"/>
                <a:gd name="T51" fmla="*/ 997 h 3456"/>
                <a:gd name="T52" fmla="*/ 3304 w 3461"/>
                <a:gd name="T53" fmla="*/ 1283 h 3456"/>
                <a:gd name="T54" fmla="*/ 3210 w 3461"/>
                <a:gd name="T55" fmla="*/ 1569 h 3456"/>
                <a:gd name="T56" fmla="*/ 3083 w 3461"/>
                <a:gd name="T57" fmla="*/ 1845 h 3456"/>
                <a:gd name="T58" fmla="*/ 2922 w 3461"/>
                <a:gd name="T59" fmla="*/ 2094 h 3456"/>
                <a:gd name="T60" fmla="*/ 2738 w 3461"/>
                <a:gd name="T61" fmla="*/ 2296 h 3456"/>
                <a:gd name="T62" fmla="*/ 2592 w 3461"/>
                <a:gd name="T63" fmla="*/ 2431 h 3456"/>
                <a:gd name="T64" fmla="*/ 2457 w 3461"/>
                <a:gd name="T65" fmla="*/ 2538 h 3456"/>
                <a:gd name="T66" fmla="*/ 2318 w 3461"/>
                <a:gd name="T67" fmla="*/ 2635 h 3456"/>
                <a:gd name="T68" fmla="*/ 2156 w 3461"/>
                <a:gd name="T69" fmla="*/ 2738 h 3456"/>
                <a:gd name="T70" fmla="*/ 2003 w 3461"/>
                <a:gd name="T71" fmla="*/ 2833 h 3456"/>
                <a:gd name="T72" fmla="*/ 1849 w 3461"/>
                <a:gd name="T73" fmla="*/ 2931 h 3456"/>
                <a:gd name="T74" fmla="*/ 1665 w 3461"/>
                <a:gd name="T75" fmla="*/ 3049 h 3456"/>
                <a:gd name="T76" fmla="*/ 1449 w 3461"/>
                <a:gd name="T77" fmla="*/ 3193 h 3456"/>
                <a:gd name="T78" fmla="*/ 1193 w 3461"/>
                <a:gd name="T79" fmla="*/ 3366 h 3456"/>
                <a:gd name="T80" fmla="*/ 1048 w 3461"/>
                <a:gd name="T81" fmla="*/ 3453 h 3456"/>
                <a:gd name="T82" fmla="*/ 969 w 3461"/>
                <a:gd name="T83" fmla="*/ 3445 h 3456"/>
                <a:gd name="T84" fmla="*/ 40 w 3461"/>
                <a:gd name="T85" fmla="*/ 2534 h 3456"/>
                <a:gd name="T86" fmla="*/ 3 w 3461"/>
                <a:gd name="T87" fmla="*/ 2463 h 3456"/>
                <a:gd name="T88" fmla="*/ 11 w 3461"/>
                <a:gd name="T89" fmla="*/ 2383 h 3456"/>
                <a:gd name="T90" fmla="*/ 152 w 3461"/>
                <a:gd name="T91" fmla="*/ 2175 h 3456"/>
                <a:gd name="T92" fmla="*/ 315 w 3461"/>
                <a:gd name="T93" fmla="*/ 1934 h 3456"/>
                <a:gd name="T94" fmla="*/ 449 w 3461"/>
                <a:gd name="T95" fmla="*/ 1729 h 3456"/>
                <a:gd name="T96" fmla="*/ 560 w 3461"/>
                <a:gd name="T97" fmla="*/ 1556 h 3456"/>
                <a:gd name="T98" fmla="*/ 653 w 3461"/>
                <a:gd name="T99" fmla="*/ 1409 h 3456"/>
                <a:gd name="T100" fmla="*/ 755 w 3461"/>
                <a:gd name="T101" fmla="*/ 1246 h 3456"/>
                <a:gd name="T102" fmla="*/ 855 w 3461"/>
                <a:gd name="T103" fmla="*/ 1094 h 3456"/>
                <a:gd name="T104" fmla="*/ 953 w 3461"/>
                <a:gd name="T105" fmla="*/ 957 h 3456"/>
                <a:gd name="T106" fmla="*/ 1068 w 3461"/>
                <a:gd name="T107" fmla="*/ 822 h 3456"/>
                <a:gd name="T108" fmla="*/ 1215 w 3461"/>
                <a:gd name="T109" fmla="*/ 667 h 3456"/>
                <a:gd name="T110" fmla="*/ 1442 w 3461"/>
                <a:gd name="T111" fmla="*/ 480 h 3456"/>
                <a:gd name="T112" fmla="*/ 1704 w 3461"/>
                <a:gd name="T113" fmla="*/ 332 h 3456"/>
                <a:gd name="T114" fmla="*/ 1983 w 3461"/>
                <a:gd name="T115" fmla="*/ 217 h 3456"/>
                <a:gd name="T116" fmla="*/ 2272 w 3461"/>
                <a:gd name="T117" fmla="*/ 131 h 3456"/>
                <a:gd name="T118" fmla="*/ 2556 w 3461"/>
                <a:gd name="T119" fmla="*/ 72 h 3456"/>
                <a:gd name="T120" fmla="*/ 2824 w 3461"/>
                <a:gd name="T121" fmla="*/ 34 h 3456"/>
                <a:gd name="T122" fmla="*/ 3065 w 3461"/>
                <a:gd name="T123" fmla="*/ 11 h 3456"/>
                <a:gd name="T124" fmla="*/ 3265 w 3461"/>
                <a:gd name="T125" fmla="*/ 1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61" h="3456">
                  <a:moveTo>
                    <a:pt x="2076" y="928"/>
                  </a:moveTo>
                  <a:lnTo>
                    <a:pt x="2026" y="931"/>
                  </a:lnTo>
                  <a:lnTo>
                    <a:pt x="1977" y="939"/>
                  </a:lnTo>
                  <a:lnTo>
                    <a:pt x="1928" y="952"/>
                  </a:lnTo>
                  <a:lnTo>
                    <a:pt x="1881" y="972"/>
                  </a:lnTo>
                  <a:lnTo>
                    <a:pt x="1837" y="996"/>
                  </a:lnTo>
                  <a:lnTo>
                    <a:pt x="1794" y="1026"/>
                  </a:lnTo>
                  <a:lnTo>
                    <a:pt x="1754" y="1061"/>
                  </a:lnTo>
                  <a:lnTo>
                    <a:pt x="1719" y="1101"/>
                  </a:lnTo>
                  <a:lnTo>
                    <a:pt x="1689" y="1143"/>
                  </a:lnTo>
                  <a:lnTo>
                    <a:pt x="1665" y="1188"/>
                  </a:lnTo>
                  <a:lnTo>
                    <a:pt x="1646" y="1235"/>
                  </a:lnTo>
                  <a:lnTo>
                    <a:pt x="1632" y="1283"/>
                  </a:lnTo>
                  <a:lnTo>
                    <a:pt x="1624" y="1333"/>
                  </a:lnTo>
                  <a:lnTo>
                    <a:pt x="1621" y="1382"/>
                  </a:lnTo>
                  <a:lnTo>
                    <a:pt x="1624" y="1433"/>
                  </a:lnTo>
                  <a:lnTo>
                    <a:pt x="1632" y="1481"/>
                  </a:lnTo>
                  <a:lnTo>
                    <a:pt x="1646" y="1529"/>
                  </a:lnTo>
                  <a:lnTo>
                    <a:pt x="1665" y="1577"/>
                  </a:lnTo>
                  <a:lnTo>
                    <a:pt x="1689" y="1622"/>
                  </a:lnTo>
                  <a:lnTo>
                    <a:pt x="1719" y="1665"/>
                  </a:lnTo>
                  <a:lnTo>
                    <a:pt x="1754" y="1705"/>
                  </a:lnTo>
                  <a:lnTo>
                    <a:pt x="1794" y="1740"/>
                  </a:lnTo>
                  <a:lnTo>
                    <a:pt x="1837" y="1770"/>
                  </a:lnTo>
                  <a:lnTo>
                    <a:pt x="1881" y="1794"/>
                  </a:lnTo>
                  <a:lnTo>
                    <a:pt x="1928" y="1813"/>
                  </a:lnTo>
                  <a:lnTo>
                    <a:pt x="1977" y="1826"/>
                  </a:lnTo>
                  <a:lnTo>
                    <a:pt x="2026" y="1835"/>
                  </a:lnTo>
                  <a:lnTo>
                    <a:pt x="2076" y="1837"/>
                  </a:lnTo>
                  <a:lnTo>
                    <a:pt x="2127" y="1835"/>
                  </a:lnTo>
                  <a:lnTo>
                    <a:pt x="2175" y="1826"/>
                  </a:lnTo>
                  <a:lnTo>
                    <a:pt x="2225" y="1813"/>
                  </a:lnTo>
                  <a:lnTo>
                    <a:pt x="2270" y="1794"/>
                  </a:lnTo>
                  <a:lnTo>
                    <a:pt x="2316" y="1770"/>
                  </a:lnTo>
                  <a:lnTo>
                    <a:pt x="2359" y="1740"/>
                  </a:lnTo>
                  <a:lnTo>
                    <a:pt x="2399" y="1705"/>
                  </a:lnTo>
                  <a:lnTo>
                    <a:pt x="2434" y="1665"/>
                  </a:lnTo>
                  <a:lnTo>
                    <a:pt x="2464" y="1622"/>
                  </a:lnTo>
                  <a:lnTo>
                    <a:pt x="2488" y="1577"/>
                  </a:lnTo>
                  <a:lnTo>
                    <a:pt x="2507" y="1529"/>
                  </a:lnTo>
                  <a:lnTo>
                    <a:pt x="2521" y="1481"/>
                  </a:lnTo>
                  <a:lnTo>
                    <a:pt x="2529" y="1433"/>
                  </a:lnTo>
                  <a:lnTo>
                    <a:pt x="2532" y="1382"/>
                  </a:lnTo>
                  <a:lnTo>
                    <a:pt x="2529" y="1333"/>
                  </a:lnTo>
                  <a:lnTo>
                    <a:pt x="2521" y="1283"/>
                  </a:lnTo>
                  <a:lnTo>
                    <a:pt x="2507" y="1235"/>
                  </a:lnTo>
                  <a:lnTo>
                    <a:pt x="2488" y="1188"/>
                  </a:lnTo>
                  <a:lnTo>
                    <a:pt x="2464" y="1143"/>
                  </a:lnTo>
                  <a:lnTo>
                    <a:pt x="2434" y="1101"/>
                  </a:lnTo>
                  <a:lnTo>
                    <a:pt x="2399" y="1061"/>
                  </a:lnTo>
                  <a:lnTo>
                    <a:pt x="2359" y="1026"/>
                  </a:lnTo>
                  <a:lnTo>
                    <a:pt x="2316" y="996"/>
                  </a:lnTo>
                  <a:lnTo>
                    <a:pt x="2270" y="972"/>
                  </a:lnTo>
                  <a:lnTo>
                    <a:pt x="2225" y="952"/>
                  </a:lnTo>
                  <a:lnTo>
                    <a:pt x="2175" y="939"/>
                  </a:lnTo>
                  <a:lnTo>
                    <a:pt x="2127" y="931"/>
                  </a:lnTo>
                  <a:lnTo>
                    <a:pt x="2076" y="928"/>
                  </a:lnTo>
                  <a:close/>
                  <a:moveTo>
                    <a:pt x="3322" y="0"/>
                  </a:moveTo>
                  <a:lnTo>
                    <a:pt x="3325" y="0"/>
                  </a:lnTo>
                  <a:lnTo>
                    <a:pt x="3351" y="2"/>
                  </a:lnTo>
                  <a:lnTo>
                    <a:pt x="3377" y="10"/>
                  </a:lnTo>
                  <a:lnTo>
                    <a:pt x="3401" y="23"/>
                  </a:lnTo>
                  <a:lnTo>
                    <a:pt x="3421" y="40"/>
                  </a:lnTo>
                  <a:lnTo>
                    <a:pt x="3438" y="60"/>
                  </a:lnTo>
                  <a:lnTo>
                    <a:pt x="3451" y="86"/>
                  </a:lnTo>
                  <a:lnTo>
                    <a:pt x="3459" y="111"/>
                  </a:lnTo>
                  <a:lnTo>
                    <a:pt x="3461" y="139"/>
                  </a:lnTo>
                  <a:lnTo>
                    <a:pt x="3460" y="194"/>
                  </a:lnTo>
                  <a:lnTo>
                    <a:pt x="3457" y="256"/>
                  </a:lnTo>
                  <a:lnTo>
                    <a:pt x="3454" y="323"/>
                  </a:lnTo>
                  <a:lnTo>
                    <a:pt x="3450" y="395"/>
                  </a:lnTo>
                  <a:lnTo>
                    <a:pt x="3444" y="471"/>
                  </a:lnTo>
                  <a:lnTo>
                    <a:pt x="3437" y="552"/>
                  </a:lnTo>
                  <a:lnTo>
                    <a:pt x="3427" y="635"/>
                  </a:lnTo>
                  <a:lnTo>
                    <a:pt x="3416" y="722"/>
                  </a:lnTo>
                  <a:lnTo>
                    <a:pt x="3404" y="811"/>
                  </a:lnTo>
                  <a:lnTo>
                    <a:pt x="3389" y="903"/>
                  </a:lnTo>
                  <a:lnTo>
                    <a:pt x="3372" y="997"/>
                  </a:lnTo>
                  <a:lnTo>
                    <a:pt x="3351" y="1091"/>
                  </a:lnTo>
                  <a:lnTo>
                    <a:pt x="3329" y="1187"/>
                  </a:lnTo>
                  <a:lnTo>
                    <a:pt x="3304" y="1283"/>
                  </a:lnTo>
                  <a:lnTo>
                    <a:pt x="3275" y="1380"/>
                  </a:lnTo>
                  <a:lnTo>
                    <a:pt x="3244" y="1475"/>
                  </a:lnTo>
                  <a:lnTo>
                    <a:pt x="3210" y="1569"/>
                  </a:lnTo>
                  <a:lnTo>
                    <a:pt x="3171" y="1663"/>
                  </a:lnTo>
                  <a:lnTo>
                    <a:pt x="3129" y="1755"/>
                  </a:lnTo>
                  <a:lnTo>
                    <a:pt x="3083" y="1845"/>
                  </a:lnTo>
                  <a:lnTo>
                    <a:pt x="3033" y="1932"/>
                  </a:lnTo>
                  <a:lnTo>
                    <a:pt x="2980" y="2015"/>
                  </a:lnTo>
                  <a:lnTo>
                    <a:pt x="2922" y="2094"/>
                  </a:lnTo>
                  <a:lnTo>
                    <a:pt x="2859" y="2172"/>
                  </a:lnTo>
                  <a:lnTo>
                    <a:pt x="2793" y="2243"/>
                  </a:lnTo>
                  <a:lnTo>
                    <a:pt x="2738" y="2296"/>
                  </a:lnTo>
                  <a:lnTo>
                    <a:pt x="2686" y="2346"/>
                  </a:lnTo>
                  <a:lnTo>
                    <a:pt x="2638" y="2390"/>
                  </a:lnTo>
                  <a:lnTo>
                    <a:pt x="2592" y="2431"/>
                  </a:lnTo>
                  <a:lnTo>
                    <a:pt x="2546" y="2469"/>
                  </a:lnTo>
                  <a:lnTo>
                    <a:pt x="2501" y="2504"/>
                  </a:lnTo>
                  <a:lnTo>
                    <a:pt x="2457" y="2538"/>
                  </a:lnTo>
                  <a:lnTo>
                    <a:pt x="2412" y="2571"/>
                  </a:lnTo>
                  <a:lnTo>
                    <a:pt x="2366" y="2603"/>
                  </a:lnTo>
                  <a:lnTo>
                    <a:pt x="2318" y="2635"/>
                  </a:lnTo>
                  <a:lnTo>
                    <a:pt x="2267" y="2668"/>
                  </a:lnTo>
                  <a:lnTo>
                    <a:pt x="2214" y="2702"/>
                  </a:lnTo>
                  <a:lnTo>
                    <a:pt x="2156" y="2738"/>
                  </a:lnTo>
                  <a:lnTo>
                    <a:pt x="2094" y="2777"/>
                  </a:lnTo>
                  <a:lnTo>
                    <a:pt x="2050" y="2804"/>
                  </a:lnTo>
                  <a:lnTo>
                    <a:pt x="2003" y="2833"/>
                  </a:lnTo>
                  <a:lnTo>
                    <a:pt x="1955" y="2865"/>
                  </a:lnTo>
                  <a:lnTo>
                    <a:pt x="1903" y="2897"/>
                  </a:lnTo>
                  <a:lnTo>
                    <a:pt x="1849" y="2931"/>
                  </a:lnTo>
                  <a:lnTo>
                    <a:pt x="1791" y="2969"/>
                  </a:lnTo>
                  <a:lnTo>
                    <a:pt x="1729" y="3007"/>
                  </a:lnTo>
                  <a:lnTo>
                    <a:pt x="1665" y="3049"/>
                  </a:lnTo>
                  <a:lnTo>
                    <a:pt x="1597" y="3094"/>
                  </a:lnTo>
                  <a:lnTo>
                    <a:pt x="1525" y="3142"/>
                  </a:lnTo>
                  <a:lnTo>
                    <a:pt x="1449" y="3193"/>
                  </a:lnTo>
                  <a:lnTo>
                    <a:pt x="1368" y="3247"/>
                  </a:lnTo>
                  <a:lnTo>
                    <a:pt x="1283" y="3304"/>
                  </a:lnTo>
                  <a:lnTo>
                    <a:pt x="1193" y="3366"/>
                  </a:lnTo>
                  <a:lnTo>
                    <a:pt x="1099" y="3431"/>
                  </a:lnTo>
                  <a:lnTo>
                    <a:pt x="1074" y="3445"/>
                  </a:lnTo>
                  <a:lnTo>
                    <a:pt x="1048" y="3453"/>
                  </a:lnTo>
                  <a:lnTo>
                    <a:pt x="1021" y="3456"/>
                  </a:lnTo>
                  <a:lnTo>
                    <a:pt x="994" y="3454"/>
                  </a:lnTo>
                  <a:lnTo>
                    <a:pt x="969" y="3445"/>
                  </a:lnTo>
                  <a:lnTo>
                    <a:pt x="946" y="3433"/>
                  </a:lnTo>
                  <a:lnTo>
                    <a:pt x="924" y="3415"/>
                  </a:lnTo>
                  <a:lnTo>
                    <a:pt x="40" y="2534"/>
                  </a:lnTo>
                  <a:lnTo>
                    <a:pt x="23" y="2512"/>
                  </a:lnTo>
                  <a:lnTo>
                    <a:pt x="10" y="2488"/>
                  </a:lnTo>
                  <a:lnTo>
                    <a:pt x="3" y="2463"/>
                  </a:lnTo>
                  <a:lnTo>
                    <a:pt x="0" y="2436"/>
                  </a:lnTo>
                  <a:lnTo>
                    <a:pt x="3" y="2408"/>
                  </a:lnTo>
                  <a:lnTo>
                    <a:pt x="11" y="2383"/>
                  </a:lnTo>
                  <a:lnTo>
                    <a:pt x="25" y="2359"/>
                  </a:lnTo>
                  <a:lnTo>
                    <a:pt x="90" y="2265"/>
                  </a:lnTo>
                  <a:lnTo>
                    <a:pt x="152" y="2175"/>
                  </a:lnTo>
                  <a:lnTo>
                    <a:pt x="210" y="2090"/>
                  </a:lnTo>
                  <a:lnTo>
                    <a:pt x="264" y="2010"/>
                  </a:lnTo>
                  <a:lnTo>
                    <a:pt x="315" y="1934"/>
                  </a:lnTo>
                  <a:lnTo>
                    <a:pt x="362" y="1861"/>
                  </a:lnTo>
                  <a:lnTo>
                    <a:pt x="407" y="1794"/>
                  </a:lnTo>
                  <a:lnTo>
                    <a:pt x="449" y="1729"/>
                  </a:lnTo>
                  <a:lnTo>
                    <a:pt x="489" y="1668"/>
                  </a:lnTo>
                  <a:lnTo>
                    <a:pt x="525" y="1610"/>
                  </a:lnTo>
                  <a:lnTo>
                    <a:pt x="560" y="1556"/>
                  </a:lnTo>
                  <a:lnTo>
                    <a:pt x="593" y="1504"/>
                  </a:lnTo>
                  <a:lnTo>
                    <a:pt x="624" y="1456"/>
                  </a:lnTo>
                  <a:lnTo>
                    <a:pt x="653" y="1409"/>
                  </a:lnTo>
                  <a:lnTo>
                    <a:pt x="681" y="1365"/>
                  </a:lnTo>
                  <a:lnTo>
                    <a:pt x="718" y="1303"/>
                  </a:lnTo>
                  <a:lnTo>
                    <a:pt x="755" y="1246"/>
                  </a:lnTo>
                  <a:lnTo>
                    <a:pt x="790" y="1193"/>
                  </a:lnTo>
                  <a:lnTo>
                    <a:pt x="822" y="1142"/>
                  </a:lnTo>
                  <a:lnTo>
                    <a:pt x="855" y="1094"/>
                  </a:lnTo>
                  <a:lnTo>
                    <a:pt x="886" y="1048"/>
                  </a:lnTo>
                  <a:lnTo>
                    <a:pt x="919" y="1002"/>
                  </a:lnTo>
                  <a:lnTo>
                    <a:pt x="953" y="957"/>
                  </a:lnTo>
                  <a:lnTo>
                    <a:pt x="989" y="914"/>
                  </a:lnTo>
                  <a:lnTo>
                    <a:pt x="1027" y="868"/>
                  </a:lnTo>
                  <a:lnTo>
                    <a:pt x="1068" y="822"/>
                  </a:lnTo>
                  <a:lnTo>
                    <a:pt x="1112" y="773"/>
                  </a:lnTo>
                  <a:lnTo>
                    <a:pt x="1161" y="722"/>
                  </a:lnTo>
                  <a:lnTo>
                    <a:pt x="1215" y="667"/>
                  </a:lnTo>
                  <a:lnTo>
                    <a:pt x="1287" y="601"/>
                  </a:lnTo>
                  <a:lnTo>
                    <a:pt x="1363" y="538"/>
                  </a:lnTo>
                  <a:lnTo>
                    <a:pt x="1442" y="480"/>
                  </a:lnTo>
                  <a:lnTo>
                    <a:pt x="1527" y="427"/>
                  </a:lnTo>
                  <a:lnTo>
                    <a:pt x="1613" y="378"/>
                  </a:lnTo>
                  <a:lnTo>
                    <a:pt x="1704" y="332"/>
                  </a:lnTo>
                  <a:lnTo>
                    <a:pt x="1794" y="290"/>
                  </a:lnTo>
                  <a:lnTo>
                    <a:pt x="1889" y="252"/>
                  </a:lnTo>
                  <a:lnTo>
                    <a:pt x="1983" y="217"/>
                  </a:lnTo>
                  <a:lnTo>
                    <a:pt x="2080" y="186"/>
                  </a:lnTo>
                  <a:lnTo>
                    <a:pt x="2175" y="157"/>
                  </a:lnTo>
                  <a:lnTo>
                    <a:pt x="2272" y="131"/>
                  </a:lnTo>
                  <a:lnTo>
                    <a:pt x="2367" y="110"/>
                  </a:lnTo>
                  <a:lnTo>
                    <a:pt x="2463" y="89"/>
                  </a:lnTo>
                  <a:lnTo>
                    <a:pt x="2556" y="72"/>
                  </a:lnTo>
                  <a:lnTo>
                    <a:pt x="2648" y="57"/>
                  </a:lnTo>
                  <a:lnTo>
                    <a:pt x="2737" y="45"/>
                  </a:lnTo>
                  <a:lnTo>
                    <a:pt x="2824" y="34"/>
                  </a:lnTo>
                  <a:lnTo>
                    <a:pt x="2909" y="24"/>
                  </a:lnTo>
                  <a:lnTo>
                    <a:pt x="2988" y="17"/>
                  </a:lnTo>
                  <a:lnTo>
                    <a:pt x="3065" y="11"/>
                  </a:lnTo>
                  <a:lnTo>
                    <a:pt x="3137" y="6"/>
                  </a:lnTo>
                  <a:lnTo>
                    <a:pt x="3204" y="3"/>
                  </a:lnTo>
                  <a:lnTo>
                    <a:pt x="3265" y="1"/>
                  </a:lnTo>
                  <a:lnTo>
                    <a:pt x="33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grpSp>
      <p:sp>
        <p:nvSpPr>
          <p:cNvPr id="50" name="Down Arrow Callout 49"/>
          <p:cNvSpPr/>
          <p:nvPr/>
        </p:nvSpPr>
        <p:spPr>
          <a:xfrm>
            <a:off x="203919" y="5795889"/>
            <a:ext cx="11781604" cy="42906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ounded Rectangular Callout 50"/>
          <p:cNvSpPr/>
          <p:nvPr/>
        </p:nvSpPr>
        <p:spPr>
          <a:xfrm rot="10800000">
            <a:off x="2122590" y="6276568"/>
            <a:ext cx="7316832" cy="532316"/>
          </a:xfrm>
          <a:prstGeom prst="wedgeRoundRectCallout">
            <a:avLst>
              <a:gd name="adj1" fmla="val -2636"/>
              <a:gd name="adj2" fmla="val 27413"/>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TextBox 51"/>
          <p:cNvSpPr txBox="1"/>
          <p:nvPr/>
        </p:nvSpPr>
        <p:spPr>
          <a:xfrm>
            <a:off x="2827825" y="6403281"/>
            <a:ext cx="5997155" cy="369332"/>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CẢNH BÁO VÀ XÁC </a:t>
            </a:r>
            <a:r>
              <a:rPr lang="en-US" b="1">
                <a:solidFill>
                  <a:prstClr val="white"/>
                </a:solidFill>
                <a:latin typeface="Arial" panose="020B0604020202020204" pitchFamily="34" charset="0"/>
                <a:cs typeface="Arial" panose="020B0604020202020204" pitchFamily="34" charset="0"/>
              </a:rPr>
              <a:t>MINH</a:t>
            </a:r>
            <a:r>
              <a:rPr kumimoji="0" lang="en-US"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 SỚM -&gt; HÀNH ĐỘNG SỚM</a:t>
            </a:r>
            <a:endParaRPr kumimoji="0" lang="en-US"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53" name="9Slide.vn 5"/>
          <p:cNvSpPr txBox="1"/>
          <p:nvPr/>
        </p:nvSpPr>
        <p:spPr>
          <a:xfrm>
            <a:off x="4104889" y="931561"/>
            <a:ext cx="2028856" cy="1016047"/>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Thông</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tin Cung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cấp</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định</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kỳ</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
        <p:nvSpPr>
          <p:cNvPr id="54" name="9Slide.vn 5"/>
          <p:cNvSpPr txBox="1"/>
          <p:nvPr/>
        </p:nvSpPr>
        <p:spPr>
          <a:xfrm>
            <a:off x="6263307" y="978339"/>
            <a:ext cx="1601866" cy="1016047"/>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Đánh</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giá</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thực</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địa</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độc</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lập</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
        <p:nvSpPr>
          <p:cNvPr id="55" name="9Slide.vn 5"/>
          <p:cNvSpPr txBox="1"/>
          <p:nvPr/>
        </p:nvSpPr>
        <p:spPr>
          <a:xfrm>
            <a:off x="8183726" y="989579"/>
            <a:ext cx="2028856" cy="708143"/>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Phân</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tích</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BCTC</a:t>
            </a:r>
          </a:p>
        </p:txBody>
      </p:sp>
      <p:sp>
        <p:nvSpPr>
          <p:cNvPr id="56" name="9Slide.vn 5"/>
          <p:cNvSpPr txBox="1"/>
          <p:nvPr/>
        </p:nvSpPr>
        <p:spPr>
          <a:xfrm>
            <a:off x="10258970" y="971931"/>
            <a:ext cx="2028856" cy="1016047"/>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Ngành</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nghề</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và</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tác</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động</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chính</a:t>
            </a:r>
            <a:r>
              <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001"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sách</a:t>
            </a:r>
            <a:endParaRPr kumimoji="0" lang="en-US" sz="2001"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Tree>
    <p:extLst>
      <p:ext uri="{BB962C8B-B14F-4D97-AF65-F5344CB8AC3E}">
        <p14:creationId xmlns:p14="http://schemas.microsoft.com/office/powerpoint/2010/main" val="322084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A12D4A1-0DD3-184E-81ED-7B1FC182F8BA}"/>
              </a:ext>
            </a:extLst>
          </p:cNvPr>
          <p:cNvGrpSpPr/>
          <p:nvPr/>
        </p:nvGrpSpPr>
        <p:grpSpPr>
          <a:xfrm>
            <a:off x="9032447" y="2509685"/>
            <a:ext cx="1674203" cy="2104407"/>
            <a:chOff x="2865120" y="3653496"/>
            <a:chExt cx="4968240" cy="6244883"/>
          </a:xfrm>
        </p:grpSpPr>
        <p:sp>
          <p:nvSpPr>
            <p:cNvPr id="2" name="Oval 1">
              <a:extLst>
                <a:ext uri="{FF2B5EF4-FFF2-40B4-BE49-F238E27FC236}">
                  <a16:creationId xmlns:a16="http://schemas.microsoft.com/office/drawing/2014/main" id="{56167E61-AD2B-6C46-84B8-34366A712F1C}"/>
                </a:ext>
              </a:extLst>
            </p:cNvPr>
            <p:cNvSpPr/>
            <p:nvPr/>
          </p:nvSpPr>
          <p:spPr>
            <a:xfrm>
              <a:off x="2865120" y="8040858"/>
              <a:ext cx="4968240" cy="18575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3" name="Rectangle 2">
              <a:extLst>
                <a:ext uri="{FF2B5EF4-FFF2-40B4-BE49-F238E27FC236}">
                  <a16:creationId xmlns:a16="http://schemas.microsoft.com/office/drawing/2014/main" id="{EFFC5A6E-493B-A04C-A733-88A0AA00BAFE}"/>
                </a:ext>
              </a:extLst>
            </p:cNvPr>
            <p:cNvSpPr/>
            <p:nvPr/>
          </p:nvSpPr>
          <p:spPr>
            <a:xfrm>
              <a:off x="2865120" y="4582257"/>
              <a:ext cx="4968240" cy="43873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5" name="Oval 4">
              <a:extLst>
                <a:ext uri="{FF2B5EF4-FFF2-40B4-BE49-F238E27FC236}">
                  <a16:creationId xmlns:a16="http://schemas.microsoft.com/office/drawing/2014/main" id="{85237252-90F1-9E4E-8F58-E7E28DC63BEE}"/>
                </a:ext>
              </a:extLst>
            </p:cNvPr>
            <p:cNvSpPr/>
            <p:nvPr/>
          </p:nvSpPr>
          <p:spPr>
            <a:xfrm>
              <a:off x="2865120" y="3653496"/>
              <a:ext cx="4968240" cy="185752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grpSp>
      <p:grpSp>
        <p:nvGrpSpPr>
          <p:cNvPr id="7" name="Group 6">
            <a:extLst>
              <a:ext uri="{FF2B5EF4-FFF2-40B4-BE49-F238E27FC236}">
                <a16:creationId xmlns:a16="http://schemas.microsoft.com/office/drawing/2014/main" id="{86E2D192-6CCC-D147-B3A7-217CE2A92267}"/>
              </a:ext>
            </a:extLst>
          </p:cNvPr>
          <p:cNvGrpSpPr/>
          <p:nvPr/>
        </p:nvGrpSpPr>
        <p:grpSpPr>
          <a:xfrm>
            <a:off x="8468357" y="4081143"/>
            <a:ext cx="1674203" cy="1678153"/>
            <a:chOff x="2865120" y="4918416"/>
            <a:chExt cx="4968240" cy="4979963"/>
          </a:xfrm>
        </p:grpSpPr>
        <p:sp>
          <p:nvSpPr>
            <p:cNvPr id="8" name="Oval 7">
              <a:extLst>
                <a:ext uri="{FF2B5EF4-FFF2-40B4-BE49-F238E27FC236}">
                  <a16:creationId xmlns:a16="http://schemas.microsoft.com/office/drawing/2014/main" id="{F7D02AAB-E07F-0144-9ED2-76032CDBC37B}"/>
                </a:ext>
              </a:extLst>
            </p:cNvPr>
            <p:cNvSpPr/>
            <p:nvPr/>
          </p:nvSpPr>
          <p:spPr>
            <a:xfrm>
              <a:off x="2865120" y="8040858"/>
              <a:ext cx="4968240" cy="18575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9" name="Rectangle 8">
              <a:extLst>
                <a:ext uri="{FF2B5EF4-FFF2-40B4-BE49-F238E27FC236}">
                  <a16:creationId xmlns:a16="http://schemas.microsoft.com/office/drawing/2014/main" id="{D88CD126-86F6-B34E-AE6D-1E1E2FB36ECF}"/>
                </a:ext>
              </a:extLst>
            </p:cNvPr>
            <p:cNvSpPr/>
            <p:nvPr/>
          </p:nvSpPr>
          <p:spPr>
            <a:xfrm>
              <a:off x="2865120" y="5847179"/>
              <a:ext cx="4968240" cy="3122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0" name="Oval 9">
              <a:extLst>
                <a:ext uri="{FF2B5EF4-FFF2-40B4-BE49-F238E27FC236}">
                  <a16:creationId xmlns:a16="http://schemas.microsoft.com/office/drawing/2014/main" id="{4F696D1A-9D6C-D343-A28E-8327CEFFCF4D}"/>
                </a:ext>
              </a:extLst>
            </p:cNvPr>
            <p:cNvSpPr/>
            <p:nvPr/>
          </p:nvSpPr>
          <p:spPr>
            <a:xfrm>
              <a:off x="2865120" y="4918416"/>
              <a:ext cx="4968240" cy="185752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grpSp>
      <p:grpSp>
        <p:nvGrpSpPr>
          <p:cNvPr id="15" name="Group 14">
            <a:extLst>
              <a:ext uri="{FF2B5EF4-FFF2-40B4-BE49-F238E27FC236}">
                <a16:creationId xmlns:a16="http://schemas.microsoft.com/office/drawing/2014/main" id="{25C088F3-749B-AF4F-B67A-247E06CDD150}"/>
              </a:ext>
            </a:extLst>
          </p:cNvPr>
          <p:cNvGrpSpPr/>
          <p:nvPr/>
        </p:nvGrpSpPr>
        <p:grpSpPr>
          <a:xfrm>
            <a:off x="10383496" y="3065949"/>
            <a:ext cx="1674203" cy="2104407"/>
            <a:chOff x="2865120" y="3653496"/>
            <a:chExt cx="4968240" cy="6244883"/>
          </a:xfrm>
        </p:grpSpPr>
        <p:sp>
          <p:nvSpPr>
            <p:cNvPr id="16" name="Oval 15">
              <a:extLst>
                <a:ext uri="{FF2B5EF4-FFF2-40B4-BE49-F238E27FC236}">
                  <a16:creationId xmlns:a16="http://schemas.microsoft.com/office/drawing/2014/main" id="{2A17C0F2-4131-9549-9F2A-E02368582646}"/>
                </a:ext>
              </a:extLst>
            </p:cNvPr>
            <p:cNvSpPr/>
            <p:nvPr/>
          </p:nvSpPr>
          <p:spPr>
            <a:xfrm>
              <a:off x="2865120" y="8040858"/>
              <a:ext cx="4968240" cy="18575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7" name="Rectangle 16">
              <a:extLst>
                <a:ext uri="{FF2B5EF4-FFF2-40B4-BE49-F238E27FC236}">
                  <a16:creationId xmlns:a16="http://schemas.microsoft.com/office/drawing/2014/main" id="{A0B750B3-7165-814F-86E8-EBAE24B3316F}"/>
                </a:ext>
              </a:extLst>
            </p:cNvPr>
            <p:cNvSpPr/>
            <p:nvPr/>
          </p:nvSpPr>
          <p:spPr>
            <a:xfrm>
              <a:off x="2865120" y="4582257"/>
              <a:ext cx="4968240" cy="43873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8" name="Oval 17">
              <a:extLst>
                <a:ext uri="{FF2B5EF4-FFF2-40B4-BE49-F238E27FC236}">
                  <a16:creationId xmlns:a16="http://schemas.microsoft.com/office/drawing/2014/main" id="{73F3D1A3-AD8A-3D4F-A2BC-B3CC98220F2B}"/>
                </a:ext>
              </a:extLst>
            </p:cNvPr>
            <p:cNvSpPr/>
            <p:nvPr/>
          </p:nvSpPr>
          <p:spPr>
            <a:xfrm>
              <a:off x="2865120" y="3653496"/>
              <a:ext cx="4968240" cy="185752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grpSp>
      <p:sp>
        <p:nvSpPr>
          <p:cNvPr id="22" name="Freeform 21">
            <a:extLst>
              <a:ext uri="{FF2B5EF4-FFF2-40B4-BE49-F238E27FC236}">
                <a16:creationId xmlns:a16="http://schemas.microsoft.com/office/drawing/2014/main" id="{494EDB0E-E1A2-0F40-8F11-9F002CC079FA}"/>
              </a:ext>
            </a:extLst>
          </p:cNvPr>
          <p:cNvSpPr>
            <a:spLocks noChangeArrowheads="1"/>
          </p:cNvSpPr>
          <p:nvPr/>
        </p:nvSpPr>
        <p:spPr bwMode="auto">
          <a:xfrm>
            <a:off x="9645228" y="3421667"/>
            <a:ext cx="560545" cy="663570"/>
          </a:xfrm>
          <a:custGeom>
            <a:avLst/>
            <a:gdLst>
              <a:gd name="connsiteX0" fmla="*/ 195872 w 741005"/>
              <a:gd name="connsiteY0" fmla="*/ 99605 h 877197"/>
              <a:gd name="connsiteX1" fmla="*/ 232618 w 741005"/>
              <a:gd name="connsiteY1" fmla="*/ 105365 h 877197"/>
              <a:gd name="connsiteX2" fmla="*/ 234059 w 741005"/>
              <a:gd name="connsiteY2" fmla="*/ 177365 h 877197"/>
              <a:gd name="connsiteX3" fmla="*/ 227214 w 741005"/>
              <a:gd name="connsiteY3" fmla="*/ 180605 h 877197"/>
              <a:gd name="connsiteX4" fmla="*/ 205959 w 741005"/>
              <a:gd name="connsiteY4" fmla="*/ 207245 h 877197"/>
              <a:gd name="connsiteX5" fmla="*/ 209562 w 741005"/>
              <a:gd name="connsiteY5" fmla="*/ 241084 h 877197"/>
              <a:gd name="connsiteX6" fmla="*/ 236221 w 741005"/>
              <a:gd name="connsiteY6" fmla="*/ 261964 h 877197"/>
              <a:gd name="connsiteX7" fmla="*/ 269724 w 741005"/>
              <a:gd name="connsiteY7" fmla="*/ 258364 h 877197"/>
              <a:gd name="connsiteX8" fmla="*/ 290979 w 741005"/>
              <a:gd name="connsiteY8" fmla="*/ 231725 h 877197"/>
              <a:gd name="connsiteX9" fmla="*/ 287016 w 741005"/>
              <a:gd name="connsiteY9" fmla="*/ 198245 h 877197"/>
              <a:gd name="connsiteX10" fmla="*/ 274047 w 741005"/>
              <a:gd name="connsiteY10" fmla="*/ 183125 h 877197"/>
              <a:gd name="connsiteX11" fmla="*/ 274047 w 741005"/>
              <a:gd name="connsiteY11" fmla="*/ 111485 h 877197"/>
              <a:gd name="connsiteX12" fmla="*/ 444087 w 741005"/>
              <a:gd name="connsiteY12" fmla="*/ 137405 h 877197"/>
              <a:gd name="connsiteX13" fmla="*/ 456696 w 741005"/>
              <a:gd name="connsiteY13" fmla="*/ 146405 h 877197"/>
              <a:gd name="connsiteX14" fmla="*/ 738775 w 741005"/>
              <a:gd name="connsiteY14" fmla="*/ 658323 h 877197"/>
              <a:gd name="connsiteX15" fmla="*/ 731930 w 741005"/>
              <a:gd name="connsiteY15" fmla="*/ 682443 h 877197"/>
              <a:gd name="connsiteX16" fmla="*/ 381403 w 741005"/>
              <a:gd name="connsiteY16" fmla="*/ 875042 h 877197"/>
              <a:gd name="connsiteX17" fmla="*/ 357626 w 741005"/>
              <a:gd name="connsiteY17" fmla="*/ 868202 h 877197"/>
              <a:gd name="connsiteX18" fmla="*/ 75187 w 741005"/>
              <a:gd name="connsiteY18" fmla="*/ 356284 h 877197"/>
              <a:gd name="connsiteX19" fmla="*/ 75187 w 741005"/>
              <a:gd name="connsiteY19" fmla="*/ 339364 h 877197"/>
              <a:gd name="connsiteX20" fmla="*/ 175698 w 741005"/>
              <a:gd name="connsiteY20" fmla="*/ 109685 h 877197"/>
              <a:gd name="connsiteX21" fmla="*/ 195872 w 741005"/>
              <a:gd name="connsiteY21" fmla="*/ 99605 h 877197"/>
              <a:gd name="connsiteX22" fmla="*/ 118527 w 741005"/>
              <a:gd name="connsiteY22" fmla="*/ 17435 h 877197"/>
              <a:gd name="connsiteX23" fmla="*/ 93064 w 741005"/>
              <a:gd name="connsiteY23" fmla="*/ 35489 h 877197"/>
              <a:gd name="connsiteX24" fmla="*/ 81918 w 741005"/>
              <a:gd name="connsiteY24" fmla="*/ 126125 h 877197"/>
              <a:gd name="connsiteX25" fmla="*/ 86845 w 741005"/>
              <a:gd name="connsiteY25" fmla="*/ 145595 h 877197"/>
              <a:gd name="connsiteX26" fmla="*/ 102539 w 741005"/>
              <a:gd name="connsiteY26" fmla="*/ 109685 h 877197"/>
              <a:gd name="connsiteX27" fmla="*/ 118370 w 741005"/>
              <a:gd name="connsiteY27" fmla="*/ 116525 h 877197"/>
              <a:gd name="connsiteX28" fmla="*/ 102539 w 741005"/>
              <a:gd name="connsiteY28" fmla="*/ 109325 h 877197"/>
              <a:gd name="connsiteX29" fmla="*/ 122328 w 741005"/>
              <a:gd name="connsiteY29" fmla="*/ 99605 h 877197"/>
              <a:gd name="connsiteX30" fmla="*/ 135677 w 741005"/>
              <a:gd name="connsiteY30" fmla="*/ 101533 h 877197"/>
              <a:gd name="connsiteX31" fmla="*/ 139232 w 741005"/>
              <a:gd name="connsiteY31" fmla="*/ 58059 h 877197"/>
              <a:gd name="connsiteX32" fmla="*/ 149972 w 741005"/>
              <a:gd name="connsiteY32" fmla="*/ 31714 h 877197"/>
              <a:gd name="connsiteX33" fmla="*/ 146860 w 741005"/>
              <a:gd name="connsiteY33" fmla="*/ 34045 h 877197"/>
              <a:gd name="connsiteX34" fmla="*/ 118527 w 741005"/>
              <a:gd name="connsiteY34" fmla="*/ 17435 h 877197"/>
              <a:gd name="connsiteX35" fmla="*/ 192034 w 741005"/>
              <a:gd name="connsiteY35" fmla="*/ 101 h 877197"/>
              <a:gd name="connsiteX36" fmla="*/ 235396 w 741005"/>
              <a:gd name="connsiteY36" fmla="*/ 23518 h 877197"/>
              <a:gd name="connsiteX37" fmla="*/ 264868 w 741005"/>
              <a:gd name="connsiteY37" fmla="*/ 159952 h 877197"/>
              <a:gd name="connsiteX38" fmla="*/ 260580 w 741005"/>
              <a:gd name="connsiteY38" fmla="*/ 204088 h 877197"/>
              <a:gd name="connsiteX39" fmla="*/ 268426 w 741005"/>
              <a:gd name="connsiteY39" fmla="*/ 207293 h 877197"/>
              <a:gd name="connsiteX40" fmla="*/ 275140 w 741005"/>
              <a:gd name="connsiteY40" fmla="*/ 223470 h 877197"/>
              <a:gd name="connsiteX41" fmla="*/ 252121 w 741005"/>
              <a:gd name="connsiteY41" fmla="*/ 246308 h 877197"/>
              <a:gd name="connsiteX42" fmla="*/ 229468 w 741005"/>
              <a:gd name="connsiteY42" fmla="*/ 223470 h 877197"/>
              <a:gd name="connsiteX43" fmla="*/ 236136 w 741005"/>
              <a:gd name="connsiteY43" fmla="*/ 207293 h 877197"/>
              <a:gd name="connsiteX44" fmla="*/ 242985 w 741005"/>
              <a:gd name="connsiteY44" fmla="*/ 204439 h 877197"/>
              <a:gd name="connsiteX45" fmla="*/ 247218 w 741005"/>
              <a:gd name="connsiteY45" fmla="*/ 161281 h 877197"/>
              <a:gd name="connsiteX46" fmla="*/ 221303 w 741005"/>
              <a:gd name="connsiteY46" fmla="*/ 33966 h 877197"/>
              <a:gd name="connsiteX47" fmla="*/ 193118 w 741005"/>
              <a:gd name="connsiteY47" fmla="*/ 17394 h 877197"/>
              <a:gd name="connsiteX48" fmla="*/ 167101 w 741005"/>
              <a:gd name="connsiteY48" fmla="*/ 35407 h 877197"/>
              <a:gd name="connsiteX49" fmla="*/ 155899 w 741005"/>
              <a:gd name="connsiteY49" fmla="*/ 64318 h 877197"/>
              <a:gd name="connsiteX50" fmla="*/ 153400 w 741005"/>
              <a:gd name="connsiteY50" fmla="*/ 104092 h 877197"/>
              <a:gd name="connsiteX51" fmla="*/ 157227 w 741005"/>
              <a:gd name="connsiteY51" fmla="*/ 104645 h 877197"/>
              <a:gd name="connsiteX52" fmla="*/ 157227 w 741005"/>
              <a:gd name="connsiteY52" fmla="*/ 105725 h 877197"/>
              <a:gd name="connsiteX53" fmla="*/ 58645 w 741005"/>
              <a:gd name="connsiteY53" fmla="*/ 332164 h 877197"/>
              <a:gd name="connsiteX54" fmla="*/ 59365 w 741005"/>
              <a:gd name="connsiteY54" fmla="*/ 365284 h 877197"/>
              <a:gd name="connsiteX55" fmla="*/ 333883 w 741005"/>
              <a:gd name="connsiteY55" fmla="*/ 864242 h 877197"/>
              <a:gd name="connsiteX56" fmla="*/ 307619 w 741005"/>
              <a:gd name="connsiteY56" fmla="*/ 875042 h 877197"/>
              <a:gd name="connsiteX57" fmla="*/ 283873 w 741005"/>
              <a:gd name="connsiteY57" fmla="*/ 868202 h 877197"/>
              <a:gd name="connsiteX58" fmla="*/ 2158 w 741005"/>
              <a:gd name="connsiteY58" fmla="*/ 356284 h 877197"/>
              <a:gd name="connsiteX59" fmla="*/ 2158 w 741005"/>
              <a:gd name="connsiteY59" fmla="*/ 339364 h 877197"/>
              <a:gd name="connsiteX60" fmla="*/ 75531 w 741005"/>
              <a:gd name="connsiteY60" fmla="*/ 171482 h 877197"/>
              <a:gd name="connsiteX61" fmla="*/ 64440 w 741005"/>
              <a:gd name="connsiteY61" fmla="*/ 127502 h 877197"/>
              <a:gd name="connsiteX62" fmla="*/ 78360 w 741005"/>
              <a:gd name="connsiteY62" fmla="*/ 26101 h 877197"/>
              <a:gd name="connsiteX63" fmla="*/ 117810 w 741005"/>
              <a:gd name="connsiteY63" fmla="*/ 103 h 877197"/>
              <a:gd name="connsiteX64" fmla="*/ 140270 w 741005"/>
              <a:gd name="connsiteY64" fmla="*/ 5068 h 877197"/>
              <a:gd name="connsiteX65" fmla="*/ 157536 w 741005"/>
              <a:gd name="connsiteY65" fmla="*/ 20596 h 877197"/>
              <a:gd name="connsiteX66" fmla="*/ 170398 w 741005"/>
              <a:gd name="connsiteY66" fmla="*/ 7261 h 877197"/>
              <a:gd name="connsiteX67" fmla="*/ 192034 w 741005"/>
              <a:gd name="connsiteY67" fmla="*/ 101 h 87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41005" h="877197">
                <a:moveTo>
                  <a:pt x="195872" y="99605"/>
                </a:moveTo>
                <a:lnTo>
                  <a:pt x="232618" y="105365"/>
                </a:lnTo>
                <a:cubicBezTo>
                  <a:pt x="235500" y="128765"/>
                  <a:pt x="235500" y="153245"/>
                  <a:pt x="234059" y="177365"/>
                </a:cubicBezTo>
                <a:cubicBezTo>
                  <a:pt x="231537" y="178445"/>
                  <a:pt x="229376" y="179525"/>
                  <a:pt x="227214" y="180605"/>
                </a:cubicBezTo>
                <a:cubicBezTo>
                  <a:pt x="216407" y="186725"/>
                  <a:pt x="209202" y="196445"/>
                  <a:pt x="205959" y="207245"/>
                </a:cubicBezTo>
                <a:cubicBezTo>
                  <a:pt x="202717" y="218045"/>
                  <a:pt x="203798" y="230285"/>
                  <a:pt x="209562" y="241084"/>
                </a:cubicBezTo>
                <a:cubicBezTo>
                  <a:pt x="215326" y="251524"/>
                  <a:pt x="225053" y="259084"/>
                  <a:pt x="236221" y="261964"/>
                </a:cubicBezTo>
                <a:cubicBezTo>
                  <a:pt x="247028" y="265204"/>
                  <a:pt x="258917" y="264124"/>
                  <a:pt x="269724" y="258364"/>
                </a:cubicBezTo>
                <a:cubicBezTo>
                  <a:pt x="280532" y="252604"/>
                  <a:pt x="287737" y="242524"/>
                  <a:pt x="290979" y="231725"/>
                </a:cubicBezTo>
                <a:cubicBezTo>
                  <a:pt x="294221" y="220925"/>
                  <a:pt x="293141" y="209045"/>
                  <a:pt x="287016" y="198245"/>
                </a:cubicBezTo>
                <a:cubicBezTo>
                  <a:pt x="284134" y="192125"/>
                  <a:pt x="279451" y="187085"/>
                  <a:pt x="274047" y="183125"/>
                </a:cubicBezTo>
                <a:cubicBezTo>
                  <a:pt x="275849" y="159365"/>
                  <a:pt x="275849" y="134885"/>
                  <a:pt x="274047" y="111485"/>
                </a:cubicBezTo>
                <a:lnTo>
                  <a:pt x="444087" y="137405"/>
                </a:lnTo>
                <a:cubicBezTo>
                  <a:pt x="449491" y="138485"/>
                  <a:pt x="454174" y="141725"/>
                  <a:pt x="456696" y="146405"/>
                </a:cubicBezTo>
                <a:lnTo>
                  <a:pt x="738775" y="658323"/>
                </a:lnTo>
                <a:cubicBezTo>
                  <a:pt x="743458" y="666963"/>
                  <a:pt x="740576" y="677403"/>
                  <a:pt x="731930" y="682443"/>
                </a:cubicBezTo>
                <a:lnTo>
                  <a:pt x="381403" y="875042"/>
                </a:lnTo>
                <a:cubicBezTo>
                  <a:pt x="372757" y="879722"/>
                  <a:pt x="361949" y="876482"/>
                  <a:pt x="357626" y="868202"/>
                </a:cubicBezTo>
                <a:lnTo>
                  <a:pt x="75187" y="356284"/>
                </a:lnTo>
                <a:cubicBezTo>
                  <a:pt x="72305" y="350884"/>
                  <a:pt x="72305" y="344404"/>
                  <a:pt x="75187" y="339364"/>
                </a:cubicBezTo>
                <a:lnTo>
                  <a:pt x="175698" y="109685"/>
                </a:lnTo>
                <a:cubicBezTo>
                  <a:pt x="173176" y="106445"/>
                  <a:pt x="187226" y="97445"/>
                  <a:pt x="195872" y="99605"/>
                </a:cubicBezTo>
                <a:close/>
                <a:moveTo>
                  <a:pt x="118527" y="17435"/>
                </a:moveTo>
                <a:cubicBezTo>
                  <a:pt x="109561" y="17796"/>
                  <a:pt x="100237" y="24295"/>
                  <a:pt x="93064" y="35489"/>
                </a:cubicBezTo>
                <a:cubicBezTo>
                  <a:pt x="81229" y="54175"/>
                  <a:pt x="75244" y="85250"/>
                  <a:pt x="81918" y="126125"/>
                </a:cubicBezTo>
                <a:lnTo>
                  <a:pt x="86845" y="145595"/>
                </a:lnTo>
                <a:lnTo>
                  <a:pt x="102539" y="109685"/>
                </a:lnTo>
                <a:lnTo>
                  <a:pt x="118370" y="116525"/>
                </a:lnTo>
                <a:lnTo>
                  <a:pt x="102539" y="109325"/>
                </a:lnTo>
                <a:cubicBezTo>
                  <a:pt x="105777" y="101765"/>
                  <a:pt x="114412" y="97445"/>
                  <a:pt x="122328" y="99605"/>
                </a:cubicBezTo>
                <a:lnTo>
                  <a:pt x="135677" y="101533"/>
                </a:lnTo>
                <a:lnTo>
                  <a:pt x="139232" y="58059"/>
                </a:lnTo>
                <a:lnTo>
                  <a:pt x="149972" y="31714"/>
                </a:lnTo>
                <a:lnTo>
                  <a:pt x="146860" y="34045"/>
                </a:lnTo>
                <a:cubicBezTo>
                  <a:pt x="138252" y="22129"/>
                  <a:pt x="127852" y="17074"/>
                  <a:pt x="118527" y="17435"/>
                </a:cubicBezTo>
                <a:close/>
                <a:moveTo>
                  <a:pt x="192034" y="101"/>
                </a:moveTo>
                <a:cubicBezTo>
                  <a:pt x="207210" y="-980"/>
                  <a:pt x="222748" y="6586"/>
                  <a:pt x="235396" y="23518"/>
                </a:cubicBezTo>
                <a:cubicBezTo>
                  <a:pt x="253553" y="47566"/>
                  <a:pt x="266833" y="91676"/>
                  <a:pt x="264868" y="159952"/>
                </a:cubicBezTo>
                <a:lnTo>
                  <a:pt x="260580" y="204088"/>
                </a:lnTo>
                <a:lnTo>
                  <a:pt x="268426" y="207293"/>
                </a:lnTo>
                <a:cubicBezTo>
                  <a:pt x="272582" y="211417"/>
                  <a:pt x="275140" y="217126"/>
                  <a:pt x="275140" y="223470"/>
                </a:cubicBezTo>
                <a:cubicBezTo>
                  <a:pt x="275140" y="236157"/>
                  <a:pt x="264909" y="246308"/>
                  <a:pt x="252121" y="246308"/>
                </a:cubicBezTo>
                <a:cubicBezTo>
                  <a:pt x="239699" y="246308"/>
                  <a:pt x="229468" y="236157"/>
                  <a:pt x="229468" y="223470"/>
                </a:cubicBezTo>
                <a:cubicBezTo>
                  <a:pt x="229468" y="217126"/>
                  <a:pt x="232026" y="211417"/>
                  <a:pt x="236136" y="207293"/>
                </a:cubicBezTo>
                <a:lnTo>
                  <a:pt x="242985" y="204439"/>
                </a:lnTo>
                <a:lnTo>
                  <a:pt x="247218" y="161281"/>
                </a:lnTo>
                <a:cubicBezTo>
                  <a:pt x="249353" y="96652"/>
                  <a:pt x="237564" y="55582"/>
                  <a:pt x="221303" y="33966"/>
                </a:cubicBezTo>
                <a:cubicBezTo>
                  <a:pt x="212269" y="22077"/>
                  <a:pt x="202513" y="17033"/>
                  <a:pt x="193118" y="17394"/>
                </a:cubicBezTo>
                <a:cubicBezTo>
                  <a:pt x="183361" y="17754"/>
                  <a:pt x="174328" y="24239"/>
                  <a:pt x="167101" y="35407"/>
                </a:cubicBezTo>
                <a:cubicBezTo>
                  <a:pt x="162223" y="42972"/>
                  <a:pt x="158338" y="52700"/>
                  <a:pt x="155899" y="64318"/>
                </a:cubicBezTo>
                <a:lnTo>
                  <a:pt x="153400" y="104092"/>
                </a:lnTo>
                <a:lnTo>
                  <a:pt x="157227" y="104645"/>
                </a:lnTo>
                <a:cubicBezTo>
                  <a:pt x="157227" y="105365"/>
                  <a:pt x="157227" y="105725"/>
                  <a:pt x="157227" y="105725"/>
                </a:cubicBezTo>
                <a:lnTo>
                  <a:pt x="58645" y="332164"/>
                </a:lnTo>
                <a:cubicBezTo>
                  <a:pt x="53968" y="342604"/>
                  <a:pt x="53608" y="354844"/>
                  <a:pt x="59365" y="365284"/>
                </a:cubicBezTo>
                <a:lnTo>
                  <a:pt x="333883" y="864242"/>
                </a:lnTo>
                <a:cubicBezTo>
                  <a:pt x="331725" y="869642"/>
                  <a:pt x="315174" y="871082"/>
                  <a:pt x="307619" y="875042"/>
                </a:cubicBezTo>
                <a:cubicBezTo>
                  <a:pt x="299344" y="879722"/>
                  <a:pt x="288550" y="876482"/>
                  <a:pt x="283873" y="868202"/>
                </a:cubicBezTo>
                <a:lnTo>
                  <a:pt x="2158" y="356284"/>
                </a:lnTo>
                <a:cubicBezTo>
                  <a:pt x="-720" y="350884"/>
                  <a:pt x="-720" y="344404"/>
                  <a:pt x="2158" y="339364"/>
                </a:cubicBezTo>
                <a:lnTo>
                  <a:pt x="75531" y="171482"/>
                </a:lnTo>
                <a:lnTo>
                  <a:pt x="64440" y="127502"/>
                </a:lnTo>
                <a:cubicBezTo>
                  <a:pt x="57379" y="82632"/>
                  <a:pt x="64642" y="47766"/>
                  <a:pt x="78360" y="26101"/>
                </a:cubicBezTo>
                <a:cubicBezTo>
                  <a:pt x="88760" y="9852"/>
                  <a:pt x="102747" y="825"/>
                  <a:pt x="117810" y="103"/>
                </a:cubicBezTo>
                <a:cubicBezTo>
                  <a:pt x="125341" y="-438"/>
                  <a:pt x="132962" y="1186"/>
                  <a:pt x="140270" y="5068"/>
                </a:cubicBezTo>
                <a:lnTo>
                  <a:pt x="157536" y="20596"/>
                </a:lnTo>
                <a:lnTo>
                  <a:pt x="170398" y="7261"/>
                </a:lnTo>
                <a:cubicBezTo>
                  <a:pt x="177128" y="2893"/>
                  <a:pt x="184446" y="461"/>
                  <a:pt x="192034" y="101"/>
                </a:cubicBez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3" name="Freeform 22">
            <a:extLst>
              <a:ext uri="{FF2B5EF4-FFF2-40B4-BE49-F238E27FC236}">
                <a16:creationId xmlns:a16="http://schemas.microsoft.com/office/drawing/2014/main" id="{15E8D730-2013-9643-938E-054205883F6A}"/>
              </a:ext>
            </a:extLst>
          </p:cNvPr>
          <p:cNvSpPr>
            <a:spLocks noChangeArrowheads="1"/>
          </p:cNvSpPr>
          <p:nvPr/>
        </p:nvSpPr>
        <p:spPr bwMode="auto">
          <a:xfrm>
            <a:off x="8981409" y="4949219"/>
            <a:ext cx="663819" cy="432049"/>
          </a:xfrm>
          <a:custGeom>
            <a:avLst/>
            <a:gdLst>
              <a:gd name="connsiteX0" fmla="*/ 782825 w 877527"/>
              <a:gd name="connsiteY0" fmla="*/ 486694 h 571141"/>
              <a:gd name="connsiteX1" fmla="*/ 760500 w 877527"/>
              <a:gd name="connsiteY1" fmla="*/ 508614 h 571141"/>
              <a:gd name="connsiteX2" fmla="*/ 782825 w 877527"/>
              <a:gd name="connsiteY2" fmla="*/ 530535 h 571141"/>
              <a:gd name="connsiteX3" fmla="*/ 804790 w 877527"/>
              <a:gd name="connsiteY3" fmla="*/ 508614 h 571141"/>
              <a:gd name="connsiteX4" fmla="*/ 782825 w 877527"/>
              <a:gd name="connsiteY4" fmla="*/ 486694 h 571141"/>
              <a:gd name="connsiteX5" fmla="*/ 697485 w 877527"/>
              <a:gd name="connsiteY5" fmla="*/ 486694 h 571141"/>
              <a:gd name="connsiteX6" fmla="*/ 675520 w 877527"/>
              <a:gd name="connsiteY6" fmla="*/ 508614 h 571141"/>
              <a:gd name="connsiteX7" fmla="*/ 697485 w 877527"/>
              <a:gd name="connsiteY7" fmla="*/ 530535 h 571141"/>
              <a:gd name="connsiteX8" fmla="*/ 719450 w 877527"/>
              <a:gd name="connsiteY8" fmla="*/ 508614 h 571141"/>
              <a:gd name="connsiteX9" fmla="*/ 697485 w 877527"/>
              <a:gd name="connsiteY9" fmla="*/ 486694 h 571141"/>
              <a:gd name="connsiteX10" fmla="*/ 0 w 877527"/>
              <a:gd name="connsiteY10" fmla="*/ 446088 h 571141"/>
              <a:gd name="connsiteX11" fmla="*/ 18004 w 877527"/>
              <a:gd name="connsiteY11" fmla="*/ 446088 h 571141"/>
              <a:gd name="connsiteX12" fmla="*/ 859883 w 877527"/>
              <a:gd name="connsiteY12" fmla="*/ 446088 h 571141"/>
              <a:gd name="connsiteX13" fmla="*/ 877527 w 877527"/>
              <a:gd name="connsiteY13" fmla="*/ 446088 h 571141"/>
              <a:gd name="connsiteX14" fmla="*/ 877527 w 877527"/>
              <a:gd name="connsiteY14" fmla="*/ 464055 h 571141"/>
              <a:gd name="connsiteX15" fmla="*/ 877527 w 877527"/>
              <a:gd name="connsiteY15" fmla="*/ 553173 h 571141"/>
              <a:gd name="connsiteX16" fmla="*/ 877527 w 877527"/>
              <a:gd name="connsiteY16" fmla="*/ 571141 h 571141"/>
              <a:gd name="connsiteX17" fmla="*/ 859883 w 877527"/>
              <a:gd name="connsiteY17" fmla="*/ 571141 h 571141"/>
              <a:gd name="connsiteX18" fmla="*/ 18004 w 877527"/>
              <a:gd name="connsiteY18" fmla="*/ 571141 h 571141"/>
              <a:gd name="connsiteX19" fmla="*/ 0 w 877527"/>
              <a:gd name="connsiteY19" fmla="*/ 571141 h 571141"/>
              <a:gd name="connsiteX20" fmla="*/ 0 w 877527"/>
              <a:gd name="connsiteY20" fmla="*/ 553173 h 571141"/>
              <a:gd name="connsiteX21" fmla="*/ 0 w 877527"/>
              <a:gd name="connsiteY21" fmla="*/ 464055 h 571141"/>
              <a:gd name="connsiteX22" fmla="*/ 158236 w 877527"/>
              <a:gd name="connsiteY22" fmla="*/ 303744 h 571141"/>
              <a:gd name="connsiteX23" fmla="*/ 158236 w 877527"/>
              <a:gd name="connsiteY23" fmla="*/ 339373 h 571141"/>
              <a:gd name="connsiteX24" fmla="*/ 497604 w 877527"/>
              <a:gd name="connsiteY24" fmla="*/ 339373 h 571141"/>
              <a:gd name="connsiteX25" fmla="*/ 497604 w 877527"/>
              <a:gd name="connsiteY25" fmla="*/ 303744 h 571141"/>
              <a:gd name="connsiteX26" fmla="*/ 158236 w 877527"/>
              <a:gd name="connsiteY26" fmla="*/ 214492 h 571141"/>
              <a:gd name="connsiteX27" fmla="*/ 158236 w 877527"/>
              <a:gd name="connsiteY27" fmla="*/ 250121 h 571141"/>
              <a:gd name="connsiteX28" fmla="*/ 497604 w 877527"/>
              <a:gd name="connsiteY28" fmla="*/ 250121 h 571141"/>
              <a:gd name="connsiteX29" fmla="*/ 497604 w 877527"/>
              <a:gd name="connsiteY29" fmla="*/ 214492 h 571141"/>
              <a:gd name="connsiteX30" fmla="*/ 158236 w 877527"/>
              <a:gd name="connsiteY30" fmla="*/ 124881 h 571141"/>
              <a:gd name="connsiteX31" fmla="*/ 158236 w 877527"/>
              <a:gd name="connsiteY31" fmla="*/ 160869 h 571141"/>
              <a:gd name="connsiteX32" fmla="*/ 497604 w 877527"/>
              <a:gd name="connsiteY32" fmla="*/ 160869 h 571141"/>
              <a:gd name="connsiteX33" fmla="*/ 497604 w 877527"/>
              <a:gd name="connsiteY33" fmla="*/ 124881 h 571141"/>
              <a:gd name="connsiteX34" fmla="*/ 532873 w 877527"/>
              <a:gd name="connsiteY34" fmla="*/ 121282 h 571141"/>
              <a:gd name="connsiteX35" fmla="*/ 540070 w 877527"/>
              <a:gd name="connsiteY35" fmla="*/ 154751 h 571141"/>
              <a:gd name="connsiteX36" fmla="*/ 574619 w 877527"/>
              <a:gd name="connsiteY36" fmla="*/ 310582 h 571141"/>
              <a:gd name="connsiteX37" fmla="*/ 580017 w 877527"/>
              <a:gd name="connsiteY37" fmla="*/ 335774 h 571141"/>
              <a:gd name="connsiteX38" fmla="*/ 600530 w 877527"/>
              <a:gd name="connsiteY38" fmla="*/ 319939 h 571141"/>
              <a:gd name="connsiteX39" fmla="*/ 640117 w 877527"/>
              <a:gd name="connsiteY39" fmla="*/ 289349 h 571141"/>
              <a:gd name="connsiteX40" fmla="*/ 699498 w 877527"/>
              <a:gd name="connsiteY40" fmla="*/ 359167 h 571141"/>
              <a:gd name="connsiteX41" fmla="*/ 724329 w 877527"/>
              <a:gd name="connsiteY41" fmla="*/ 337934 h 571141"/>
              <a:gd name="connsiteX42" fmla="*/ 665669 w 877527"/>
              <a:gd name="connsiteY42" fmla="*/ 269195 h 571141"/>
              <a:gd name="connsiteX43" fmla="*/ 708854 w 877527"/>
              <a:gd name="connsiteY43" fmla="*/ 235726 h 571141"/>
              <a:gd name="connsiteX44" fmla="*/ 729008 w 877527"/>
              <a:gd name="connsiteY44" fmla="*/ 219891 h 571141"/>
              <a:gd name="connsiteX45" fmla="*/ 705975 w 877527"/>
              <a:gd name="connsiteY45" fmla="*/ 208374 h 571141"/>
              <a:gd name="connsiteX46" fmla="*/ 563462 w 877527"/>
              <a:gd name="connsiteY46" fmla="*/ 136757 h 571141"/>
              <a:gd name="connsiteX47" fmla="*/ 75824 w 877527"/>
              <a:gd name="connsiteY47" fmla="*/ 0 h 571141"/>
              <a:gd name="connsiteX48" fmla="*/ 801704 w 877527"/>
              <a:gd name="connsiteY48" fmla="*/ 0 h 571141"/>
              <a:gd name="connsiteX49" fmla="*/ 826176 w 877527"/>
              <a:gd name="connsiteY49" fmla="*/ 10077 h 571141"/>
              <a:gd name="connsiteX50" fmla="*/ 836252 w 877527"/>
              <a:gd name="connsiteY50" fmla="*/ 34549 h 571141"/>
              <a:gd name="connsiteX51" fmla="*/ 836252 w 877527"/>
              <a:gd name="connsiteY51" fmla="*/ 428265 h 571141"/>
              <a:gd name="connsiteX52" fmla="*/ 41275 w 877527"/>
              <a:gd name="connsiteY52" fmla="*/ 428265 h 571141"/>
              <a:gd name="connsiteX53" fmla="*/ 41275 w 877527"/>
              <a:gd name="connsiteY53" fmla="*/ 34549 h 571141"/>
              <a:gd name="connsiteX54" fmla="*/ 51352 w 877527"/>
              <a:gd name="connsiteY54" fmla="*/ 10077 h 571141"/>
              <a:gd name="connsiteX55" fmla="*/ 75824 w 877527"/>
              <a:gd name="connsiteY55" fmla="*/ 0 h 57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77527" h="571141">
                <a:moveTo>
                  <a:pt x="782825" y="486694"/>
                </a:moveTo>
                <a:cubicBezTo>
                  <a:pt x="770222" y="486694"/>
                  <a:pt x="760500" y="496397"/>
                  <a:pt x="760500" y="508614"/>
                </a:cubicBezTo>
                <a:cubicBezTo>
                  <a:pt x="760500" y="520473"/>
                  <a:pt x="770222" y="530535"/>
                  <a:pt x="782825" y="530535"/>
                </a:cubicBezTo>
                <a:cubicBezTo>
                  <a:pt x="794708" y="530535"/>
                  <a:pt x="804790" y="520473"/>
                  <a:pt x="804790" y="508614"/>
                </a:cubicBezTo>
                <a:cubicBezTo>
                  <a:pt x="804790" y="496397"/>
                  <a:pt x="794708" y="486694"/>
                  <a:pt x="782825" y="486694"/>
                </a:cubicBezTo>
                <a:close/>
                <a:moveTo>
                  <a:pt x="697485" y="486694"/>
                </a:moveTo>
                <a:cubicBezTo>
                  <a:pt x="685242" y="486694"/>
                  <a:pt x="675520" y="496397"/>
                  <a:pt x="675520" y="508614"/>
                </a:cubicBezTo>
                <a:cubicBezTo>
                  <a:pt x="675520" y="520473"/>
                  <a:pt x="685242" y="530535"/>
                  <a:pt x="697485" y="530535"/>
                </a:cubicBezTo>
                <a:cubicBezTo>
                  <a:pt x="709367" y="530535"/>
                  <a:pt x="719450" y="520473"/>
                  <a:pt x="719450" y="508614"/>
                </a:cubicBezTo>
                <a:cubicBezTo>
                  <a:pt x="719450" y="496397"/>
                  <a:pt x="709367" y="486694"/>
                  <a:pt x="697485" y="486694"/>
                </a:cubicBezTo>
                <a:close/>
                <a:moveTo>
                  <a:pt x="0" y="446088"/>
                </a:moveTo>
                <a:lnTo>
                  <a:pt x="18004" y="446088"/>
                </a:lnTo>
                <a:lnTo>
                  <a:pt x="859883" y="446088"/>
                </a:lnTo>
                <a:lnTo>
                  <a:pt x="877527" y="446088"/>
                </a:lnTo>
                <a:lnTo>
                  <a:pt x="877527" y="464055"/>
                </a:lnTo>
                <a:lnTo>
                  <a:pt x="877527" y="553173"/>
                </a:lnTo>
                <a:lnTo>
                  <a:pt x="877527" y="571141"/>
                </a:lnTo>
                <a:lnTo>
                  <a:pt x="859883" y="571141"/>
                </a:lnTo>
                <a:lnTo>
                  <a:pt x="18004" y="571141"/>
                </a:lnTo>
                <a:lnTo>
                  <a:pt x="0" y="571141"/>
                </a:lnTo>
                <a:lnTo>
                  <a:pt x="0" y="553173"/>
                </a:lnTo>
                <a:lnTo>
                  <a:pt x="0" y="464055"/>
                </a:lnTo>
                <a:close/>
                <a:moveTo>
                  <a:pt x="158236" y="303744"/>
                </a:moveTo>
                <a:lnTo>
                  <a:pt x="158236" y="339373"/>
                </a:lnTo>
                <a:lnTo>
                  <a:pt x="497604" y="339373"/>
                </a:lnTo>
                <a:lnTo>
                  <a:pt x="497604" y="303744"/>
                </a:lnTo>
                <a:close/>
                <a:moveTo>
                  <a:pt x="158236" y="214492"/>
                </a:moveTo>
                <a:lnTo>
                  <a:pt x="158236" y="250121"/>
                </a:lnTo>
                <a:lnTo>
                  <a:pt x="497604" y="250121"/>
                </a:lnTo>
                <a:lnTo>
                  <a:pt x="497604" y="214492"/>
                </a:lnTo>
                <a:close/>
                <a:moveTo>
                  <a:pt x="158236" y="124881"/>
                </a:moveTo>
                <a:lnTo>
                  <a:pt x="158236" y="160869"/>
                </a:lnTo>
                <a:lnTo>
                  <a:pt x="497604" y="160869"/>
                </a:lnTo>
                <a:lnTo>
                  <a:pt x="497604" y="124881"/>
                </a:lnTo>
                <a:close/>
                <a:moveTo>
                  <a:pt x="532873" y="121282"/>
                </a:moveTo>
                <a:lnTo>
                  <a:pt x="540070" y="154751"/>
                </a:lnTo>
                <a:lnTo>
                  <a:pt x="574619" y="310582"/>
                </a:lnTo>
                <a:lnTo>
                  <a:pt x="580017" y="335774"/>
                </a:lnTo>
                <a:lnTo>
                  <a:pt x="600530" y="319939"/>
                </a:lnTo>
                <a:lnTo>
                  <a:pt x="640117" y="289349"/>
                </a:lnTo>
                <a:lnTo>
                  <a:pt x="699498" y="359167"/>
                </a:lnTo>
                <a:lnTo>
                  <a:pt x="724329" y="337934"/>
                </a:lnTo>
                <a:lnTo>
                  <a:pt x="665669" y="269195"/>
                </a:lnTo>
                <a:lnTo>
                  <a:pt x="708854" y="235726"/>
                </a:lnTo>
                <a:lnTo>
                  <a:pt x="729008" y="219891"/>
                </a:lnTo>
                <a:lnTo>
                  <a:pt x="705975" y="208374"/>
                </a:lnTo>
                <a:lnTo>
                  <a:pt x="563462" y="136757"/>
                </a:lnTo>
                <a:close/>
                <a:moveTo>
                  <a:pt x="75824" y="0"/>
                </a:moveTo>
                <a:lnTo>
                  <a:pt x="801704" y="0"/>
                </a:lnTo>
                <a:cubicBezTo>
                  <a:pt x="811061" y="0"/>
                  <a:pt x="819698" y="3959"/>
                  <a:pt x="826176" y="10077"/>
                </a:cubicBezTo>
                <a:cubicBezTo>
                  <a:pt x="832654" y="16195"/>
                  <a:pt x="836252" y="24832"/>
                  <a:pt x="836252" y="34549"/>
                </a:cubicBezTo>
                <a:lnTo>
                  <a:pt x="836252" y="428265"/>
                </a:lnTo>
                <a:lnTo>
                  <a:pt x="41275" y="428265"/>
                </a:lnTo>
                <a:lnTo>
                  <a:pt x="41275" y="34549"/>
                </a:lnTo>
                <a:cubicBezTo>
                  <a:pt x="41275" y="25192"/>
                  <a:pt x="45234" y="16555"/>
                  <a:pt x="51352" y="10077"/>
                </a:cubicBezTo>
                <a:cubicBezTo>
                  <a:pt x="57830" y="3959"/>
                  <a:pt x="66467" y="0"/>
                  <a:pt x="75824" y="0"/>
                </a:cubicBez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6" name="Freeform 25">
            <a:extLst>
              <a:ext uri="{FF2B5EF4-FFF2-40B4-BE49-F238E27FC236}">
                <a16:creationId xmlns:a16="http://schemas.microsoft.com/office/drawing/2014/main" id="{4BDF4B1D-0D29-334E-8230-FF53B4DB8AFB}"/>
              </a:ext>
            </a:extLst>
          </p:cNvPr>
          <p:cNvSpPr>
            <a:spLocks noChangeArrowheads="1"/>
          </p:cNvSpPr>
          <p:nvPr/>
        </p:nvSpPr>
        <p:spPr bwMode="auto">
          <a:xfrm>
            <a:off x="10885276" y="3783241"/>
            <a:ext cx="582159" cy="669824"/>
          </a:xfrm>
          <a:custGeom>
            <a:avLst/>
            <a:gdLst>
              <a:gd name="connsiteX0" fmla="*/ 58738 w 769578"/>
              <a:gd name="connsiteY0" fmla="*/ 414333 h 885465"/>
              <a:gd name="connsiteX1" fmla="*/ 43243 w 769578"/>
              <a:gd name="connsiteY1" fmla="*/ 420839 h 885465"/>
              <a:gd name="connsiteX2" fmla="*/ 36396 w 769578"/>
              <a:gd name="connsiteY2" fmla="*/ 436382 h 885465"/>
              <a:gd name="connsiteX3" fmla="*/ 43243 w 769578"/>
              <a:gd name="connsiteY3" fmla="*/ 451563 h 885465"/>
              <a:gd name="connsiteX4" fmla="*/ 58738 w 769578"/>
              <a:gd name="connsiteY4" fmla="*/ 458431 h 885465"/>
              <a:gd name="connsiteX5" fmla="*/ 73873 w 769578"/>
              <a:gd name="connsiteY5" fmla="*/ 451563 h 885465"/>
              <a:gd name="connsiteX6" fmla="*/ 80719 w 769578"/>
              <a:gd name="connsiteY6" fmla="*/ 436382 h 885465"/>
              <a:gd name="connsiteX7" fmla="*/ 73873 w 769578"/>
              <a:gd name="connsiteY7" fmla="*/ 420839 h 885465"/>
              <a:gd name="connsiteX8" fmla="*/ 58738 w 769578"/>
              <a:gd name="connsiteY8" fmla="*/ 414333 h 885465"/>
              <a:gd name="connsiteX9" fmla="*/ 676571 w 769578"/>
              <a:gd name="connsiteY9" fmla="*/ 121805 h 885465"/>
              <a:gd name="connsiteX10" fmla="*/ 475056 w 769578"/>
              <a:gd name="connsiteY10" fmla="*/ 323611 h 885465"/>
              <a:gd name="connsiteX11" fmla="*/ 487673 w 769578"/>
              <a:gd name="connsiteY11" fmla="*/ 336584 h 885465"/>
              <a:gd name="connsiteX12" fmla="*/ 689549 w 769578"/>
              <a:gd name="connsiteY12" fmla="*/ 134778 h 885465"/>
              <a:gd name="connsiteX13" fmla="*/ 471090 w 769578"/>
              <a:gd name="connsiteY13" fmla="*/ 0 h 885465"/>
              <a:gd name="connsiteX14" fmla="*/ 484068 w 769578"/>
              <a:gd name="connsiteY14" fmla="*/ 12973 h 885465"/>
              <a:gd name="connsiteX15" fmla="*/ 574912 w 769578"/>
              <a:gd name="connsiteY15" fmla="*/ 101624 h 885465"/>
              <a:gd name="connsiteX16" fmla="*/ 658907 w 769578"/>
              <a:gd name="connsiteY16" fmla="*/ 100903 h 885465"/>
              <a:gd name="connsiteX17" fmla="*/ 741820 w 769578"/>
              <a:gd name="connsiteY17" fmla="*/ 146310 h 885465"/>
              <a:gd name="connsiteX18" fmla="*/ 751192 w 769578"/>
              <a:gd name="connsiteY18" fmla="*/ 156040 h 885465"/>
              <a:gd name="connsiteX19" fmla="*/ 759844 w 769578"/>
              <a:gd name="connsiteY19" fmla="*/ 166851 h 885465"/>
              <a:gd name="connsiteX20" fmla="*/ 759844 w 769578"/>
              <a:gd name="connsiteY20" fmla="*/ 167211 h 885465"/>
              <a:gd name="connsiteX21" fmla="*/ 760205 w 769578"/>
              <a:gd name="connsiteY21" fmla="*/ 167211 h 885465"/>
              <a:gd name="connsiteX22" fmla="*/ 769578 w 769578"/>
              <a:gd name="connsiteY22" fmla="*/ 179824 h 885465"/>
              <a:gd name="connsiteX23" fmla="*/ 758763 w 769578"/>
              <a:gd name="connsiteY23" fmla="*/ 190995 h 885465"/>
              <a:gd name="connsiteX24" fmla="*/ 540305 w 769578"/>
              <a:gd name="connsiteY24" fmla="*/ 415505 h 885465"/>
              <a:gd name="connsiteX25" fmla="*/ 529490 w 769578"/>
              <a:gd name="connsiteY25" fmla="*/ 426677 h 885465"/>
              <a:gd name="connsiteX26" fmla="*/ 516512 w 769578"/>
              <a:gd name="connsiteY26" fmla="*/ 417667 h 885465"/>
              <a:gd name="connsiteX27" fmla="*/ 515431 w 769578"/>
              <a:gd name="connsiteY27" fmla="*/ 416947 h 885465"/>
              <a:gd name="connsiteX28" fmla="*/ 504977 w 769578"/>
              <a:gd name="connsiteY28" fmla="*/ 408658 h 885465"/>
              <a:gd name="connsiteX29" fmla="*/ 494883 w 769578"/>
              <a:gd name="connsiteY29" fmla="*/ 399649 h 885465"/>
              <a:gd name="connsiteX30" fmla="*/ 447298 w 769578"/>
              <a:gd name="connsiteY30" fmla="*/ 318566 h 885465"/>
              <a:gd name="connsiteX31" fmla="*/ 445856 w 769578"/>
              <a:gd name="connsiteY31" fmla="*/ 234600 h 885465"/>
              <a:gd name="connsiteX32" fmla="*/ 366177 w 769578"/>
              <a:gd name="connsiteY32" fmla="*/ 157467 h 885465"/>
              <a:gd name="connsiteX33" fmla="*/ 111516 w 769578"/>
              <a:gd name="connsiteY33" fmla="*/ 412082 h 885465"/>
              <a:gd name="connsiteX34" fmla="*/ 112520 w 769578"/>
              <a:gd name="connsiteY34" fmla="*/ 413565 h 885465"/>
              <a:gd name="connsiteX35" fmla="*/ 117115 w 769578"/>
              <a:gd name="connsiteY35" fmla="*/ 436382 h 885465"/>
              <a:gd name="connsiteX36" fmla="*/ 112520 w 769578"/>
              <a:gd name="connsiteY36" fmla="*/ 459064 h 885465"/>
              <a:gd name="connsiteX37" fmla="*/ 112449 w 769578"/>
              <a:gd name="connsiteY37" fmla="*/ 459170 h 885465"/>
              <a:gd name="connsiteX38" fmla="*/ 394997 w 769578"/>
              <a:gd name="connsiteY38" fmla="*/ 741668 h 885465"/>
              <a:gd name="connsiteX39" fmla="*/ 412390 w 769578"/>
              <a:gd name="connsiteY39" fmla="*/ 738187 h 885465"/>
              <a:gd name="connsiteX40" fmla="*/ 493157 w 769578"/>
              <a:gd name="connsiteY40" fmla="*/ 771316 h 885465"/>
              <a:gd name="connsiteX41" fmla="*/ 517630 w 769578"/>
              <a:gd name="connsiteY41" fmla="*/ 807595 h 885465"/>
              <a:gd name="connsiteX42" fmla="*/ 525822 w 769578"/>
              <a:gd name="connsiteY42" fmla="*/ 847725 h 885465"/>
              <a:gd name="connsiteX43" fmla="*/ 552760 w 769578"/>
              <a:gd name="connsiteY43" fmla="*/ 847725 h 885465"/>
              <a:gd name="connsiteX44" fmla="*/ 571140 w 769578"/>
              <a:gd name="connsiteY44" fmla="*/ 865804 h 885465"/>
              <a:gd name="connsiteX45" fmla="*/ 552760 w 769578"/>
              <a:gd name="connsiteY45" fmla="*/ 883883 h 885465"/>
              <a:gd name="connsiteX46" fmla="*/ 522987 w 769578"/>
              <a:gd name="connsiteY46" fmla="*/ 883883 h 885465"/>
              <a:gd name="connsiteX47" fmla="*/ 522723 w 769578"/>
              <a:gd name="connsiteY47" fmla="*/ 885465 h 885465"/>
              <a:gd name="connsiteX48" fmla="*/ 507219 w 769578"/>
              <a:gd name="connsiteY48" fmla="*/ 885465 h 885465"/>
              <a:gd name="connsiteX49" fmla="*/ 317921 w 769578"/>
              <a:gd name="connsiteY49" fmla="*/ 885465 h 885465"/>
              <a:gd name="connsiteX50" fmla="*/ 302416 w 769578"/>
              <a:gd name="connsiteY50" fmla="*/ 885465 h 885465"/>
              <a:gd name="connsiteX51" fmla="*/ 302158 w 769578"/>
              <a:gd name="connsiteY51" fmla="*/ 883883 h 885465"/>
              <a:gd name="connsiteX52" fmla="*/ 272380 w 769578"/>
              <a:gd name="connsiteY52" fmla="*/ 883883 h 885465"/>
              <a:gd name="connsiteX53" fmla="*/ 254000 w 769578"/>
              <a:gd name="connsiteY53" fmla="*/ 865804 h 885465"/>
              <a:gd name="connsiteX54" fmla="*/ 272380 w 769578"/>
              <a:gd name="connsiteY54" fmla="*/ 847725 h 885465"/>
              <a:gd name="connsiteX55" fmla="*/ 299301 w 769578"/>
              <a:gd name="connsiteY55" fmla="*/ 847725 h 885465"/>
              <a:gd name="connsiteX56" fmla="*/ 307329 w 769578"/>
              <a:gd name="connsiteY56" fmla="*/ 807595 h 885465"/>
              <a:gd name="connsiteX57" fmla="*/ 331622 w 769578"/>
              <a:gd name="connsiteY57" fmla="*/ 771316 h 885465"/>
              <a:gd name="connsiteX58" fmla="*/ 356584 w 769578"/>
              <a:gd name="connsiteY58" fmla="*/ 754706 h 885465"/>
              <a:gd name="connsiteX59" fmla="*/ 87827 w 769578"/>
              <a:gd name="connsiteY59" fmla="*/ 485997 h 885465"/>
              <a:gd name="connsiteX60" fmla="*/ 81305 w 769578"/>
              <a:gd name="connsiteY60" fmla="*/ 490375 h 885465"/>
              <a:gd name="connsiteX61" fmla="*/ 58738 w 769578"/>
              <a:gd name="connsiteY61" fmla="*/ 494939 h 885465"/>
              <a:gd name="connsiteX62" fmla="*/ 17297 w 769578"/>
              <a:gd name="connsiteY62" fmla="*/ 477950 h 885465"/>
              <a:gd name="connsiteX63" fmla="*/ 0 w 769578"/>
              <a:gd name="connsiteY63" fmla="*/ 436382 h 885465"/>
              <a:gd name="connsiteX64" fmla="*/ 17297 w 769578"/>
              <a:gd name="connsiteY64" fmla="*/ 394814 h 885465"/>
              <a:gd name="connsiteX65" fmla="*/ 58738 w 769578"/>
              <a:gd name="connsiteY65" fmla="*/ 377825 h 885465"/>
              <a:gd name="connsiteX66" fmla="*/ 81305 w 769578"/>
              <a:gd name="connsiteY66" fmla="*/ 382253 h 885465"/>
              <a:gd name="connsiteX67" fmla="*/ 86423 w 769578"/>
              <a:gd name="connsiteY67" fmla="*/ 385726 h 885465"/>
              <a:gd name="connsiteX68" fmla="*/ 419822 w 769578"/>
              <a:gd name="connsiteY68" fmla="*/ 52387 h 885465"/>
              <a:gd name="connsiteX69" fmla="*/ 420030 w 769578"/>
              <a:gd name="connsiteY69" fmla="*/ 52593 h 885465"/>
              <a:gd name="connsiteX70" fmla="*/ 458113 w 769578"/>
              <a:gd name="connsiteY70" fmla="*/ 13334 h 88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9578" h="885465">
                <a:moveTo>
                  <a:pt x="58738" y="414333"/>
                </a:moveTo>
                <a:cubicBezTo>
                  <a:pt x="52251" y="414333"/>
                  <a:pt x="47206" y="416863"/>
                  <a:pt x="43243" y="420839"/>
                </a:cubicBezTo>
                <a:cubicBezTo>
                  <a:pt x="38918" y="424815"/>
                  <a:pt x="36396" y="430237"/>
                  <a:pt x="36396" y="436382"/>
                </a:cubicBezTo>
                <a:cubicBezTo>
                  <a:pt x="36396" y="442527"/>
                  <a:pt x="38918" y="447949"/>
                  <a:pt x="43243" y="451563"/>
                </a:cubicBezTo>
                <a:cubicBezTo>
                  <a:pt x="47206" y="455901"/>
                  <a:pt x="52251" y="458431"/>
                  <a:pt x="58738" y="458431"/>
                </a:cubicBezTo>
                <a:cubicBezTo>
                  <a:pt x="64864" y="458431"/>
                  <a:pt x="70269" y="455901"/>
                  <a:pt x="73873" y="451563"/>
                </a:cubicBezTo>
                <a:cubicBezTo>
                  <a:pt x="77836" y="447949"/>
                  <a:pt x="80719" y="442527"/>
                  <a:pt x="80719" y="436382"/>
                </a:cubicBezTo>
                <a:cubicBezTo>
                  <a:pt x="80719" y="430237"/>
                  <a:pt x="77836" y="424815"/>
                  <a:pt x="73873" y="420839"/>
                </a:cubicBezTo>
                <a:cubicBezTo>
                  <a:pt x="70269" y="416863"/>
                  <a:pt x="64864" y="414333"/>
                  <a:pt x="58738" y="414333"/>
                </a:cubicBezTo>
                <a:close/>
                <a:moveTo>
                  <a:pt x="676571" y="121805"/>
                </a:moveTo>
                <a:lnTo>
                  <a:pt x="475056" y="323611"/>
                </a:lnTo>
                <a:lnTo>
                  <a:pt x="487673" y="336584"/>
                </a:lnTo>
                <a:lnTo>
                  <a:pt x="689549" y="134778"/>
                </a:lnTo>
                <a:close/>
                <a:moveTo>
                  <a:pt x="471090" y="0"/>
                </a:moveTo>
                <a:lnTo>
                  <a:pt x="484068" y="12973"/>
                </a:lnTo>
                <a:lnTo>
                  <a:pt x="574912" y="101624"/>
                </a:lnTo>
                <a:cubicBezTo>
                  <a:pt x="602670" y="94417"/>
                  <a:pt x="631509" y="94417"/>
                  <a:pt x="658907" y="100903"/>
                </a:cubicBezTo>
                <a:cubicBezTo>
                  <a:pt x="689188" y="107750"/>
                  <a:pt x="717667" y="123246"/>
                  <a:pt x="741820" y="146310"/>
                </a:cubicBezTo>
                <a:cubicBezTo>
                  <a:pt x="745064" y="149553"/>
                  <a:pt x="748308" y="152796"/>
                  <a:pt x="751192" y="156040"/>
                </a:cubicBezTo>
                <a:cubicBezTo>
                  <a:pt x="754076" y="159283"/>
                  <a:pt x="756600" y="162887"/>
                  <a:pt x="759844" y="166851"/>
                </a:cubicBezTo>
                <a:lnTo>
                  <a:pt x="759844" y="167211"/>
                </a:lnTo>
                <a:lnTo>
                  <a:pt x="760205" y="167211"/>
                </a:lnTo>
                <a:lnTo>
                  <a:pt x="769578" y="179824"/>
                </a:lnTo>
                <a:lnTo>
                  <a:pt x="758763" y="190995"/>
                </a:lnTo>
                <a:lnTo>
                  <a:pt x="540305" y="415505"/>
                </a:lnTo>
                <a:lnTo>
                  <a:pt x="529490" y="426677"/>
                </a:lnTo>
                <a:lnTo>
                  <a:pt x="516512" y="417667"/>
                </a:lnTo>
                <a:lnTo>
                  <a:pt x="515431" y="416947"/>
                </a:lnTo>
                <a:cubicBezTo>
                  <a:pt x="511826" y="414424"/>
                  <a:pt x="508221" y="411541"/>
                  <a:pt x="504977" y="408658"/>
                </a:cubicBezTo>
                <a:cubicBezTo>
                  <a:pt x="501372" y="405775"/>
                  <a:pt x="498488" y="402892"/>
                  <a:pt x="494883" y="399649"/>
                </a:cubicBezTo>
                <a:cubicBezTo>
                  <a:pt x="471090" y="376585"/>
                  <a:pt x="455229" y="348477"/>
                  <a:pt x="447298" y="318566"/>
                </a:cubicBezTo>
                <a:cubicBezTo>
                  <a:pt x="440088" y="290818"/>
                  <a:pt x="439367" y="262348"/>
                  <a:pt x="445856" y="234600"/>
                </a:cubicBezTo>
                <a:lnTo>
                  <a:pt x="366177" y="157467"/>
                </a:lnTo>
                <a:lnTo>
                  <a:pt x="111516" y="412082"/>
                </a:lnTo>
                <a:lnTo>
                  <a:pt x="112520" y="413565"/>
                </a:lnTo>
                <a:cubicBezTo>
                  <a:pt x="115493" y="420568"/>
                  <a:pt x="117115" y="428249"/>
                  <a:pt x="117115" y="436382"/>
                </a:cubicBezTo>
                <a:cubicBezTo>
                  <a:pt x="117115" y="444334"/>
                  <a:pt x="115493" y="452015"/>
                  <a:pt x="112520" y="459064"/>
                </a:cubicBezTo>
                <a:lnTo>
                  <a:pt x="112449" y="459170"/>
                </a:lnTo>
                <a:lnTo>
                  <a:pt x="394997" y="741668"/>
                </a:lnTo>
                <a:lnTo>
                  <a:pt x="412390" y="738187"/>
                </a:lnTo>
                <a:cubicBezTo>
                  <a:pt x="444120" y="738187"/>
                  <a:pt x="472605" y="750790"/>
                  <a:pt x="493157" y="771316"/>
                </a:cubicBezTo>
                <a:cubicBezTo>
                  <a:pt x="503433" y="781578"/>
                  <a:pt x="511816" y="793911"/>
                  <a:pt x="517630" y="807595"/>
                </a:cubicBezTo>
                <a:lnTo>
                  <a:pt x="525822" y="847725"/>
                </a:lnTo>
                <a:lnTo>
                  <a:pt x="552760" y="847725"/>
                </a:lnTo>
                <a:cubicBezTo>
                  <a:pt x="563211" y="847725"/>
                  <a:pt x="571140" y="855878"/>
                  <a:pt x="571140" y="865804"/>
                </a:cubicBezTo>
                <a:cubicBezTo>
                  <a:pt x="571140" y="876084"/>
                  <a:pt x="563211" y="883883"/>
                  <a:pt x="552760" y="883883"/>
                </a:cubicBezTo>
                <a:lnTo>
                  <a:pt x="522987" y="883883"/>
                </a:lnTo>
                <a:lnTo>
                  <a:pt x="522723" y="885465"/>
                </a:lnTo>
                <a:lnTo>
                  <a:pt x="507219" y="885465"/>
                </a:lnTo>
                <a:lnTo>
                  <a:pt x="317921" y="885465"/>
                </a:lnTo>
                <a:lnTo>
                  <a:pt x="302416" y="885465"/>
                </a:lnTo>
                <a:lnTo>
                  <a:pt x="302158" y="883883"/>
                </a:lnTo>
                <a:lnTo>
                  <a:pt x="272380" y="883883"/>
                </a:lnTo>
                <a:cubicBezTo>
                  <a:pt x="262289" y="883883"/>
                  <a:pt x="254000" y="876084"/>
                  <a:pt x="254000" y="865804"/>
                </a:cubicBezTo>
                <a:cubicBezTo>
                  <a:pt x="254000" y="855878"/>
                  <a:pt x="262289" y="847725"/>
                  <a:pt x="272380" y="847725"/>
                </a:cubicBezTo>
                <a:lnTo>
                  <a:pt x="299301" y="847725"/>
                </a:lnTo>
                <a:lnTo>
                  <a:pt x="307329" y="807595"/>
                </a:lnTo>
                <a:cubicBezTo>
                  <a:pt x="313053" y="793911"/>
                  <a:pt x="321346" y="781578"/>
                  <a:pt x="331622" y="771316"/>
                </a:cubicBezTo>
                <a:lnTo>
                  <a:pt x="356584" y="754706"/>
                </a:lnTo>
                <a:lnTo>
                  <a:pt x="87827" y="485997"/>
                </a:lnTo>
                <a:lnTo>
                  <a:pt x="81305" y="490375"/>
                </a:lnTo>
                <a:cubicBezTo>
                  <a:pt x="74323" y="493312"/>
                  <a:pt x="66666" y="494939"/>
                  <a:pt x="58738" y="494939"/>
                </a:cubicBezTo>
                <a:cubicBezTo>
                  <a:pt x="42522" y="494939"/>
                  <a:pt x="27747" y="488432"/>
                  <a:pt x="17297" y="477950"/>
                </a:cubicBezTo>
                <a:cubicBezTo>
                  <a:pt x="6487" y="467106"/>
                  <a:pt x="0" y="452286"/>
                  <a:pt x="0" y="436382"/>
                </a:cubicBezTo>
                <a:cubicBezTo>
                  <a:pt x="0" y="420116"/>
                  <a:pt x="6487" y="405658"/>
                  <a:pt x="17297" y="394814"/>
                </a:cubicBezTo>
                <a:cubicBezTo>
                  <a:pt x="27747" y="383970"/>
                  <a:pt x="42522" y="377825"/>
                  <a:pt x="58738" y="377825"/>
                </a:cubicBezTo>
                <a:cubicBezTo>
                  <a:pt x="66666" y="377825"/>
                  <a:pt x="74323" y="379361"/>
                  <a:pt x="81305" y="382253"/>
                </a:cubicBezTo>
                <a:lnTo>
                  <a:pt x="86423" y="385726"/>
                </a:lnTo>
                <a:lnTo>
                  <a:pt x="419822" y="52387"/>
                </a:lnTo>
                <a:lnTo>
                  <a:pt x="420030" y="52593"/>
                </a:lnTo>
                <a:lnTo>
                  <a:pt x="458113" y="13334"/>
                </a:ln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8" name="Subtitle 2">
            <a:extLst>
              <a:ext uri="{FF2B5EF4-FFF2-40B4-BE49-F238E27FC236}">
                <a16:creationId xmlns:a16="http://schemas.microsoft.com/office/drawing/2014/main" id="{32F205EE-0662-3846-9559-84971FF35855}"/>
              </a:ext>
            </a:extLst>
          </p:cNvPr>
          <p:cNvSpPr txBox="1">
            <a:spLocks/>
          </p:cNvSpPr>
          <p:nvPr/>
        </p:nvSpPr>
        <p:spPr>
          <a:xfrm>
            <a:off x="510122" y="1943406"/>
            <a:ext cx="7717298" cy="3665631"/>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20000"/>
              </a:lnSpc>
              <a:spcBef>
                <a:spcPct val="20000"/>
              </a:spcBef>
              <a:spcAft>
                <a:spcPts val="0"/>
              </a:spcAft>
              <a:buClrTx/>
              <a:buSzTx/>
              <a:buFont typeface="Arial"/>
              <a:buNone/>
              <a:tabLst/>
              <a:defRPr/>
            </a:pPr>
            <a:r>
              <a:rPr kumimoji="0" lang="en-US" sz="2200"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Câu</a:t>
            </a:r>
            <a:r>
              <a:rPr kumimoji="0" lang="en-US" sz="22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1"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hỏi</a:t>
            </a:r>
            <a:r>
              <a:rPr kumimoji="0" lang="en-US" sz="2200" b="1"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7: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Doanh</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nghiệp</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của</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bạn</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đã</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từng</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Chậm</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trả</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nợ</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dài</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nhất</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là</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bao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lâu</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a:t>
            </a:r>
          </a:p>
          <a:p>
            <a:pPr marL="1430536" marR="0" lvl="1" indent="-342900" algn="l" defTabSz="1087636" rtl="0" eaLnBrk="1" fontAlgn="auto" latinLnBrk="0" hangingPunct="1">
              <a:lnSpc>
                <a:spcPct val="13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Chưa</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bao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giờ</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chậm</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trả</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NH</a:t>
            </a:r>
          </a:p>
          <a:p>
            <a:pPr marL="1430536" marR="0" lvl="1" indent="-342900" algn="l" defTabSz="1087636" rtl="0" eaLnBrk="1" fontAlgn="auto" latinLnBrk="0" hangingPunct="1">
              <a:lnSpc>
                <a:spcPct val="13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Chậm</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1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tuần</a:t>
            </a:r>
            <a:endPar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1430536" marR="0" lvl="1" indent="-342900" algn="l" defTabSz="1087636" rtl="0" eaLnBrk="1" fontAlgn="auto" latinLnBrk="0" hangingPunct="1">
              <a:lnSpc>
                <a:spcPct val="13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Chậm</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1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tháng</a:t>
            </a:r>
            <a:endPar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1430536" marR="0" lvl="1" indent="-342900" algn="l" defTabSz="1087636" rtl="0" eaLnBrk="1" fontAlgn="auto" latinLnBrk="0" hangingPunct="1">
              <a:lnSpc>
                <a:spcPct val="13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Chậm</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2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tháng</a:t>
            </a:r>
            <a:endPar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1430536" marR="0" lvl="1" indent="-342900" algn="l" defTabSz="1087636" rtl="0" eaLnBrk="1" fontAlgn="auto" latinLnBrk="0" hangingPunct="1">
              <a:lnSpc>
                <a:spcPct val="13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Hơn</a:t>
            </a:r>
            <a:r>
              <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rPr>
              <a:t> 2 </a:t>
            </a:r>
            <a:r>
              <a:rPr kumimoji="0" lang="en-US" sz="2200" b="0" i="0" u="none" strike="noStrike" kern="1200" cap="none" spc="0" normalizeH="0" baseline="0" noProof="0" dirty="0" err="1">
                <a:ln>
                  <a:noFill/>
                </a:ln>
                <a:solidFill>
                  <a:prstClr val="black">
                    <a:lumMod val="95000"/>
                    <a:lumOff val="5000"/>
                  </a:prstClr>
                </a:solidFill>
                <a:effectLst/>
                <a:uLnTx/>
                <a:uFillTx/>
                <a:latin typeface="Arial" panose="020B0604020202020204" pitchFamily="34" charset="0"/>
                <a:cs typeface="Arial" panose="020B0604020202020204" pitchFamily="34" charset="0"/>
              </a:rPr>
              <a:t>tháng</a:t>
            </a:r>
            <a:endParaRPr kumimoji="0" lang="en-US" sz="2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a:p>
            <a:pPr marL="0" marR="0" lvl="0" indent="0" algn="l" defTabSz="1087636" rtl="0" eaLnBrk="1" fontAlgn="auto" latinLnBrk="0" hangingPunct="1">
              <a:lnSpc>
                <a:spcPts val="1751"/>
              </a:lnSpc>
              <a:spcBef>
                <a:spcPct val="20000"/>
              </a:spcBef>
              <a:spcAft>
                <a:spcPts val="0"/>
              </a:spcAft>
              <a:buClrTx/>
              <a:buSzTx/>
              <a:buFont typeface="Arial"/>
              <a:buNone/>
              <a:tabLst/>
              <a:defRPr/>
            </a:pPr>
            <a:r>
              <a:rPr kumimoji="0" lang="en-US" sz="1201" b="0" i="0" u="none" strike="noStrike" kern="1200" cap="none" spc="0" normalizeH="0" baseline="0" noProof="0" dirty="0">
                <a:ln>
                  <a:noFill/>
                </a:ln>
                <a:solidFill>
                  <a:prstClr val="black"/>
                </a:solidFill>
                <a:effectLst/>
                <a:uLnTx/>
                <a:uFillTx/>
                <a:latin typeface="Lato Light" panose="020F0502020204030203" pitchFamily="34" charset="0"/>
                <a:ea typeface="Open Sans Light" panose="020B0306030504020204" pitchFamily="34" charset="0"/>
                <a:cs typeface="Open Sans Light" panose="020B0306030504020204" pitchFamily="34" charset="0"/>
              </a:rPr>
              <a:t>.</a:t>
            </a:r>
          </a:p>
        </p:txBody>
      </p:sp>
      <p:sp>
        <p:nvSpPr>
          <p:cNvPr id="47" name="Freeform 46">
            <a:extLst>
              <a:ext uri="{FF2B5EF4-FFF2-40B4-BE49-F238E27FC236}">
                <a16:creationId xmlns:a16="http://schemas.microsoft.com/office/drawing/2014/main" id="{F0FF103D-2F3D-834B-B827-C9620BE70379}"/>
              </a:ext>
            </a:extLst>
          </p:cNvPr>
          <p:cNvSpPr>
            <a:spLocks noChangeArrowheads="1"/>
          </p:cNvSpPr>
          <p:nvPr/>
        </p:nvSpPr>
        <p:spPr bwMode="auto">
          <a:xfrm>
            <a:off x="6963434" y="5917263"/>
            <a:ext cx="307747" cy="354089"/>
          </a:xfrm>
          <a:custGeom>
            <a:avLst/>
            <a:gdLst>
              <a:gd name="connsiteX0" fmla="*/ 58738 w 769578"/>
              <a:gd name="connsiteY0" fmla="*/ 414333 h 885465"/>
              <a:gd name="connsiteX1" fmla="*/ 43243 w 769578"/>
              <a:gd name="connsiteY1" fmla="*/ 420839 h 885465"/>
              <a:gd name="connsiteX2" fmla="*/ 36396 w 769578"/>
              <a:gd name="connsiteY2" fmla="*/ 436382 h 885465"/>
              <a:gd name="connsiteX3" fmla="*/ 43243 w 769578"/>
              <a:gd name="connsiteY3" fmla="*/ 451563 h 885465"/>
              <a:gd name="connsiteX4" fmla="*/ 58738 w 769578"/>
              <a:gd name="connsiteY4" fmla="*/ 458431 h 885465"/>
              <a:gd name="connsiteX5" fmla="*/ 73873 w 769578"/>
              <a:gd name="connsiteY5" fmla="*/ 451563 h 885465"/>
              <a:gd name="connsiteX6" fmla="*/ 80719 w 769578"/>
              <a:gd name="connsiteY6" fmla="*/ 436382 h 885465"/>
              <a:gd name="connsiteX7" fmla="*/ 73873 w 769578"/>
              <a:gd name="connsiteY7" fmla="*/ 420839 h 885465"/>
              <a:gd name="connsiteX8" fmla="*/ 58738 w 769578"/>
              <a:gd name="connsiteY8" fmla="*/ 414333 h 885465"/>
              <a:gd name="connsiteX9" fmla="*/ 676571 w 769578"/>
              <a:gd name="connsiteY9" fmla="*/ 121805 h 885465"/>
              <a:gd name="connsiteX10" fmla="*/ 475056 w 769578"/>
              <a:gd name="connsiteY10" fmla="*/ 323611 h 885465"/>
              <a:gd name="connsiteX11" fmla="*/ 487673 w 769578"/>
              <a:gd name="connsiteY11" fmla="*/ 336584 h 885465"/>
              <a:gd name="connsiteX12" fmla="*/ 689549 w 769578"/>
              <a:gd name="connsiteY12" fmla="*/ 134778 h 885465"/>
              <a:gd name="connsiteX13" fmla="*/ 471090 w 769578"/>
              <a:gd name="connsiteY13" fmla="*/ 0 h 885465"/>
              <a:gd name="connsiteX14" fmla="*/ 484068 w 769578"/>
              <a:gd name="connsiteY14" fmla="*/ 12973 h 885465"/>
              <a:gd name="connsiteX15" fmla="*/ 574912 w 769578"/>
              <a:gd name="connsiteY15" fmla="*/ 101624 h 885465"/>
              <a:gd name="connsiteX16" fmla="*/ 658907 w 769578"/>
              <a:gd name="connsiteY16" fmla="*/ 100903 h 885465"/>
              <a:gd name="connsiteX17" fmla="*/ 741820 w 769578"/>
              <a:gd name="connsiteY17" fmla="*/ 146310 h 885465"/>
              <a:gd name="connsiteX18" fmla="*/ 751192 w 769578"/>
              <a:gd name="connsiteY18" fmla="*/ 156040 h 885465"/>
              <a:gd name="connsiteX19" fmla="*/ 759844 w 769578"/>
              <a:gd name="connsiteY19" fmla="*/ 166851 h 885465"/>
              <a:gd name="connsiteX20" fmla="*/ 759844 w 769578"/>
              <a:gd name="connsiteY20" fmla="*/ 167211 h 885465"/>
              <a:gd name="connsiteX21" fmla="*/ 760205 w 769578"/>
              <a:gd name="connsiteY21" fmla="*/ 167211 h 885465"/>
              <a:gd name="connsiteX22" fmla="*/ 769578 w 769578"/>
              <a:gd name="connsiteY22" fmla="*/ 179824 h 885465"/>
              <a:gd name="connsiteX23" fmla="*/ 758763 w 769578"/>
              <a:gd name="connsiteY23" fmla="*/ 190995 h 885465"/>
              <a:gd name="connsiteX24" fmla="*/ 540305 w 769578"/>
              <a:gd name="connsiteY24" fmla="*/ 415505 h 885465"/>
              <a:gd name="connsiteX25" fmla="*/ 529490 w 769578"/>
              <a:gd name="connsiteY25" fmla="*/ 426677 h 885465"/>
              <a:gd name="connsiteX26" fmla="*/ 516512 w 769578"/>
              <a:gd name="connsiteY26" fmla="*/ 417667 h 885465"/>
              <a:gd name="connsiteX27" fmla="*/ 515431 w 769578"/>
              <a:gd name="connsiteY27" fmla="*/ 416947 h 885465"/>
              <a:gd name="connsiteX28" fmla="*/ 504977 w 769578"/>
              <a:gd name="connsiteY28" fmla="*/ 408658 h 885465"/>
              <a:gd name="connsiteX29" fmla="*/ 494883 w 769578"/>
              <a:gd name="connsiteY29" fmla="*/ 399649 h 885465"/>
              <a:gd name="connsiteX30" fmla="*/ 447298 w 769578"/>
              <a:gd name="connsiteY30" fmla="*/ 318566 h 885465"/>
              <a:gd name="connsiteX31" fmla="*/ 445856 w 769578"/>
              <a:gd name="connsiteY31" fmla="*/ 234600 h 885465"/>
              <a:gd name="connsiteX32" fmla="*/ 366177 w 769578"/>
              <a:gd name="connsiteY32" fmla="*/ 157467 h 885465"/>
              <a:gd name="connsiteX33" fmla="*/ 111516 w 769578"/>
              <a:gd name="connsiteY33" fmla="*/ 412082 h 885465"/>
              <a:gd name="connsiteX34" fmla="*/ 112520 w 769578"/>
              <a:gd name="connsiteY34" fmla="*/ 413565 h 885465"/>
              <a:gd name="connsiteX35" fmla="*/ 117115 w 769578"/>
              <a:gd name="connsiteY35" fmla="*/ 436382 h 885465"/>
              <a:gd name="connsiteX36" fmla="*/ 112520 w 769578"/>
              <a:gd name="connsiteY36" fmla="*/ 459064 h 885465"/>
              <a:gd name="connsiteX37" fmla="*/ 112449 w 769578"/>
              <a:gd name="connsiteY37" fmla="*/ 459170 h 885465"/>
              <a:gd name="connsiteX38" fmla="*/ 394997 w 769578"/>
              <a:gd name="connsiteY38" fmla="*/ 741668 h 885465"/>
              <a:gd name="connsiteX39" fmla="*/ 412390 w 769578"/>
              <a:gd name="connsiteY39" fmla="*/ 738187 h 885465"/>
              <a:gd name="connsiteX40" fmla="*/ 493157 w 769578"/>
              <a:gd name="connsiteY40" fmla="*/ 771316 h 885465"/>
              <a:gd name="connsiteX41" fmla="*/ 517630 w 769578"/>
              <a:gd name="connsiteY41" fmla="*/ 807595 h 885465"/>
              <a:gd name="connsiteX42" fmla="*/ 525822 w 769578"/>
              <a:gd name="connsiteY42" fmla="*/ 847725 h 885465"/>
              <a:gd name="connsiteX43" fmla="*/ 552760 w 769578"/>
              <a:gd name="connsiteY43" fmla="*/ 847725 h 885465"/>
              <a:gd name="connsiteX44" fmla="*/ 571140 w 769578"/>
              <a:gd name="connsiteY44" fmla="*/ 865804 h 885465"/>
              <a:gd name="connsiteX45" fmla="*/ 552760 w 769578"/>
              <a:gd name="connsiteY45" fmla="*/ 883883 h 885465"/>
              <a:gd name="connsiteX46" fmla="*/ 522987 w 769578"/>
              <a:gd name="connsiteY46" fmla="*/ 883883 h 885465"/>
              <a:gd name="connsiteX47" fmla="*/ 522723 w 769578"/>
              <a:gd name="connsiteY47" fmla="*/ 885465 h 885465"/>
              <a:gd name="connsiteX48" fmla="*/ 507219 w 769578"/>
              <a:gd name="connsiteY48" fmla="*/ 885465 h 885465"/>
              <a:gd name="connsiteX49" fmla="*/ 317921 w 769578"/>
              <a:gd name="connsiteY49" fmla="*/ 885465 h 885465"/>
              <a:gd name="connsiteX50" fmla="*/ 302416 w 769578"/>
              <a:gd name="connsiteY50" fmla="*/ 885465 h 885465"/>
              <a:gd name="connsiteX51" fmla="*/ 302158 w 769578"/>
              <a:gd name="connsiteY51" fmla="*/ 883883 h 885465"/>
              <a:gd name="connsiteX52" fmla="*/ 272380 w 769578"/>
              <a:gd name="connsiteY52" fmla="*/ 883883 h 885465"/>
              <a:gd name="connsiteX53" fmla="*/ 254000 w 769578"/>
              <a:gd name="connsiteY53" fmla="*/ 865804 h 885465"/>
              <a:gd name="connsiteX54" fmla="*/ 272380 w 769578"/>
              <a:gd name="connsiteY54" fmla="*/ 847725 h 885465"/>
              <a:gd name="connsiteX55" fmla="*/ 299301 w 769578"/>
              <a:gd name="connsiteY55" fmla="*/ 847725 h 885465"/>
              <a:gd name="connsiteX56" fmla="*/ 307329 w 769578"/>
              <a:gd name="connsiteY56" fmla="*/ 807595 h 885465"/>
              <a:gd name="connsiteX57" fmla="*/ 331622 w 769578"/>
              <a:gd name="connsiteY57" fmla="*/ 771316 h 885465"/>
              <a:gd name="connsiteX58" fmla="*/ 356584 w 769578"/>
              <a:gd name="connsiteY58" fmla="*/ 754706 h 885465"/>
              <a:gd name="connsiteX59" fmla="*/ 87827 w 769578"/>
              <a:gd name="connsiteY59" fmla="*/ 485997 h 885465"/>
              <a:gd name="connsiteX60" fmla="*/ 81305 w 769578"/>
              <a:gd name="connsiteY60" fmla="*/ 490375 h 885465"/>
              <a:gd name="connsiteX61" fmla="*/ 58738 w 769578"/>
              <a:gd name="connsiteY61" fmla="*/ 494939 h 885465"/>
              <a:gd name="connsiteX62" fmla="*/ 17297 w 769578"/>
              <a:gd name="connsiteY62" fmla="*/ 477950 h 885465"/>
              <a:gd name="connsiteX63" fmla="*/ 0 w 769578"/>
              <a:gd name="connsiteY63" fmla="*/ 436382 h 885465"/>
              <a:gd name="connsiteX64" fmla="*/ 17297 w 769578"/>
              <a:gd name="connsiteY64" fmla="*/ 394814 h 885465"/>
              <a:gd name="connsiteX65" fmla="*/ 58738 w 769578"/>
              <a:gd name="connsiteY65" fmla="*/ 377825 h 885465"/>
              <a:gd name="connsiteX66" fmla="*/ 81305 w 769578"/>
              <a:gd name="connsiteY66" fmla="*/ 382253 h 885465"/>
              <a:gd name="connsiteX67" fmla="*/ 86423 w 769578"/>
              <a:gd name="connsiteY67" fmla="*/ 385726 h 885465"/>
              <a:gd name="connsiteX68" fmla="*/ 419822 w 769578"/>
              <a:gd name="connsiteY68" fmla="*/ 52387 h 885465"/>
              <a:gd name="connsiteX69" fmla="*/ 420030 w 769578"/>
              <a:gd name="connsiteY69" fmla="*/ 52593 h 885465"/>
              <a:gd name="connsiteX70" fmla="*/ 458113 w 769578"/>
              <a:gd name="connsiteY70" fmla="*/ 13334 h 88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9578" h="885465">
                <a:moveTo>
                  <a:pt x="58738" y="414333"/>
                </a:moveTo>
                <a:cubicBezTo>
                  <a:pt x="52251" y="414333"/>
                  <a:pt x="47206" y="416863"/>
                  <a:pt x="43243" y="420839"/>
                </a:cubicBezTo>
                <a:cubicBezTo>
                  <a:pt x="38918" y="424815"/>
                  <a:pt x="36396" y="430237"/>
                  <a:pt x="36396" y="436382"/>
                </a:cubicBezTo>
                <a:cubicBezTo>
                  <a:pt x="36396" y="442527"/>
                  <a:pt x="38918" y="447949"/>
                  <a:pt x="43243" y="451563"/>
                </a:cubicBezTo>
                <a:cubicBezTo>
                  <a:pt x="47206" y="455901"/>
                  <a:pt x="52251" y="458431"/>
                  <a:pt x="58738" y="458431"/>
                </a:cubicBezTo>
                <a:cubicBezTo>
                  <a:pt x="64864" y="458431"/>
                  <a:pt x="70269" y="455901"/>
                  <a:pt x="73873" y="451563"/>
                </a:cubicBezTo>
                <a:cubicBezTo>
                  <a:pt x="77836" y="447949"/>
                  <a:pt x="80719" y="442527"/>
                  <a:pt x="80719" y="436382"/>
                </a:cubicBezTo>
                <a:cubicBezTo>
                  <a:pt x="80719" y="430237"/>
                  <a:pt x="77836" y="424815"/>
                  <a:pt x="73873" y="420839"/>
                </a:cubicBezTo>
                <a:cubicBezTo>
                  <a:pt x="70269" y="416863"/>
                  <a:pt x="64864" y="414333"/>
                  <a:pt x="58738" y="414333"/>
                </a:cubicBezTo>
                <a:close/>
                <a:moveTo>
                  <a:pt x="676571" y="121805"/>
                </a:moveTo>
                <a:lnTo>
                  <a:pt x="475056" y="323611"/>
                </a:lnTo>
                <a:lnTo>
                  <a:pt x="487673" y="336584"/>
                </a:lnTo>
                <a:lnTo>
                  <a:pt x="689549" y="134778"/>
                </a:lnTo>
                <a:close/>
                <a:moveTo>
                  <a:pt x="471090" y="0"/>
                </a:moveTo>
                <a:lnTo>
                  <a:pt x="484068" y="12973"/>
                </a:lnTo>
                <a:lnTo>
                  <a:pt x="574912" y="101624"/>
                </a:lnTo>
                <a:cubicBezTo>
                  <a:pt x="602670" y="94417"/>
                  <a:pt x="631509" y="94417"/>
                  <a:pt x="658907" y="100903"/>
                </a:cubicBezTo>
                <a:cubicBezTo>
                  <a:pt x="689188" y="107750"/>
                  <a:pt x="717667" y="123246"/>
                  <a:pt x="741820" y="146310"/>
                </a:cubicBezTo>
                <a:cubicBezTo>
                  <a:pt x="745064" y="149553"/>
                  <a:pt x="748308" y="152796"/>
                  <a:pt x="751192" y="156040"/>
                </a:cubicBezTo>
                <a:cubicBezTo>
                  <a:pt x="754076" y="159283"/>
                  <a:pt x="756600" y="162887"/>
                  <a:pt x="759844" y="166851"/>
                </a:cubicBezTo>
                <a:lnTo>
                  <a:pt x="759844" y="167211"/>
                </a:lnTo>
                <a:lnTo>
                  <a:pt x="760205" y="167211"/>
                </a:lnTo>
                <a:lnTo>
                  <a:pt x="769578" y="179824"/>
                </a:lnTo>
                <a:lnTo>
                  <a:pt x="758763" y="190995"/>
                </a:lnTo>
                <a:lnTo>
                  <a:pt x="540305" y="415505"/>
                </a:lnTo>
                <a:lnTo>
                  <a:pt x="529490" y="426677"/>
                </a:lnTo>
                <a:lnTo>
                  <a:pt x="516512" y="417667"/>
                </a:lnTo>
                <a:lnTo>
                  <a:pt x="515431" y="416947"/>
                </a:lnTo>
                <a:cubicBezTo>
                  <a:pt x="511826" y="414424"/>
                  <a:pt x="508221" y="411541"/>
                  <a:pt x="504977" y="408658"/>
                </a:cubicBezTo>
                <a:cubicBezTo>
                  <a:pt x="501372" y="405775"/>
                  <a:pt x="498488" y="402892"/>
                  <a:pt x="494883" y="399649"/>
                </a:cubicBezTo>
                <a:cubicBezTo>
                  <a:pt x="471090" y="376585"/>
                  <a:pt x="455229" y="348477"/>
                  <a:pt x="447298" y="318566"/>
                </a:cubicBezTo>
                <a:cubicBezTo>
                  <a:pt x="440088" y="290818"/>
                  <a:pt x="439367" y="262348"/>
                  <a:pt x="445856" y="234600"/>
                </a:cubicBezTo>
                <a:lnTo>
                  <a:pt x="366177" y="157467"/>
                </a:lnTo>
                <a:lnTo>
                  <a:pt x="111516" y="412082"/>
                </a:lnTo>
                <a:lnTo>
                  <a:pt x="112520" y="413565"/>
                </a:lnTo>
                <a:cubicBezTo>
                  <a:pt x="115493" y="420568"/>
                  <a:pt x="117115" y="428249"/>
                  <a:pt x="117115" y="436382"/>
                </a:cubicBezTo>
                <a:cubicBezTo>
                  <a:pt x="117115" y="444334"/>
                  <a:pt x="115493" y="452015"/>
                  <a:pt x="112520" y="459064"/>
                </a:cubicBezTo>
                <a:lnTo>
                  <a:pt x="112449" y="459170"/>
                </a:lnTo>
                <a:lnTo>
                  <a:pt x="394997" y="741668"/>
                </a:lnTo>
                <a:lnTo>
                  <a:pt x="412390" y="738187"/>
                </a:lnTo>
                <a:cubicBezTo>
                  <a:pt x="444120" y="738187"/>
                  <a:pt x="472605" y="750790"/>
                  <a:pt x="493157" y="771316"/>
                </a:cubicBezTo>
                <a:cubicBezTo>
                  <a:pt x="503433" y="781578"/>
                  <a:pt x="511816" y="793911"/>
                  <a:pt x="517630" y="807595"/>
                </a:cubicBezTo>
                <a:lnTo>
                  <a:pt x="525822" y="847725"/>
                </a:lnTo>
                <a:lnTo>
                  <a:pt x="552760" y="847725"/>
                </a:lnTo>
                <a:cubicBezTo>
                  <a:pt x="563211" y="847725"/>
                  <a:pt x="571140" y="855878"/>
                  <a:pt x="571140" y="865804"/>
                </a:cubicBezTo>
                <a:cubicBezTo>
                  <a:pt x="571140" y="876084"/>
                  <a:pt x="563211" y="883883"/>
                  <a:pt x="552760" y="883883"/>
                </a:cubicBezTo>
                <a:lnTo>
                  <a:pt x="522987" y="883883"/>
                </a:lnTo>
                <a:lnTo>
                  <a:pt x="522723" y="885465"/>
                </a:lnTo>
                <a:lnTo>
                  <a:pt x="507219" y="885465"/>
                </a:lnTo>
                <a:lnTo>
                  <a:pt x="317921" y="885465"/>
                </a:lnTo>
                <a:lnTo>
                  <a:pt x="302416" y="885465"/>
                </a:lnTo>
                <a:lnTo>
                  <a:pt x="302158" y="883883"/>
                </a:lnTo>
                <a:lnTo>
                  <a:pt x="272380" y="883883"/>
                </a:lnTo>
                <a:cubicBezTo>
                  <a:pt x="262289" y="883883"/>
                  <a:pt x="254000" y="876084"/>
                  <a:pt x="254000" y="865804"/>
                </a:cubicBezTo>
                <a:cubicBezTo>
                  <a:pt x="254000" y="855878"/>
                  <a:pt x="262289" y="847725"/>
                  <a:pt x="272380" y="847725"/>
                </a:cubicBezTo>
                <a:lnTo>
                  <a:pt x="299301" y="847725"/>
                </a:lnTo>
                <a:lnTo>
                  <a:pt x="307329" y="807595"/>
                </a:lnTo>
                <a:cubicBezTo>
                  <a:pt x="313053" y="793911"/>
                  <a:pt x="321346" y="781578"/>
                  <a:pt x="331622" y="771316"/>
                </a:cubicBezTo>
                <a:lnTo>
                  <a:pt x="356584" y="754706"/>
                </a:lnTo>
                <a:lnTo>
                  <a:pt x="87827" y="485997"/>
                </a:lnTo>
                <a:lnTo>
                  <a:pt x="81305" y="490375"/>
                </a:lnTo>
                <a:cubicBezTo>
                  <a:pt x="74323" y="493312"/>
                  <a:pt x="66666" y="494939"/>
                  <a:pt x="58738" y="494939"/>
                </a:cubicBezTo>
                <a:cubicBezTo>
                  <a:pt x="42522" y="494939"/>
                  <a:pt x="27747" y="488432"/>
                  <a:pt x="17297" y="477950"/>
                </a:cubicBezTo>
                <a:cubicBezTo>
                  <a:pt x="6487" y="467106"/>
                  <a:pt x="0" y="452286"/>
                  <a:pt x="0" y="436382"/>
                </a:cubicBezTo>
                <a:cubicBezTo>
                  <a:pt x="0" y="420116"/>
                  <a:pt x="6487" y="405658"/>
                  <a:pt x="17297" y="394814"/>
                </a:cubicBezTo>
                <a:cubicBezTo>
                  <a:pt x="27747" y="383970"/>
                  <a:pt x="42522" y="377825"/>
                  <a:pt x="58738" y="377825"/>
                </a:cubicBezTo>
                <a:cubicBezTo>
                  <a:pt x="66666" y="377825"/>
                  <a:pt x="74323" y="379361"/>
                  <a:pt x="81305" y="382253"/>
                </a:cubicBezTo>
                <a:lnTo>
                  <a:pt x="86423" y="385726"/>
                </a:lnTo>
                <a:lnTo>
                  <a:pt x="419822" y="52387"/>
                </a:lnTo>
                <a:lnTo>
                  <a:pt x="420030" y="52593"/>
                </a:lnTo>
                <a:lnTo>
                  <a:pt x="458113" y="13334"/>
                </a:ln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40" name="Title 1"/>
          <p:cNvSpPr txBox="1">
            <a:spLocks/>
          </p:cNvSpPr>
          <p:nvPr/>
        </p:nvSpPr>
        <p:spPr>
          <a:xfrm>
            <a:off x="0" y="145675"/>
            <a:ext cx="10515600" cy="1325909"/>
          </a:xfrm>
          <a:prstGeom prst="rect">
            <a:avLst/>
          </a:prstGeom>
        </p:spPr>
        <p:txBody>
          <a:bodyPr>
            <a:norm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Câu hỏi Thảo luận</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515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844"/>
            <a:ext cx="10515600" cy="1325909"/>
          </a:xfrm>
        </p:spPr>
        <p:txBody>
          <a:bodyPr>
            <a:normAutofit/>
          </a:bodyPr>
          <a:lstStyle/>
          <a:p>
            <a:r>
              <a:rPr lang="en-US" sz="2701" b="1" dirty="0">
                <a:solidFill>
                  <a:schemeClr val="bg1"/>
                </a:solidFill>
                <a:latin typeface="Arial" panose="020B0604020202020204" pitchFamily="34" charset="0"/>
                <a:cs typeface="Arial" panose="020B0604020202020204" pitchFamily="34" charset="0"/>
              </a:rPr>
              <a:t>CIC </a:t>
            </a:r>
            <a:r>
              <a:rPr lang="en-US" sz="2701" b="1" dirty="0" err="1">
                <a:solidFill>
                  <a:schemeClr val="bg1"/>
                </a:solidFill>
                <a:latin typeface="Arial" panose="020B0604020202020204" pitchFamily="34" charset="0"/>
                <a:cs typeface="Arial" panose="020B0604020202020204" pitchFamily="34" charset="0"/>
              </a:rPr>
              <a:t>và</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Các</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phát</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sinh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liên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quan</a:t>
            </a:r>
            <a:endParaRPr lang="en-US" sz="2701" b="1" dirty="0">
              <a:solidFill>
                <a:schemeClr val="bg1"/>
              </a:solidFill>
              <a:latin typeface="Arial" panose="020B0604020202020204" pitchFamily="34" charset="0"/>
              <a:cs typeface="Arial" panose="020B0604020202020204" pitchFamily="34" charset="0"/>
            </a:endParaRPr>
          </a:p>
        </p:txBody>
      </p:sp>
      <p:grpSp>
        <p:nvGrpSpPr>
          <p:cNvPr id="27" name="Group 26"/>
          <p:cNvGrpSpPr/>
          <p:nvPr/>
        </p:nvGrpSpPr>
        <p:grpSpPr>
          <a:xfrm>
            <a:off x="7744354" y="1094465"/>
            <a:ext cx="4447647" cy="5261797"/>
            <a:chOff x="7744353" y="1049019"/>
            <a:chExt cx="4447647" cy="5261797"/>
          </a:xfrm>
        </p:grpSpPr>
        <p:pic>
          <p:nvPicPr>
            <p:cNvPr id="4" name="Picture 3"/>
            <p:cNvPicPr>
              <a:picLocks noChangeAspect="1"/>
            </p:cNvPicPr>
            <p:nvPr/>
          </p:nvPicPr>
          <p:blipFill>
            <a:blip r:embed="rId2"/>
            <a:stretch>
              <a:fillRect/>
            </a:stretch>
          </p:blipFill>
          <p:spPr>
            <a:xfrm>
              <a:off x="10166599" y="2920451"/>
              <a:ext cx="2025401" cy="1138018"/>
            </a:xfrm>
            <a:prstGeom prst="rect">
              <a:avLst/>
            </a:prstGeom>
          </p:spPr>
        </p:pic>
        <p:pic>
          <p:nvPicPr>
            <p:cNvPr id="5" name="Picture 4"/>
            <p:cNvPicPr>
              <a:picLocks noChangeAspect="1"/>
            </p:cNvPicPr>
            <p:nvPr/>
          </p:nvPicPr>
          <p:blipFill>
            <a:blip r:embed="rId3"/>
            <a:stretch>
              <a:fillRect/>
            </a:stretch>
          </p:blipFill>
          <p:spPr>
            <a:xfrm>
              <a:off x="10166801" y="1049019"/>
              <a:ext cx="1522786" cy="1140620"/>
            </a:xfrm>
            <a:prstGeom prst="rect">
              <a:avLst/>
            </a:prstGeom>
          </p:spPr>
        </p:pic>
        <p:pic>
          <p:nvPicPr>
            <p:cNvPr id="6" name="Picture 5"/>
            <p:cNvPicPr>
              <a:picLocks noChangeAspect="1"/>
            </p:cNvPicPr>
            <p:nvPr/>
          </p:nvPicPr>
          <p:blipFill>
            <a:blip r:embed="rId4"/>
            <a:stretch>
              <a:fillRect/>
            </a:stretch>
          </p:blipFill>
          <p:spPr>
            <a:xfrm>
              <a:off x="9814713" y="5046111"/>
              <a:ext cx="2040845" cy="1264705"/>
            </a:xfrm>
            <a:prstGeom prst="rect">
              <a:avLst/>
            </a:prstGeom>
          </p:spPr>
        </p:pic>
        <p:pic>
          <p:nvPicPr>
            <p:cNvPr id="7" name="Picture 6"/>
            <p:cNvPicPr>
              <a:picLocks noChangeAspect="1"/>
            </p:cNvPicPr>
            <p:nvPr/>
          </p:nvPicPr>
          <p:blipFill>
            <a:blip r:embed="rId5"/>
            <a:stretch>
              <a:fillRect/>
            </a:stretch>
          </p:blipFill>
          <p:spPr>
            <a:xfrm>
              <a:off x="7744353" y="3083042"/>
              <a:ext cx="1708086" cy="869859"/>
            </a:xfrm>
            <a:prstGeom prst="rect">
              <a:avLst/>
            </a:prstGeom>
          </p:spPr>
        </p:pic>
        <p:cxnSp>
          <p:nvCxnSpPr>
            <p:cNvPr id="10" name="Straight Arrow Connector 9"/>
            <p:cNvCxnSpPr>
              <a:stCxn id="5" idx="2"/>
              <a:endCxn id="4" idx="0"/>
            </p:cNvCxnSpPr>
            <p:nvPr/>
          </p:nvCxnSpPr>
          <p:spPr>
            <a:xfrm>
              <a:off x="10928194" y="2189639"/>
              <a:ext cx="251106" cy="730812"/>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2"/>
              <a:endCxn id="6" idx="0"/>
            </p:cNvCxnSpPr>
            <p:nvPr/>
          </p:nvCxnSpPr>
          <p:spPr>
            <a:xfrm flipH="1">
              <a:off x="10835136" y="4058469"/>
              <a:ext cx="344164" cy="987642"/>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1"/>
              <a:endCxn id="7" idx="3"/>
            </p:cNvCxnSpPr>
            <p:nvPr/>
          </p:nvCxnSpPr>
          <p:spPr>
            <a:xfrm flipH="1">
              <a:off x="9452439" y="3489460"/>
              <a:ext cx="714160" cy="28512"/>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05EBEA69-01FF-8F41-B4C6-B02A6638C57B}"/>
              </a:ext>
            </a:extLst>
          </p:cNvPr>
          <p:cNvSpPr/>
          <p:nvPr/>
        </p:nvSpPr>
        <p:spPr>
          <a:xfrm>
            <a:off x="116097" y="1094465"/>
            <a:ext cx="832555" cy="83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4" name="Freeform 13">
            <a:extLst>
              <a:ext uri="{FF2B5EF4-FFF2-40B4-BE49-F238E27FC236}">
                <a16:creationId xmlns:a16="http://schemas.microsoft.com/office/drawing/2014/main" id="{C2686298-AD6C-904B-82AF-8C0BD36585F7}"/>
              </a:ext>
            </a:extLst>
          </p:cNvPr>
          <p:cNvSpPr>
            <a:spLocks noChangeArrowheads="1"/>
          </p:cNvSpPr>
          <p:nvPr/>
        </p:nvSpPr>
        <p:spPr bwMode="auto">
          <a:xfrm>
            <a:off x="308447" y="1291303"/>
            <a:ext cx="434909" cy="438878"/>
          </a:xfrm>
          <a:custGeom>
            <a:avLst/>
            <a:gdLst>
              <a:gd name="connsiteX0" fmla="*/ 73456 w 869590"/>
              <a:gd name="connsiteY0" fmla="*/ 117475 h 877527"/>
              <a:gd name="connsiteX1" fmla="*/ 96861 w 869590"/>
              <a:gd name="connsiteY1" fmla="*/ 127192 h 877527"/>
              <a:gd name="connsiteX2" fmla="*/ 277980 w 869590"/>
              <a:gd name="connsiteY2" fmla="*/ 176854 h 877527"/>
              <a:gd name="connsiteX3" fmla="*/ 277980 w 869590"/>
              <a:gd name="connsiteY3" fmla="*/ 327281 h 877527"/>
              <a:gd name="connsiteX4" fmla="*/ 352877 w 869590"/>
              <a:gd name="connsiteY4" fmla="*/ 327281 h 877527"/>
              <a:gd name="connsiteX5" fmla="*/ 352877 w 869590"/>
              <a:gd name="connsiteY5" fmla="*/ 185491 h 877527"/>
              <a:gd name="connsiteX6" fmla="*/ 420212 w 869590"/>
              <a:gd name="connsiteY6" fmla="*/ 188010 h 877527"/>
              <a:gd name="connsiteX7" fmla="*/ 515993 w 869590"/>
              <a:gd name="connsiteY7" fmla="*/ 182972 h 877527"/>
              <a:gd name="connsiteX8" fmla="*/ 515993 w 869590"/>
              <a:gd name="connsiteY8" fmla="*/ 327281 h 877527"/>
              <a:gd name="connsiteX9" fmla="*/ 591609 w 869590"/>
              <a:gd name="connsiteY9" fmla="*/ 327281 h 877527"/>
              <a:gd name="connsiteX10" fmla="*/ 591609 w 869590"/>
              <a:gd name="connsiteY10" fmla="*/ 172536 h 877527"/>
              <a:gd name="connsiteX11" fmla="*/ 773449 w 869590"/>
              <a:gd name="connsiteY11" fmla="*/ 126472 h 877527"/>
              <a:gd name="connsiteX12" fmla="*/ 796134 w 869590"/>
              <a:gd name="connsiteY12" fmla="*/ 118915 h 877527"/>
              <a:gd name="connsiteX13" fmla="*/ 798655 w 869590"/>
              <a:gd name="connsiteY13" fmla="*/ 143026 h 877527"/>
              <a:gd name="connsiteX14" fmla="*/ 867790 w 869590"/>
              <a:gd name="connsiteY14" fmla="*/ 856295 h 877527"/>
              <a:gd name="connsiteX15" fmla="*/ 869590 w 869590"/>
              <a:gd name="connsiteY15" fmla="*/ 877527 h 877527"/>
              <a:gd name="connsiteX16" fmla="*/ 848346 w 869590"/>
              <a:gd name="connsiteY16" fmla="*/ 877527 h 877527"/>
              <a:gd name="connsiteX17" fmla="*/ 20884 w 869590"/>
              <a:gd name="connsiteY17" fmla="*/ 877527 h 877527"/>
              <a:gd name="connsiteX18" fmla="*/ 0 w 869590"/>
              <a:gd name="connsiteY18" fmla="*/ 877527 h 877527"/>
              <a:gd name="connsiteX19" fmla="*/ 1800 w 869590"/>
              <a:gd name="connsiteY19" fmla="*/ 856295 h 877527"/>
              <a:gd name="connsiteX20" fmla="*/ 70575 w 869590"/>
              <a:gd name="connsiteY20" fmla="*/ 143026 h 877527"/>
              <a:gd name="connsiteX21" fmla="*/ 357837 w 869590"/>
              <a:gd name="connsiteY21" fmla="*/ 0 h 877527"/>
              <a:gd name="connsiteX22" fmla="*/ 513340 w 869590"/>
              <a:gd name="connsiteY22" fmla="*/ 0 h 877527"/>
              <a:gd name="connsiteX23" fmla="*/ 556275 w 869590"/>
              <a:gd name="connsiteY23" fmla="*/ 17998 h 877527"/>
              <a:gd name="connsiteX24" fmla="*/ 574314 w 869590"/>
              <a:gd name="connsiteY24" fmla="*/ 60833 h 877527"/>
              <a:gd name="connsiteX25" fmla="*/ 574314 w 869590"/>
              <a:gd name="connsiteY25" fmla="*/ 309202 h 877527"/>
              <a:gd name="connsiteX26" fmla="*/ 535348 w 869590"/>
              <a:gd name="connsiteY26" fmla="*/ 309202 h 877527"/>
              <a:gd name="connsiteX27" fmla="*/ 535348 w 869590"/>
              <a:gd name="connsiteY27" fmla="*/ 60833 h 877527"/>
              <a:gd name="connsiteX28" fmla="*/ 528854 w 869590"/>
              <a:gd name="connsiteY28" fmla="*/ 45355 h 877527"/>
              <a:gd name="connsiteX29" fmla="*/ 513340 w 869590"/>
              <a:gd name="connsiteY29" fmla="*/ 38875 h 877527"/>
              <a:gd name="connsiteX30" fmla="*/ 357837 w 869590"/>
              <a:gd name="connsiteY30" fmla="*/ 38875 h 877527"/>
              <a:gd name="connsiteX31" fmla="*/ 341962 w 869590"/>
              <a:gd name="connsiteY31" fmla="*/ 45355 h 877527"/>
              <a:gd name="connsiteX32" fmla="*/ 335467 w 869590"/>
              <a:gd name="connsiteY32" fmla="*/ 60833 h 877527"/>
              <a:gd name="connsiteX33" fmla="*/ 335467 w 869590"/>
              <a:gd name="connsiteY33" fmla="*/ 309202 h 877527"/>
              <a:gd name="connsiteX34" fmla="*/ 296862 w 869590"/>
              <a:gd name="connsiteY34" fmla="*/ 309202 h 877527"/>
              <a:gd name="connsiteX35" fmla="*/ 296862 w 869590"/>
              <a:gd name="connsiteY35" fmla="*/ 60833 h 877527"/>
              <a:gd name="connsiteX36" fmla="*/ 314902 w 869590"/>
              <a:gd name="connsiteY36" fmla="*/ 17998 h 877527"/>
              <a:gd name="connsiteX37" fmla="*/ 357837 w 869590"/>
              <a:gd name="connsiteY37" fmla="*/ 0 h 87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69590" h="877527">
                <a:moveTo>
                  <a:pt x="73456" y="117475"/>
                </a:moveTo>
                <a:lnTo>
                  <a:pt x="96861" y="127192"/>
                </a:lnTo>
                <a:cubicBezTo>
                  <a:pt x="155554" y="150224"/>
                  <a:pt x="216407" y="167138"/>
                  <a:pt x="277980" y="176854"/>
                </a:cubicBezTo>
                <a:lnTo>
                  <a:pt x="277980" y="327281"/>
                </a:lnTo>
                <a:lnTo>
                  <a:pt x="352877" y="327281"/>
                </a:lnTo>
                <a:lnTo>
                  <a:pt x="352877" y="185491"/>
                </a:lnTo>
                <a:cubicBezTo>
                  <a:pt x="375202" y="187291"/>
                  <a:pt x="397887" y="188010"/>
                  <a:pt x="420212" y="188010"/>
                </a:cubicBezTo>
                <a:cubicBezTo>
                  <a:pt x="451899" y="188010"/>
                  <a:pt x="483946" y="186211"/>
                  <a:pt x="515993" y="182972"/>
                </a:cubicBezTo>
                <a:lnTo>
                  <a:pt x="515993" y="327281"/>
                </a:lnTo>
                <a:lnTo>
                  <a:pt x="591609" y="327281"/>
                </a:lnTo>
                <a:lnTo>
                  <a:pt x="591609" y="172536"/>
                </a:lnTo>
                <a:cubicBezTo>
                  <a:pt x="650662" y="162459"/>
                  <a:pt x="711516" y="146985"/>
                  <a:pt x="773449" y="126472"/>
                </a:cubicBezTo>
                <a:lnTo>
                  <a:pt x="796134" y="118915"/>
                </a:lnTo>
                <a:lnTo>
                  <a:pt x="798655" y="143026"/>
                </a:lnTo>
                <a:lnTo>
                  <a:pt x="867790" y="856295"/>
                </a:lnTo>
                <a:lnTo>
                  <a:pt x="869590" y="877527"/>
                </a:lnTo>
                <a:lnTo>
                  <a:pt x="848346" y="877527"/>
                </a:lnTo>
                <a:lnTo>
                  <a:pt x="20884" y="877527"/>
                </a:lnTo>
                <a:lnTo>
                  <a:pt x="0" y="877527"/>
                </a:lnTo>
                <a:lnTo>
                  <a:pt x="1800" y="856295"/>
                </a:lnTo>
                <a:lnTo>
                  <a:pt x="70575" y="143026"/>
                </a:lnTo>
                <a:close/>
                <a:moveTo>
                  <a:pt x="357837" y="0"/>
                </a:moveTo>
                <a:lnTo>
                  <a:pt x="513340" y="0"/>
                </a:lnTo>
                <a:cubicBezTo>
                  <a:pt x="529937" y="0"/>
                  <a:pt x="545451" y="6839"/>
                  <a:pt x="556275" y="17998"/>
                </a:cubicBezTo>
                <a:cubicBezTo>
                  <a:pt x="567459" y="29157"/>
                  <a:pt x="574314" y="43915"/>
                  <a:pt x="574314" y="60833"/>
                </a:cubicBezTo>
                <a:lnTo>
                  <a:pt x="574314" y="309202"/>
                </a:lnTo>
                <a:lnTo>
                  <a:pt x="535348" y="309202"/>
                </a:lnTo>
                <a:lnTo>
                  <a:pt x="535348" y="60833"/>
                </a:lnTo>
                <a:cubicBezTo>
                  <a:pt x="535348" y="54714"/>
                  <a:pt x="533184" y="49314"/>
                  <a:pt x="528854" y="45355"/>
                </a:cubicBezTo>
                <a:cubicBezTo>
                  <a:pt x="524885" y="41395"/>
                  <a:pt x="519473" y="38875"/>
                  <a:pt x="513340" y="38875"/>
                </a:cubicBezTo>
                <a:lnTo>
                  <a:pt x="357837" y="38875"/>
                </a:lnTo>
                <a:cubicBezTo>
                  <a:pt x="351703" y="38875"/>
                  <a:pt x="345931" y="41395"/>
                  <a:pt x="341962" y="45355"/>
                </a:cubicBezTo>
                <a:cubicBezTo>
                  <a:pt x="337993" y="49314"/>
                  <a:pt x="335467" y="54714"/>
                  <a:pt x="335467" y="60833"/>
                </a:cubicBezTo>
                <a:lnTo>
                  <a:pt x="335467" y="309202"/>
                </a:lnTo>
                <a:lnTo>
                  <a:pt x="296862" y="309202"/>
                </a:lnTo>
                <a:lnTo>
                  <a:pt x="296862" y="60833"/>
                </a:lnTo>
                <a:cubicBezTo>
                  <a:pt x="296862" y="43915"/>
                  <a:pt x="303717" y="29157"/>
                  <a:pt x="314902" y="17998"/>
                </a:cubicBezTo>
                <a:cubicBezTo>
                  <a:pt x="325726" y="6839"/>
                  <a:pt x="340879" y="0"/>
                  <a:pt x="357837" y="0"/>
                </a:cubicBez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8" name="Rectangle 7"/>
          <p:cNvSpPr/>
          <p:nvPr/>
        </p:nvSpPr>
        <p:spPr>
          <a:xfrm>
            <a:off x="1137433" y="1335472"/>
            <a:ext cx="5003293" cy="369460"/>
          </a:xfrm>
          <a:prstGeom prst="rect">
            <a:avLst/>
          </a:prstGeom>
        </p:spPr>
        <p:txBody>
          <a:bodyPr wrap="none">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CIC là thông tin tín dụng tập trung của cả nước</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2DFF0AE-DE26-D441-BFF6-6C97A9ECFE93}"/>
              </a:ext>
            </a:extLst>
          </p:cNvPr>
          <p:cNvSpPr/>
          <p:nvPr/>
        </p:nvSpPr>
        <p:spPr>
          <a:xfrm>
            <a:off x="109624" y="2235085"/>
            <a:ext cx="832555" cy="8325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6" name="Freeform 15">
            <a:extLst>
              <a:ext uri="{FF2B5EF4-FFF2-40B4-BE49-F238E27FC236}">
                <a16:creationId xmlns:a16="http://schemas.microsoft.com/office/drawing/2014/main" id="{19DB13B8-E002-334D-A019-EEB03FEA6A09}"/>
              </a:ext>
            </a:extLst>
          </p:cNvPr>
          <p:cNvSpPr>
            <a:spLocks noChangeArrowheads="1"/>
          </p:cNvSpPr>
          <p:nvPr/>
        </p:nvSpPr>
        <p:spPr bwMode="auto">
          <a:xfrm>
            <a:off x="292116" y="2488166"/>
            <a:ext cx="415854" cy="439671"/>
          </a:xfrm>
          <a:custGeom>
            <a:avLst/>
            <a:gdLst>
              <a:gd name="connsiteX0" fmla="*/ 6122 w 831490"/>
              <a:gd name="connsiteY0" fmla="*/ 782638 h 879113"/>
              <a:gd name="connsiteX1" fmla="*/ 53653 w 831490"/>
              <a:gd name="connsiteY1" fmla="*/ 809439 h 879113"/>
              <a:gd name="connsiteX2" fmla="*/ 182563 w 831490"/>
              <a:gd name="connsiteY2" fmla="*/ 828996 h 879113"/>
              <a:gd name="connsiteX3" fmla="*/ 311113 w 831490"/>
              <a:gd name="connsiteY3" fmla="*/ 809439 h 879113"/>
              <a:gd name="connsiteX4" fmla="*/ 358644 w 831490"/>
              <a:gd name="connsiteY4" fmla="*/ 782638 h 879113"/>
              <a:gd name="connsiteX5" fmla="*/ 364765 w 831490"/>
              <a:gd name="connsiteY5" fmla="*/ 803282 h 879113"/>
              <a:gd name="connsiteX6" fmla="*/ 306071 w 831490"/>
              <a:gd name="connsiteY6" fmla="*/ 859418 h 879113"/>
              <a:gd name="connsiteX7" fmla="*/ 182563 w 831490"/>
              <a:gd name="connsiteY7" fmla="*/ 877526 h 879113"/>
              <a:gd name="connsiteX8" fmla="*/ 58694 w 831490"/>
              <a:gd name="connsiteY8" fmla="*/ 859418 h 879113"/>
              <a:gd name="connsiteX9" fmla="*/ 0 w 831490"/>
              <a:gd name="connsiteY9" fmla="*/ 803282 h 879113"/>
              <a:gd name="connsiteX10" fmla="*/ 6122 w 831490"/>
              <a:gd name="connsiteY10" fmla="*/ 782638 h 879113"/>
              <a:gd name="connsiteX11" fmla="*/ 396133 w 831490"/>
              <a:gd name="connsiteY11" fmla="*/ 763588 h 879113"/>
              <a:gd name="connsiteX12" fmla="*/ 453701 w 831490"/>
              <a:gd name="connsiteY12" fmla="*/ 796543 h 879113"/>
              <a:gd name="connsiteX13" fmla="*/ 609854 w 831490"/>
              <a:gd name="connsiteY13" fmla="*/ 819721 h 879113"/>
              <a:gd name="connsiteX14" fmla="*/ 766007 w 831490"/>
              <a:gd name="connsiteY14" fmla="*/ 796543 h 879113"/>
              <a:gd name="connsiteX15" fmla="*/ 823935 w 831490"/>
              <a:gd name="connsiteY15" fmla="*/ 763588 h 879113"/>
              <a:gd name="connsiteX16" fmla="*/ 831490 w 831490"/>
              <a:gd name="connsiteY16" fmla="*/ 788576 h 879113"/>
              <a:gd name="connsiteX17" fmla="*/ 759890 w 831490"/>
              <a:gd name="connsiteY17" fmla="*/ 857022 h 879113"/>
              <a:gd name="connsiteX18" fmla="*/ 609854 w 831490"/>
              <a:gd name="connsiteY18" fmla="*/ 879113 h 879113"/>
              <a:gd name="connsiteX19" fmla="*/ 459818 w 831490"/>
              <a:gd name="connsiteY19" fmla="*/ 857022 h 879113"/>
              <a:gd name="connsiteX20" fmla="*/ 388937 w 831490"/>
              <a:gd name="connsiteY20" fmla="*/ 788576 h 879113"/>
              <a:gd name="connsiteX21" fmla="*/ 396133 w 831490"/>
              <a:gd name="connsiteY21" fmla="*/ 763588 h 879113"/>
              <a:gd name="connsiteX22" fmla="*/ 6122 w 831490"/>
              <a:gd name="connsiteY22" fmla="*/ 719138 h 879113"/>
              <a:gd name="connsiteX23" fmla="*/ 53653 w 831490"/>
              <a:gd name="connsiteY23" fmla="*/ 746300 h 879113"/>
              <a:gd name="connsiteX24" fmla="*/ 182563 w 831490"/>
              <a:gd name="connsiteY24" fmla="*/ 765495 h 879113"/>
              <a:gd name="connsiteX25" fmla="*/ 311113 w 831490"/>
              <a:gd name="connsiteY25" fmla="*/ 746300 h 879113"/>
              <a:gd name="connsiteX26" fmla="*/ 358644 w 831490"/>
              <a:gd name="connsiteY26" fmla="*/ 719138 h 879113"/>
              <a:gd name="connsiteX27" fmla="*/ 364765 w 831490"/>
              <a:gd name="connsiteY27" fmla="*/ 739781 h 879113"/>
              <a:gd name="connsiteX28" fmla="*/ 306071 w 831490"/>
              <a:gd name="connsiteY28" fmla="*/ 795918 h 879113"/>
              <a:gd name="connsiteX29" fmla="*/ 182563 w 831490"/>
              <a:gd name="connsiteY29" fmla="*/ 814026 h 879113"/>
              <a:gd name="connsiteX30" fmla="*/ 58694 w 831490"/>
              <a:gd name="connsiteY30" fmla="*/ 795918 h 879113"/>
              <a:gd name="connsiteX31" fmla="*/ 0 w 831490"/>
              <a:gd name="connsiteY31" fmla="*/ 739781 h 879113"/>
              <a:gd name="connsiteX32" fmla="*/ 6122 w 831490"/>
              <a:gd name="connsiteY32" fmla="*/ 719138 h 879113"/>
              <a:gd name="connsiteX33" fmla="*/ 396133 w 831490"/>
              <a:gd name="connsiteY33" fmla="*/ 685800 h 879113"/>
              <a:gd name="connsiteX34" fmla="*/ 453701 w 831490"/>
              <a:gd name="connsiteY34" fmla="*/ 718393 h 879113"/>
              <a:gd name="connsiteX35" fmla="*/ 609854 w 831490"/>
              <a:gd name="connsiteY35" fmla="*/ 741933 h 879113"/>
              <a:gd name="connsiteX36" fmla="*/ 766007 w 831490"/>
              <a:gd name="connsiteY36" fmla="*/ 718393 h 879113"/>
              <a:gd name="connsiteX37" fmla="*/ 823935 w 831490"/>
              <a:gd name="connsiteY37" fmla="*/ 685800 h 879113"/>
              <a:gd name="connsiteX38" fmla="*/ 831490 w 831490"/>
              <a:gd name="connsiteY38" fmla="*/ 710788 h 879113"/>
              <a:gd name="connsiteX39" fmla="*/ 759890 w 831490"/>
              <a:gd name="connsiteY39" fmla="*/ 778872 h 879113"/>
              <a:gd name="connsiteX40" fmla="*/ 609854 w 831490"/>
              <a:gd name="connsiteY40" fmla="*/ 801326 h 879113"/>
              <a:gd name="connsiteX41" fmla="*/ 459818 w 831490"/>
              <a:gd name="connsiteY41" fmla="*/ 778872 h 879113"/>
              <a:gd name="connsiteX42" fmla="*/ 388937 w 831490"/>
              <a:gd name="connsiteY42" fmla="*/ 710788 h 879113"/>
              <a:gd name="connsiteX43" fmla="*/ 396133 w 831490"/>
              <a:gd name="connsiteY43" fmla="*/ 685800 h 879113"/>
              <a:gd name="connsiteX44" fmla="*/ 6122 w 831490"/>
              <a:gd name="connsiteY44" fmla="*/ 655638 h 879113"/>
              <a:gd name="connsiteX45" fmla="*/ 53653 w 831490"/>
              <a:gd name="connsiteY45" fmla="*/ 682698 h 879113"/>
              <a:gd name="connsiteX46" fmla="*/ 182563 w 831490"/>
              <a:gd name="connsiteY46" fmla="*/ 701820 h 879113"/>
              <a:gd name="connsiteX47" fmla="*/ 311113 w 831490"/>
              <a:gd name="connsiteY47" fmla="*/ 682698 h 879113"/>
              <a:gd name="connsiteX48" fmla="*/ 358644 w 831490"/>
              <a:gd name="connsiteY48" fmla="*/ 655638 h 879113"/>
              <a:gd name="connsiteX49" fmla="*/ 364765 w 831490"/>
              <a:gd name="connsiteY49" fmla="*/ 676203 h 879113"/>
              <a:gd name="connsiteX50" fmla="*/ 306071 w 831490"/>
              <a:gd name="connsiteY50" fmla="*/ 732127 h 879113"/>
              <a:gd name="connsiteX51" fmla="*/ 182563 w 831490"/>
              <a:gd name="connsiteY51" fmla="*/ 750527 h 879113"/>
              <a:gd name="connsiteX52" fmla="*/ 58694 w 831490"/>
              <a:gd name="connsiteY52" fmla="*/ 732127 h 879113"/>
              <a:gd name="connsiteX53" fmla="*/ 0 w 831490"/>
              <a:gd name="connsiteY53" fmla="*/ 676203 h 879113"/>
              <a:gd name="connsiteX54" fmla="*/ 6122 w 831490"/>
              <a:gd name="connsiteY54" fmla="*/ 655638 h 879113"/>
              <a:gd name="connsiteX55" fmla="*/ 396133 w 831490"/>
              <a:gd name="connsiteY55" fmla="*/ 608013 h 879113"/>
              <a:gd name="connsiteX56" fmla="*/ 453701 w 831490"/>
              <a:gd name="connsiteY56" fmla="*/ 640968 h 879113"/>
              <a:gd name="connsiteX57" fmla="*/ 609854 w 831490"/>
              <a:gd name="connsiteY57" fmla="*/ 664146 h 879113"/>
              <a:gd name="connsiteX58" fmla="*/ 766007 w 831490"/>
              <a:gd name="connsiteY58" fmla="*/ 640968 h 879113"/>
              <a:gd name="connsiteX59" fmla="*/ 823935 w 831490"/>
              <a:gd name="connsiteY59" fmla="*/ 608013 h 879113"/>
              <a:gd name="connsiteX60" fmla="*/ 831490 w 831490"/>
              <a:gd name="connsiteY60" fmla="*/ 633001 h 879113"/>
              <a:gd name="connsiteX61" fmla="*/ 759890 w 831490"/>
              <a:gd name="connsiteY61" fmla="*/ 701085 h 879113"/>
              <a:gd name="connsiteX62" fmla="*/ 609854 w 831490"/>
              <a:gd name="connsiteY62" fmla="*/ 723538 h 879113"/>
              <a:gd name="connsiteX63" fmla="*/ 459818 w 831490"/>
              <a:gd name="connsiteY63" fmla="*/ 701085 h 879113"/>
              <a:gd name="connsiteX64" fmla="*/ 388937 w 831490"/>
              <a:gd name="connsiteY64" fmla="*/ 633001 h 879113"/>
              <a:gd name="connsiteX65" fmla="*/ 396133 w 831490"/>
              <a:gd name="connsiteY65" fmla="*/ 608013 h 879113"/>
              <a:gd name="connsiteX66" fmla="*/ 6122 w 831490"/>
              <a:gd name="connsiteY66" fmla="*/ 592138 h 879113"/>
              <a:gd name="connsiteX67" fmla="*/ 53653 w 831490"/>
              <a:gd name="connsiteY67" fmla="*/ 619198 h 879113"/>
              <a:gd name="connsiteX68" fmla="*/ 182563 w 831490"/>
              <a:gd name="connsiteY68" fmla="*/ 638320 h 879113"/>
              <a:gd name="connsiteX69" fmla="*/ 311113 w 831490"/>
              <a:gd name="connsiteY69" fmla="*/ 619198 h 879113"/>
              <a:gd name="connsiteX70" fmla="*/ 358644 w 831490"/>
              <a:gd name="connsiteY70" fmla="*/ 592138 h 879113"/>
              <a:gd name="connsiteX71" fmla="*/ 364765 w 831490"/>
              <a:gd name="connsiteY71" fmla="*/ 612703 h 879113"/>
              <a:gd name="connsiteX72" fmla="*/ 306071 w 831490"/>
              <a:gd name="connsiteY72" fmla="*/ 668627 h 879113"/>
              <a:gd name="connsiteX73" fmla="*/ 182563 w 831490"/>
              <a:gd name="connsiteY73" fmla="*/ 687027 h 879113"/>
              <a:gd name="connsiteX74" fmla="*/ 58694 w 831490"/>
              <a:gd name="connsiteY74" fmla="*/ 668627 h 879113"/>
              <a:gd name="connsiteX75" fmla="*/ 0 w 831490"/>
              <a:gd name="connsiteY75" fmla="*/ 612703 h 879113"/>
              <a:gd name="connsiteX76" fmla="*/ 6122 w 831490"/>
              <a:gd name="connsiteY76" fmla="*/ 592138 h 879113"/>
              <a:gd name="connsiteX77" fmla="*/ 396133 w 831490"/>
              <a:gd name="connsiteY77" fmla="*/ 530225 h 879113"/>
              <a:gd name="connsiteX78" fmla="*/ 453701 w 831490"/>
              <a:gd name="connsiteY78" fmla="*/ 562717 h 879113"/>
              <a:gd name="connsiteX79" fmla="*/ 609854 w 831490"/>
              <a:gd name="connsiteY79" fmla="*/ 586183 h 879113"/>
              <a:gd name="connsiteX80" fmla="*/ 766007 w 831490"/>
              <a:gd name="connsiteY80" fmla="*/ 562717 h 879113"/>
              <a:gd name="connsiteX81" fmla="*/ 823935 w 831490"/>
              <a:gd name="connsiteY81" fmla="*/ 530225 h 879113"/>
              <a:gd name="connsiteX82" fmla="*/ 831490 w 831490"/>
              <a:gd name="connsiteY82" fmla="*/ 555135 h 879113"/>
              <a:gd name="connsiteX83" fmla="*/ 759890 w 831490"/>
              <a:gd name="connsiteY83" fmla="*/ 623007 h 879113"/>
              <a:gd name="connsiteX84" fmla="*/ 609854 w 831490"/>
              <a:gd name="connsiteY84" fmla="*/ 645752 h 879113"/>
              <a:gd name="connsiteX85" fmla="*/ 459818 w 831490"/>
              <a:gd name="connsiteY85" fmla="*/ 623007 h 879113"/>
              <a:gd name="connsiteX86" fmla="*/ 388937 w 831490"/>
              <a:gd name="connsiteY86" fmla="*/ 555135 h 879113"/>
              <a:gd name="connsiteX87" fmla="*/ 396133 w 831490"/>
              <a:gd name="connsiteY87" fmla="*/ 530225 h 879113"/>
              <a:gd name="connsiteX88" fmla="*/ 6122 w 831490"/>
              <a:gd name="connsiteY88" fmla="*/ 528638 h 879113"/>
              <a:gd name="connsiteX89" fmla="*/ 53653 w 831490"/>
              <a:gd name="connsiteY89" fmla="*/ 555438 h 879113"/>
              <a:gd name="connsiteX90" fmla="*/ 182563 w 831490"/>
              <a:gd name="connsiteY90" fmla="*/ 574995 h 879113"/>
              <a:gd name="connsiteX91" fmla="*/ 311113 w 831490"/>
              <a:gd name="connsiteY91" fmla="*/ 555438 h 879113"/>
              <a:gd name="connsiteX92" fmla="*/ 358644 w 831490"/>
              <a:gd name="connsiteY92" fmla="*/ 528638 h 879113"/>
              <a:gd name="connsiteX93" fmla="*/ 364765 w 831490"/>
              <a:gd name="connsiteY93" fmla="*/ 549281 h 879113"/>
              <a:gd name="connsiteX94" fmla="*/ 306071 w 831490"/>
              <a:gd name="connsiteY94" fmla="*/ 605417 h 879113"/>
              <a:gd name="connsiteX95" fmla="*/ 182563 w 831490"/>
              <a:gd name="connsiteY95" fmla="*/ 623526 h 879113"/>
              <a:gd name="connsiteX96" fmla="*/ 58694 w 831490"/>
              <a:gd name="connsiteY96" fmla="*/ 605417 h 879113"/>
              <a:gd name="connsiteX97" fmla="*/ 0 w 831490"/>
              <a:gd name="connsiteY97" fmla="*/ 549281 h 879113"/>
              <a:gd name="connsiteX98" fmla="*/ 6122 w 831490"/>
              <a:gd name="connsiteY98" fmla="*/ 528638 h 879113"/>
              <a:gd name="connsiteX99" fmla="*/ 6122 w 831490"/>
              <a:gd name="connsiteY99" fmla="*/ 465138 h 879113"/>
              <a:gd name="connsiteX100" fmla="*/ 53653 w 831490"/>
              <a:gd name="connsiteY100" fmla="*/ 492300 h 879113"/>
              <a:gd name="connsiteX101" fmla="*/ 182563 w 831490"/>
              <a:gd name="connsiteY101" fmla="*/ 511495 h 879113"/>
              <a:gd name="connsiteX102" fmla="*/ 311113 w 831490"/>
              <a:gd name="connsiteY102" fmla="*/ 492300 h 879113"/>
              <a:gd name="connsiteX103" fmla="*/ 358644 w 831490"/>
              <a:gd name="connsiteY103" fmla="*/ 465138 h 879113"/>
              <a:gd name="connsiteX104" fmla="*/ 364765 w 831490"/>
              <a:gd name="connsiteY104" fmla="*/ 485781 h 879113"/>
              <a:gd name="connsiteX105" fmla="*/ 306071 w 831490"/>
              <a:gd name="connsiteY105" fmla="*/ 541917 h 879113"/>
              <a:gd name="connsiteX106" fmla="*/ 182563 w 831490"/>
              <a:gd name="connsiteY106" fmla="*/ 560026 h 879113"/>
              <a:gd name="connsiteX107" fmla="*/ 58694 w 831490"/>
              <a:gd name="connsiteY107" fmla="*/ 541917 h 879113"/>
              <a:gd name="connsiteX108" fmla="*/ 0 w 831490"/>
              <a:gd name="connsiteY108" fmla="*/ 485781 h 879113"/>
              <a:gd name="connsiteX109" fmla="*/ 6122 w 831490"/>
              <a:gd name="connsiteY109" fmla="*/ 465138 h 879113"/>
              <a:gd name="connsiteX110" fmla="*/ 396133 w 831490"/>
              <a:gd name="connsiteY110" fmla="*/ 454025 h 879113"/>
              <a:gd name="connsiteX111" fmla="*/ 453701 w 831490"/>
              <a:gd name="connsiteY111" fmla="*/ 486256 h 879113"/>
              <a:gd name="connsiteX112" fmla="*/ 609854 w 831490"/>
              <a:gd name="connsiteY112" fmla="*/ 510158 h 879113"/>
              <a:gd name="connsiteX113" fmla="*/ 766007 w 831490"/>
              <a:gd name="connsiteY113" fmla="*/ 486256 h 879113"/>
              <a:gd name="connsiteX114" fmla="*/ 823935 w 831490"/>
              <a:gd name="connsiteY114" fmla="*/ 454025 h 879113"/>
              <a:gd name="connsiteX115" fmla="*/ 831490 w 831490"/>
              <a:gd name="connsiteY115" fmla="*/ 478651 h 879113"/>
              <a:gd name="connsiteX116" fmla="*/ 759890 w 831490"/>
              <a:gd name="connsiteY116" fmla="*/ 547097 h 879113"/>
              <a:gd name="connsiteX117" fmla="*/ 609854 w 831490"/>
              <a:gd name="connsiteY117" fmla="*/ 569551 h 879113"/>
              <a:gd name="connsiteX118" fmla="*/ 459818 w 831490"/>
              <a:gd name="connsiteY118" fmla="*/ 547097 h 879113"/>
              <a:gd name="connsiteX119" fmla="*/ 388937 w 831490"/>
              <a:gd name="connsiteY119" fmla="*/ 478651 h 879113"/>
              <a:gd name="connsiteX120" fmla="*/ 396133 w 831490"/>
              <a:gd name="connsiteY120" fmla="*/ 454025 h 879113"/>
              <a:gd name="connsiteX121" fmla="*/ 396133 w 831490"/>
              <a:gd name="connsiteY121" fmla="*/ 376238 h 879113"/>
              <a:gd name="connsiteX122" fmla="*/ 453701 w 831490"/>
              <a:gd name="connsiteY122" fmla="*/ 408486 h 879113"/>
              <a:gd name="connsiteX123" fmla="*/ 609854 w 831490"/>
              <a:gd name="connsiteY123" fmla="*/ 431775 h 879113"/>
              <a:gd name="connsiteX124" fmla="*/ 766007 w 831490"/>
              <a:gd name="connsiteY124" fmla="*/ 408486 h 879113"/>
              <a:gd name="connsiteX125" fmla="*/ 823935 w 831490"/>
              <a:gd name="connsiteY125" fmla="*/ 376238 h 879113"/>
              <a:gd name="connsiteX126" fmla="*/ 831490 w 831490"/>
              <a:gd name="connsiteY126" fmla="*/ 400961 h 879113"/>
              <a:gd name="connsiteX127" fmla="*/ 759890 w 831490"/>
              <a:gd name="connsiteY127" fmla="*/ 467965 h 879113"/>
              <a:gd name="connsiteX128" fmla="*/ 609854 w 831490"/>
              <a:gd name="connsiteY128" fmla="*/ 490180 h 879113"/>
              <a:gd name="connsiteX129" fmla="*/ 459818 w 831490"/>
              <a:gd name="connsiteY129" fmla="*/ 467965 h 879113"/>
              <a:gd name="connsiteX130" fmla="*/ 388937 w 831490"/>
              <a:gd name="connsiteY130" fmla="*/ 400961 h 879113"/>
              <a:gd name="connsiteX131" fmla="*/ 396133 w 831490"/>
              <a:gd name="connsiteY131" fmla="*/ 376238 h 879113"/>
              <a:gd name="connsiteX132" fmla="*/ 182563 w 831490"/>
              <a:gd name="connsiteY132" fmla="*/ 347663 h 879113"/>
              <a:gd name="connsiteX133" fmla="*/ 306071 w 831490"/>
              <a:gd name="connsiteY133" fmla="*/ 365938 h 879113"/>
              <a:gd name="connsiteX134" fmla="*/ 364765 w 831490"/>
              <a:gd name="connsiteY134" fmla="*/ 421481 h 879113"/>
              <a:gd name="connsiteX135" fmla="*/ 306071 w 831490"/>
              <a:gd name="connsiteY135" fmla="*/ 476666 h 879113"/>
              <a:gd name="connsiteX136" fmla="*/ 182563 w 831490"/>
              <a:gd name="connsiteY136" fmla="*/ 494942 h 879113"/>
              <a:gd name="connsiteX137" fmla="*/ 58694 w 831490"/>
              <a:gd name="connsiteY137" fmla="*/ 476666 h 879113"/>
              <a:gd name="connsiteX138" fmla="*/ 0 w 831490"/>
              <a:gd name="connsiteY138" fmla="*/ 421481 h 879113"/>
              <a:gd name="connsiteX139" fmla="*/ 58694 w 831490"/>
              <a:gd name="connsiteY139" fmla="*/ 365938 h 879113"/>
              <a:gd name="connsiteX140" fmla="*/ 182563 w 831490"/>
              <a:gd name="connsiteY140" fmla="*/ 347663 h 879113"/>
              <a:gd name="connsiteX141" fmla="*/ 609854 w 831490"/>
              <a:gd name="connsiteY141" fmla="*/ 234950 h 879113"/>
              <a:gd name="connsiteX142" fmla="*/ 759890 w 831490"/>
              <a:gd name="connsiteY142" fmla="*/ 256985 h 879113"/>
              <a:gd name="connsiteX143" fmla="*/ 831490 w 831490"/>
              <a:gd name="connsiteY143" fmla="*/ 325257 h 879113"/>
              <a:gd name="connsiteX144" fmla="*/ 759890 w 831490"/>
              <a:gd name="connsiteY144" fmla="*/ 393168 h 879113"/>
              <a:gd name="connsiteX145" fmla="*/ 609854 w 831490"/>
              <a:gd name="connsiteY145" fmla="*/ 415564 h 879113"/>
              <a:gd name="connsiteX146" fmla="*/ 459818 w 831490"/>
              <a:gd name="connsiteY146" fmla="*/ 393168 h 879113"/>
              <a:gd name="connsiteX147" fmla="*/ 388937 w 831490"/>
              <a:gd name="connsiteY147" fmla="*/ 325257 h 879113"/>
              <a:gd name="connsiteX148" fmla="*/ 459818 w 831490"/>
              <a:gd name="connsiteY148" fmla="*/ 256985 h 879113"/>
              <a:gd name="connsiteX149" fmla="*/ 609854 w 831490"/>
              <a:gd name="connsiteY149" fmla="*/ 234950 h 879113"/>
              <a:gd name="connsiteX150" fmla="*/ 337727 w 831490"/>
              <a:gd name="connsiteY150" fmla="*/ 161091 h 879113"/>
              <a:gd name="connsiteX151" fmla="*/ 349608 w 831490"/>
              <a:gd name="connsiteY151" fmla="*/ 167923 h 879113"/>
              <a:gd name="connsiteX152" fmla="*/ 353208 w 831490"/>
              <a:gd name="connsiteY152" fmla="*/ 178351 h 879113"/>
              <a:gd name="connsiteX153" fmla="*/ 348888 w 831490"/>
              <a:gd name="connsiteY153" fmla="*/ 190576 h 879113"/>
              <a:gd name="connsiteX154" fmla="*/ 337727 w 831490"/>
              <a:gd name="connsiteY154" fmla="*/ 196689 h 879113"/>
              <a:gd name="connsiteX155" fmla="*/ 324407 w 831490"/>
              <a:gd name="connsiteY155" fmla="*/ 99243 h 879113"/>
              <a:gd name="connsiteX156" fmla="*/ 324407 w 831490"/>
              <a:gd name="connsiteY156" fmla="*/ 130886 h 879113"/>
              <a:gd name="connsiteX157" fmla="*/ 315407 w 831490"/>
              <a:gd name="connsiteY157" fmla="*/ 124054 h 879113"/>
              <a:gd name="connsiteX158" fmla="*/ 312527 w 831490"/>
              <a:gd name="connsiteY158" fmla="*/ 115425 h 879113"/>
              <a:gd name="connsiteX159" fmla="*/ 315767 w 831490"/>
              <a:gd name="connsiteY159" fmla="*/ 105356 h 879113"/>
              <a:gd name="connsiteX160" fmla="*/ 324407 w 831490"/>
              <a:gd name="connsiteY160" fmla="*/ 99243 h 879113"/>
              <a:gd name="connsiteX161" fmla="*/ 324407 w 831490"/>
              <a:gd name="connsiteY161" fmla="*/ 70118 h 879113"/>
              <a:gd name="connsiteX162" fmla="*/ 324407 w 831490"/>
              <a:gd name="connsiteY162" fmla="*/ 79107 h 879113"/>
              <a:gd name="connsiteX163" fmla="*/ 299206 w 831490"/>
              <a:gd name="connsiteY163" fmla="*/ 90973 h 879113"/>
              <a:gd name="connsiteX164" fmla="*/ 289486 w 831490"/>
              <a:gd name="connsiteY164" fmla="*/ 116503 h 879113"/>
              <a:gd name="connsiteX165" fmla="*/ 298126 w 831490"/>
              <a:gd name="connsiteY165" fmla="*/ 141314 h 879113"/>
              <a:gd name="connsiteX166" fmla="*/ 324407 w 831490"/>
              <a:gd name="connsiteY166" fmla="*/ 157136 h 879113"/>
              <a:gd name="connsiteX167" fmla="*/ 324407 w 831490"/>
              <a:gd name="connsiteY167" fmla="*/ 195610 h 879113"/>
              <a:gd name="connsiteX168" fmla="*/ 315407 w 831490"/>
              <a:gd name="connsiteY168" fmla="*/ 188059 h 879113"/>
              <a:gd name="connsiteX169" fmla="*/ 310007 w 831490"/>
              <a:gd name="connsiteY169" fmla="*/ 175115 h 879113"/>
              <a:gd name="connsiteX170" fmla="*/ 285886 w 831490"/>
              <a:gd name="connsiteY170" fmla="*/ 177991 h 879113"/>
              <a:gd name="connsiteX171" fmla="*/ 298846 w 831490"/>
              <a:gd name="connsiteY171" fmla="*/ 205679 h 879113"/>
              <a:gd name="connsiteX172" fmla="*/ 324407 w 831490"/>
              <a:gd name="connsiteY172" fmla="*/ 217545 h 879113"/>
              <a:gd name="connsiteX173" fmla="*/ 324407 w 831490"/>
              <a:gd name="connsiteY173" fmla="*/ 234085 h 879113"/>
              <a:gd name="connsiteX174" fmla="*/ 337727 w 831490"/>
              <a:gd name="connsiteY174" fmla="*/ 234085 h 879113"/>
              <a:gd name="connsiteX175" fmla="*/ 337727 w 831490"/>
              <a:gd name="connsiteY175" fmla="*/ 217185 h 879113"/>
              <a:gd name="connsiteX176" fmla="*/ 365808 w 831490"/>
              <a:gd name="connsiteY176" fmla="*/ 203162 h 879113"/>
              <a:gd name="connsiteX177" fmla="*/ 375889 w 831490"/>
              <a:gd name="connsiteY177" fmla="*/ 175115 h 879113"/>
              <a:gd name="connsiteX178" fmla="*/ 367968 w 831490"/>
              <a:gd name="connsiteY178" fmla="*/ 150663 h 879113"/>
              <a:gd name="connsiteX179" fmla="*/ 337727 w 831490"/>
              <a:gd name="connsiteY179" fmla="*/ 135201 h 879113"/>
              <a:gd name="connsiteX180" fmla="*/ 337727 w 831490"/>
              <a:gd name="connsiteY180" fmla="*/ 99243 h 879113"/>
              <a:gd name="connsiteX181" fmla="*/ 348888 w 831490"/>
              <a:gd name="connsiteY181" fmla="*/ 114346 h 879113"/>
              <a:gd name="connsiteX182" fmla="*/ 371929 w 831490"/>
              <a:gd name="connsiteY182" fmla="*/ 111110 h 879113"/>
              <a:gd name="connsiteX183" fmla="*/ 361128 w 831490"/>
              <a:gd name="connsiteY183" fmla="*/ 89175 h 879113"/>
              <a:gd name="connsiteX184" fmla="*/ 337727 w 831490"/>
              <a:gd name="connsiteY184" fmla="*/ 79107 h 879113"/>
              <a:gd name="connsiteX185" fmla="*/ 337727 w 831490"/>
              <a:gd name="connsiteY185" fmla="*/ 70118 h 879113"/>
              <a:gd name="connsiteX186" fmla="*/ 331967 w 831490"/>
              <a:gd name="connsiteY186" fmla="*/ 0 h 879113"/>
              <a:gd name="connsiteX187" fmla="*/ 437091 w 831490"/>
              <a:gd name="connsiteY187" fmla="*/ 43509 h 879113"/>
              <a:gd name="connsiteX188" fmla="*/ 480652 w 831490"/>
              <a:gd name="connsiteY188" fmla="*/ 149225 h 879113"/>
              <a:gd name="connsiteX189" fmla="*/ 437091 w 831490"/>
              <a:gd name="connsiteY189" fmla="*/ 254581 h 879113"/>
              <a:gd name="connsiteX190" fmla="*/ 331967 w 831490"/>
              <a:gd name="connsiteY190" fmla="*/ 298090 h 879113"/>
              <a:gd name="connsiteX191" fmla="*/ 226484 w 831490"/>
              <a:gd name="connsiteY191" fmla="*/ 254581 h 879113"/>
              <a:gd name="connsiteX192" fmla="*/ 182562 w 831490"/>
              <a:gd name="connsiteY192" fmla="*/ 149225 h 879113"/>
              <a:gd name="connsiteX193" fmla="*/ 226484 w 831490"/>
              <a:gd name="connsiteY193" fmla="*/ 43509 h 879113"/>
              <a:gd name="connsiteX194" fmla="*/ 331967 w 831490"/>
              <a:gd name="connsiteY194" fmla="*/ 0 h 87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831490" h="879113">
                <a:moveTo>
                  <a:pt x="6122" y="782638"/>
                </a:moveTo>
                <a:cubicBezTo>
                  <a:pt x="19445" y="794952"/>
                  <a:pt x="37809" y="803644"/>
                  <a:pt x="53653" y="809439"/>
                </a:cubicBezTo>
                <a:cubicBezTo>
                  <a:pt x="93262" y="823925"/>
                  <a:pt x="140433" y="828996"/>
                  <a:pt x="182563" y="828996"/>
                </a:cubicBezTo>
                <a:cubicBezTo>
                  <a:pt x="224332" y="828996"/>
                  <a:pt x="271143" y="823925"/>
                  <a:pt x="311113" y="809439"/>
                </a:cubicBezTo>
                <a:cubicBezTo>
                  <a:pt x="326956" y="803644"/>
                  <a:pt x="344961" y="794952"/>
                  <a:pt x="358644" y="782638"/>
                </a:cubicBezTo>
                <a:cubicBezTo>
                  <a:pt x="362605" y="789157"/>
                  <a:pt x="364765" y="796038"/>
                  <a:pt x="364765" y="803282"/>
                </a:cubicBezTo>
                <a:cubicBezTo>
                  <a:pt x="364765" y="826460"/>
                  <a:pt x="342440" y="846380"/>
                  <a:pt x="306071" y="859418"/>
                </a:cubicBezTo>
                <a:cubicBezTo>
                  <a:pt x="274024" y="870645"/>
                  <a:pt x="230454" y="877526"/>
                  <a:pt x="182563" y="877526"/>
                </a:cubicBezTo>
                <a:cubicBezTo>
                  <a:pt x="134312" y="877526"/>
                  <a:pt x="90741" y="870645"/>
                  <a:pt x="58694" y="859418"/>
                </a:cubicBezTo>
                <a:cubicBezTo>
                  <a:pt x="22325" y="846380"/>
                  <a:pt x="0" y="826460"/>
                  <a:pt x="0" y="803282"/>
                </a:cubicBezTo>
                <a:cubicBezTo>
                  <a:pt x="0" y="796038"/>
                  <a:pt x="2161" y="789157"/>
                  <a:pt x="6122" y="782638"/>
                </a:cubicBezTo>
                <a:close/>
                <a:moveTo>
                  <a:pt x="396133" y="763588"/>
                </a:moveTo>
                <a:cubicBezTo>
                  <a:pt x="412684" y="778798"/>
                  <a:pt x="434272" y="789301"/>
                  <a:pt x="453701" y="796543"/>
                </a:cubicBezTo>
                <a:cubicBezTo>
                  <a:pt x="501914" y="813927"/>
                  <a:pt x="559122" y="819721"/>
                  <a:pt x="609854" y="819721"/>
                </a:cubicBezTo>
                <a:cubicBezTo>
                  <a:pt x="660946" y="819721"/>
                  <a:pt x="717794" y="813927"/>
                  <a:pt x="766007" y="796543"/>
                </a:cubicBezTo>
                <a:cubicBezTo>
                  <a:pt x="785436" y="789301"/>
                  <a:pt x="807384" y="778798"/>
                  <a:pt x="823935" y="763588"/>
                </a:cubicBezTo>
                <a:cubicBezTo>
                  <a:pt x="828972" y="771555"/>
                  <a:pt x="831490" y="779884"/>
                  <a:pt x="831490" y="788576"/>
                </a:cubicBezTo>
                <a:cubicBezTo>
                  <a:pt x="831490" y="817186"/>
                  <a:pt x="804146" y="841088"/>
                  <a:pt x="759890" y="857022"/>
                </a:cubicBezTo>
                <a:cubicBezTo>
                  <a:pt x="721392" y="870784"/>
                  <a:pt x="668142" y="879113"/>
                  <a:pt x="609854" y="879113"/>
                </a:cubicBezTo>
                <a:cubicBezTo>
                  <a:pt x="551567" y="879113"/>
                  <a:pt x="498676" y="870784"/>
                  <a:pt x="459818" y="857022"/>
                </a:cubicBezTo>
                <a:cubicBezTo>
                  <a:pt x="416282" y="841088"/>
                  <a:pt x="388937" y="817186"/>
                  <a:pt x="388937" y="788576"/>
                </a:cubicBezTo>
                <a:cubicBezTo>
                  <a:pt x="388937" y="779884"/>
                  <a:pt x="391456" y="771555"/>
                  <a:pt x="396133" y="763588"/>
                </a:cubicBezTo>
                <a:close/>
                <a:moveTo>
                  <a:pt x="6122" y="719138"/>
                </a:moveTo>
                <a:cubicBezTo>
                  <a:pt x="19445" y="731814"/>
                  <a:pt x="37809" y="740506"/>
                  <a:pt x="53653" y="746300"/>
                </a:cubicBezTo>
                <a:cubicBezTo>
                  <a:pt x="93262" y="760425"/>
                  <a:pt x="140433" y="765495"/>
                  <a:pt x="182563" y="765495"/>
                </a:cubicBezTo>
                <a:cubicBezTo>
                  <a:pt x="224332" y="765495"/>
                  <a:pt x="271143" y="760425"/>
                  <a:pt x="311113" y="746300"/>
                </a:cubicBezTo>
                <a:cubicBezTo>
                  <a:pt x="326956" y="740506"/>
                  <a:pt x="344961" y="731814"/>
                  <a:pt x="358644" y="719138"/>
                </a:cubicBezTo>
                <a:cubicBezTo>
                  <a:pt x="362605" y="725657"/>
                  <a:pt x="364765" y="732538"/>
                  <a:pt x="364765" y="739781"/>
                </a:cubicBezTo>
                <a:cubicBezTo>
                  <a:pt x="364765" y="762960"/>
                  <a:pt x="342440" y="782880"/>
                  <a:pt x="306071" y="795918"/>
                </a:cubicBezTo>
                <a:cubicBezTo>
                  <a:pt x="274024" y="807145"/>
                  <a:pt x="230454" y="814026"/>
                  <a:pt x="182563" y="814026"/>
                </a:cubicBezTo>
                <a:cubicBezTo>
                  <a:pt x="134312" y="814026"/>
                  <a:pt x="90741" y="807145"/>
                  <a:pt x="58694" y="795918"/>
                </a:cubicBezTo>
                <a:cubicBezTo>
                  <a:pt x="22325" y="782880"/>
                  <a:pt x="0" y="762960"/>
                  <a:pt x="0" y="739781"/>
                </a:cubicBezTo>
                <a:cubicBezTo>
                  <a:pt x="0" y="732538"/>
                  <a:pt x="2161" y="725657"/>
                  <a:pt x="6122" y="719138"/>
                </a:cubicBezTo>
                <a:close/>
                <a:moveTo>
                  <a:pt x="396133" y="685800"/>
                </a:moveTo>
                <a:cubicBezTo>
                  <a:pt x="412684" y="701010"/>
                  <a:pt x="434272" y="711513"/>
                  <a:pt x="453701" y="718393"/>
                </a:cubicBezTo>
                <a:cubicBezTo>
                  <a:pt x="501914" y="735414"/>
                  <a:pt x="559122" y="741933"/>
                  <a:pt x="609854" y="741933"/>
                </a:cubicBezTo>
                <a:cubicBezTo>
                  <a:pt x="660946" y="741933"/>
                  <a:pt x="717794" y="735414"/>
                  <a:pt x="766007" y="718393"/>
                </a:cubicBezTo>
                <a:cubicBezTo>
                  <a:pt x="785436" y="711513"/>
                  <a:pt x="807384" y="701010"/>
                  <a:pt x="823935" y="685800"/>
                </a:cubicBezTo>
                <a:cubicBezTo>
                  <a:pt x="828972" y="693405"/>
                  <a:pt x="831490" y="702097"/>
                  <a:pt x="831490" y="710788"/>
                </a:cubicBezTo>
                <a:cubicBezTo>
                  <a:pt x="831490" y="739036"/>
                  <a:pt x="804146" y="762938"/>
                  <a:pt x="759890" y="778872"/>
                </a:cubicBezTo>
                <a:cubicBezTo>
                  <a:pt x="721392" y="792634"/>
                  <a:pt x="668142" y="801326"/>
                  <a:pt x="609854" y="801326"/>
                </a:cubicBezTo>
                <a:cubicBezTo>
                  <a:pt x="551567" y="801326"/>
                  <a:pt x="498676" y="792634"/>
                  <a:pt x="459818" y="778872"/>
                </a:cubicBezTo>
                <a:cubicBezTo>
                  <a:pt x="416282" y="762938"/>
                  <a:pt x="388937" y="739036"/>
                  <a:pt x="388937" y="710788"/>
                </a:cubicBezTo>
                <a:cubicBezTo>
                  <a:pt x="388937" y="702097"/>
                  <a:pt x="391456" y="693405"/>
                  <a:pt x="396133" y="685800"/>
                </a:cubicBezTo>
                <a:close/>
                <a:moveTo>
                  <a:pt x="6122" y="655638"/>
                </a:moveTo>
                <a:cubicBezTo>
                  <a:pt x="19445" y="668266"/>
                  <a:pt x="37809" y="676925"/>
                  <a:pt x="53653" y="682698"/>
                </a:cubicBezTo>
                <a:cubicBezTo>
                  <a:pt x="93262" y="696769"/>
                  <a:pt x="140433" y="701820"/>
                  <a:pt x="182563" y="701820"/>
                </a:cubicBezTo>
                <a:cubicBezTo>
                  <a:pt x="224332" y="701820"/>
                  <a:pt x="271143" y="696769"/>
                  <a:pt x="311113" y="682698"/>
                </a:cubicBezTo>
                <a:cubicBezTo>
                  <a:pt x="326956" y="676925"/>
                  <a:pt x="344961" y="668266"/>
                  <a:pt x="358644" y="655638"/>
                </a:cubicBezTo>
                <a:cubicBezTo>
                  <a:pt x="362605" y="662132"/>
                  <a:pt x="364765" y="668987"/>
                  <a:pt x="364765" y="676203"/>
                </a:cubicBezTo>
                <a:cubicBezTo>
                  <a:pt x="364765" y="699655"/>
                  <a:pt x="342440" y="719138"/>
                  <a:pt x="306071" y="732127"/>
                </a:cubicBezTo>
                <a:cubicBezTo>
                  <a:pt x="274024" y="743311"/>
                  <a:pt x="230454" y="750527"/>
                  <a:pt x="182563" y="750527"/>
                </a:cubicBezTo>
                <a:cubicBezTo>
                  <a:pt x="134312" y="750527"/>
                  <a:pt x="90741" y="743311"/>
                  <a:pt x="58694" y="732127"/>
                </a:cubicBezTo>
                <a:cubicBezTo>
                  <a:pt x="22325" y="719138"/>
                  <a:pt x="0" y="699655"/>
                  <a:pt x="0" y="676203"/>
                </a:cubicBezTo>
                <a:cubicBezTo>
                  <a:pt x="0" y="668987"/>
                  <a:pt x="2161" y="662132"/>
                  <a:pt x="6122" y="655638"/>
                </a:cubicBezTo>
                <a:close/>
                <a:moveTo>
                  <a:pt x="396133" y="608013"/>
                </a:moveTo>
                <a:cubicBezTo>
                  <a:pt x="412684" y="623223"/>
                  <a:pt x="434272" y="633725"/>
                  <a:pt x="453701" y="640968"/>
                </a:cubicBezTo>
                <a:cubicBezTo>
                  <a:pt x="501914" y="657989"/>
                  <a:pt x="559122" y="664146"/>
                  <a:pt x="609854" y="664146"/>
                </a:cubicBezTo>
                <a:cubicBezTo>
                  <a:pt x="660946" y="664146"/>
                  <a:pt x="717794" y="657989"/>
                  <a:pt x="766007" y="640968"/>
                </a:cubicBezTo>
                <a:cubicBezTo>
                  <a:pt x="785436" y="633725"/>
                  <a:pt x="807384" y="623223"/>
                  <a:pt x="823935" y="608013"/>
                </a:cubicBezTo>
                <a:cubicBezTo>
                  <a:pt x="828972" y="615980"/>
                  <a:pt x="831490" y="624309"/>
                  <a:pt x="831490" y="633001"/>
                </a:cubicBezTo>
                <a:cubicBezTo>
                  <a:pt x="831490" y="661248"/>
                  <a:pt x="804146" y="685512"/>
                  <a:pt x="759890" y="701085"/>
                </a:cubicBezTo>
                <a:cubicBezTo>
                  <a:pt x="721392" y="715208"/>
                  <a:pt x="668142" y="723538"/>
                  <a:pt x="609854" y="723538"/>
                </a:cubicBezTo>
                <a:cubicBezTo>
                  <a:pt x="551567" y="723538"/>
                  <a:pt x="498676" y="715208"/>
                  <a:pt x="459818" y="701085"/>
                </a:cubicBezTo>
                <a:cubicBezTo>
                  <a:pt x="416282" y="685512"/>
                  <a:pt x="388937" y="661248"/>
                  <a:pt x="388937" y="633001"/>
                </a:cubicBezTo>
                <a:cubicBezTo>
                  <a:pt x="388937" y="624309"/>
                  <a:pt x="391456" y="615980"/>
                  <a:pt x="396133" y="608013"/>
                </a:cubicBezTo>
                <a:close/>
                <a:moveTo>
                  <a:pt x="6122" y="592138"/>
                </a:moveTo>
                <a:cubicBezTo>
                  <a:pt x="19445" y="604766"/>
                  <a:pt x="37809" y="613425"/>
                  <a:pt x="53653" y="619198"/>
                </a:cubicBezTo>
                <a:cubicBezTo>
                  <a:pt x="93262" y="633269"/>
                  <a:pt x="140433" y="638320"/>
                  <a:pt x="182563" y="638320"/>
                </a:cubicBezTo>
                <a:cubicBezTo>
                  <a:pt x="224332" y="638320"/>
                  <a:pt x="271143" y="633269"/>
                  <a:pt x="311113" y="619198"/>
                </a:cubicBezTo>
                <a:cubicBezTo>
                  <a:pt x="326956" y="613425"/>
                  <a:pt x="344961" y="604766"/>
                  <a:pt x="358644" y="592138"/>
                </a:cubicBezTo>
                <a:cubicBezTo>
                  <a:pt x="362605" y="598993"/>
                  <a:pt x="364765" y="605487"/>
                  <a:pt x="364765" y="612703"/>
                </a:cubicBezTo>
                <a:cubicBezTo>
                  <a:pt x="364765" y="636155"/>
                  <a:pt x="342440" y="655999"/>
                  <a:pt x="306071" y="668627"/>
                </a:cubicBezTo>
                <a:cubicBezTo>
                  <a:pt x="274024" y="679811"/>
                  <a:pt x="230454" y="687027"/>
                  <a:pt x="182563" y="687027"/>
                </a:cubicBezTo>
                <a:cubicBezTo>
                  <a:pt x="134312" y="687027"/>
                  <a:pt x="90741" y="679811"/>
                  <a:pt x="58694" y="668627"/>
                </a:cubicBezTo>
                <a:cubicBezTo>
                  <a:pt x="22325" y="655999"/>
                  <a:pt x="0" y="636155"/>
                  <a:pt x="0" y="612703"/>
                </a:cubicBezTo>
                <a:cubicBezTo>
                  <a:pt x="0" y="605487"/>
                  <a:pt x="2161" y="598993"/>
                  <a:pt x="6122" y="592138"/>
                </a:cubicBezTo>
                <a:close/>
                <a:moveTo>
                  <a:pt x="396133" y="530225"/>
                </a:moveTo>
                <a:cubicBezTo>
                  <a:pt x="412684" y="545388"/>
                  <a:pt x="434272" y="555857"/>
                  <a:pt x="453701" y="562717"/>
                </a:cubicBezTo>
                <a:cubicBezTo>
                  <a:pt x="501914" y="580046"/>
                  <a:pt x="559122" y="586183"/>
                  <a:pt x="609854" y="586183"/>
                </a:cubicBezTo>
                <a:cubicBezTo>
                  <a:pt x="660946" y="586183"/>
                  <a:pt x="717794" y="580046"/>
                  <a:pt x="766007" y="562717"/>
                </a:cubicBezTo>
                <a:cubicBezTo>
                  <a:pt x="785436" y="555857"/>
                  <a:pt x="807384" y="545388"/>
                  <a:pt x="823935" y="530225"/>
                </a:cubicBezTo>
                <a:cubicBezTo>
                  <a:pt x="828972" y="538167"/>
                  <a:pt x="831490" y="546471"/>
                  <a:pt x="831490" y="555135"/>
                </a:cubicBezTo>
                <a:cubicBezTo>
                  <a:pt x="831490" y="583295"/>
                  <a:pt x="804146" y="607484"/>
                  <a:pt x="759890" y="623007"/>
                </a:cubicBezTo>
                <a:cubicBezTo>
                  <a:pt x="721392" y="637087"/>
                  <a:pt x="668142" y="645752"/>
                  <a:pt x="609854" y="645752"/>
                </a:cubicBezTo>
                <a:cubicBezTo>
                  <a:pt x="551567" y="645752"/>
                  <a:pt x="498676" y="637087"/>
                  <a:pt x="459818" y="623007"/>
                </a:cubicBezTo>
                <a:cubicBezTo>
                  <a:pt x="416282" y="607484"/>
                  <a:pt x="388937" y="583295"/>
                  <a:pt x="388937" y="555135"/>
                </a:cubicBezTo>
                <a:cubicBezTo>
                  <a:pt x="388937" y="546471"/>
                  <a:pt x="391456" y="538167"/>
                  <a:pt x="396133" y="530225"/>
                </a:cubicBezTo>
                <a:close/>
                <a:moveTo>
                  <a:pt x="6122" y="528638"/>
                </a:moveTo>
                <a:cubicBezTo>
                  <a:pt x="19445" y="540952"/>
                  <a:pt x="37809" y="549644"/>
                  <a:pt x="53653" y="555438"/>
                </a:cubicBezTo>
                <a:cubicBezTo>
                  <a:pt x="93262" y="569925"/>
                  <a:pt x="140433" y="574995"/>
                  <a:pt x="182563" y="574995"/>
                </a:cubicBezTo>
                <a:cubicBezTo>
                  <a:pt x="224332" y="574995"/>
                  <a:pt x="271143" y="569925"/>
                  <a:pt x="311113" y="555438"/>
                </a:cubicBezTo>
                <a:cubicBezTo>
                  <a:pt x="326956" y="549644"/>
                  <a:pt x="344961" y="540952"/>
                  <a:pt x="358644" y="528638"/>
                </a:cubicBezTo>
                <a:cubicBezTo>
                  <a:pt x="362605" y="535157"/>
                  <a:pt x="364765" y="542038"/>
                  <a:pt x="364765" y="549281"/>
                </a:cubicBezTo>
                <a:cubicBezTo>
                  <a:pt x="364765" y="572460"/>
                  <a:pt x="342440" y="592379"/>
                  <a:pt x="306071" y="605417"/>
                </a:cubicBezTo>
                <a:cubicBezTo>
                  <a:pt x="274024" y="616645"/>
                  <a:pt x="230454" y="623526"/>
                  <a:pt x="182563" y="623526"/>
                </a:cubicBezTo>
                <a:cubicBezTo>
                  <a:pt x="134312" y="623526"/>
                  <a:pt x="90741" y="616645"/>
                  <a:pt x="58694" y="605417"/>
                </a:cubicBezTo>
                <a:cubicBezTo>
                  <a:pt x="22325" y="592379"/>
                  <a:pt x="0" y="572460"/>
                  <a:pt x="0" y="549281"/>
                </a:cubicBezTo>
                <a:cubicBezTo>
                  <a:pt x="0" y="542038"/>
                  <a:pt x="2161" y="535157"/>
                  <a:pt x="6122" y="528638"/>
                </a:cubicBezTo>
                <a:close/>
                <a:moveTo>
                  <a:pt x="6122" y="465138"/>
                </a:moveTo>
                <a:cubicBezTo>
                  <a:pt x="19445" y="477814"/>
                  <a:pt x="37809" y="486144"/>
                  <a:pt x="53653" y="492300"/>
                </a:cubicBezTo>
                <a:cubicBezTo>
                  <a:pt x="93262" y="506425"/>
                  <a:pt x="140433" y="511495"/>
                  <a:pt x="182563" y="511495"/>
                </a:cubicBezTo>
                <a:cubicBezTo>
                  <a:pt x="224332" y="511495"/>
                  <a:pt x="271143" y="506425"/>
                  <a:pt x="311113" y="492300"/>
                </a:cubicBezTo>
                <a:cubicBezTo>
                  <a:pt x="326956" y="486144"/>
                  <a:pt x="344961" y="477814"/>
                  <a:pt x="358644" y="465138"/>
                </a:cubicBezTo>
                <a:cubicBezTo>
                  <a:pt x="362605" y="471657"/>
                  <a:pt x="364765" y="478538"/>
                  <a:pt x="364765" y="485781"/>
                </a:cubicBezTo>
                <a:cubicBezTo>
                  <a:pt x="364765" y="508960"/>
                  <a:pt x="342440" y="528879"/>
                  <a:pt x="306071" y="541917"/>
                </a:cubicBezTo>
                <a:cubicBezTo>
                  <a:pt x="274024" y="553145"/>
                  <a:pt x="230454" y="560026"/>
                  <a:pt x="182563" y="560026"/>
                </a:cubicBezTo>
                <a:cubicBezTo>
                  <a:pt x="134312" y="560026"/>
                  <a:pt x="90741" y="553145"/>
                  <a:pt x="58694" y="541917"/>
                </a:cubicBezTo>
                <a:cubicBezTo>
                  <a:pt x="22325" y="528879"/>
                  <a:pt x="0" y="508960"/>
                  <a:pt x="0" y="485781"/>
                </a:cubicBezTo>
                <a:cubicBezTo>
                  <a:pt x="0" y="478538"/>
                  <a:pt x="2161" y="471657"/>
                  <a:pt x="6122" y="465138"/>
                </a:cubicBezTo>
                <a:close/>
                <a:moveTo>
                  <a:pt x="396133" y="454025"/>
                </a:moveTo>
                <a:cubicBezTo>
                  <a:pt x="412684" y="468873"/>
                  <a:pt x="434272" y="479738"/>
                  <a:pt x="453701" y="486256"/>
                </a:cubicBezTo>
                <a:cubicBezTo>
                  <a:pt x="501914" y="504002"/>
                  <a:pt x="559122" y="510158"/>
                  <a:pt x="609854" y="510158"/>
                </a:cubicBezTo>
                <a:cubicBezTo>
                  <a:pt x="660946" y="510158"/>
                  <a:pt x="717794" y="504002"/>
                  <a:pt x="766007" y="486256"/>
                </a:cubicBezTo>
                <a:cubicBezTo>
                  <a:pt x="785436" y="479738"/>
                  <a:pt x="807384" y="468873"/>
                  <a:pt x="823935" y="454025"/>
                </a:cubicBezTo>
                <a:cubicBezTo>
                  <a:pt x="828972" y="461630"/>
                  <a:pt x="831490" y="469959"/>
                  <a:pt x="831490" y="478651"/>
                </a:cubicBezTo>
                <a:cubicBezTo>
                  <a:pt x="831490" y="507261"/>
                  <a:pt x="804146" y="531163"/>
                  <a:pt x="759890" y="547097"/>
                </a:cubicBezTo>
                <a:cubicBezTo>
                  <a:pt x="721392" y="560859"/>
                  <a:pt x="668142" y="569551"/>
                  <a:pt x="609854" y="569551"/>
                </a:cubicBezTo>
                <a:cubicBezTo>
                  <a:pt x="551567" y="569551"/>
                  <a:pt x="498676" y="560859"/>
                  <a:pt x="459818" y="547097"/>
                </a:cubicBezTo>
                <a:cubicBezTo>
                  <a:pt x="416282" y="531163"/>
                  <a:pt x="388937" y="507261"/>
                  <a:pt x="388937" y="478651"/>
                </a:cubicBezTo>
                <a:cubicBezTo>
                  <a:pt x="388937" y="469959"/>
                  <a:pt x="391456" y="461630"/>
                  <a:pt x="396133" y="454025"/>
                </a:cubicBezTo>
                <a:close/>
                <a:moveTo>
                  <a:pt x="396133" y="376238"/>
                </a:moveTo>
                <a:cubicBezTo>
                  <a:pt x="412684" y="390928"/>
                  <a:pt x="434272" y="401678"/>
                  <a:pt x="453701" y="408486"/>
                </a:cubicBezTo>
                <a:cubicBezTo>
                  <a:pt x="501914" y="425684"/>
                  <a:pt x="559122" y="431775"/>
                  <a:pt x="609854" y="431775"/>
                </a:cubicBezTo>
                <a:cubicBezTo>
                  <a:pt x="660946" y="431775"/>
                  <a:pt x="717794" y="425684"/>
                  <a:pt x="766007" y="408486"/>
                </a:cubicBezTo>
                <a:cubicBezTo>
                  <a:pt x="785436" y="401678"/>
                  <a:pt x="807384" y="390928"/>
                  <a:pt x="823935" y="376238"/>
                </a:cubicBezTo>
                <a:cubicBezTo>
                  <a:pt x="828972" y="383762"/>
                  <a:pt x="831490" y="392003"/>
                  <a:pt x="831490" y="400961"/>
                </a:cubicBezTo>
                <a:cubicBezTo>
                  <a:pt x="831490" y="428909"/>
                  <a:pt x="804146" y="452199"/>
                  <a:pt x="759890" y="467965"/>
                </a:cubicBezTo>
                <a:cubicBezTo>
                  <a:pt x="721392" y="481580"/>
                  <a:pt x="668142" y="490180"/>
                  <a:pt x="609854" y="490180"/>
                </a:cubicBezTo>
                <a:cubicBezTo>
                  <a:pt x="551567" y="490180"/>
                  <a:pt x="498676" y="481580"/>
                  <a:pt x="459818" y="467965"/>
                </a:cubicBezTo>
                <a:cubicBezTo>
                  <a:pt x="416282" y="452199"/>
                  <a:pt x="388937" y="428909"/>
                  <a:pt x="388937" y="400961"/>
                </a:cubicBezTo>
                <a:cubicBezTo>
                  <a:pt x="388937" y="392003"/>
                  <a:pt x="391456" y="383762"/>
                  <a:pt x="396133" y="376238"/>
                </a:cubicBezTo>
                <a:close/>
                <a:moveTo>
                  <a:pt x="182563" y="347663"/>
                </a:moveTo>
                <a:cubicBezTo>
                  <a:pt x="230454" y="347663"/>
                  <a:pt x="274024" y="354471"/>
                  <a:pt x="306071" y="365938"/>
                </a:cubicBezTo>
                <a:cubicBezTo>
                  <a:pt x="342440" y="378839"/>
                  <a:pt x="364765" y="398189"/>
                  <a:pt x="364765" y="421481"/>
                </a:cubicBezTo>
                <a:cubicBezTo>
                  <a:pt x="364765" y="444415"/>
                  <a:pt x="342440" y="463766"/>
                  <a:pt x="306071" y="476666"/>
                </a:cubicBezTo>
                <a:cubicBezTo>
                  <a:pt x="274024" y="487775"/>
                  <a:pt x="230454" y="494942"/>
                  <a:pt x="182563" y="494942"/>
                </a:cubicBezTo>
                <a:cubicBezTo>
                  <a:pt x="134312" y="494942"/>
                  <a:pt x="90741" y="487775"/>
                  <a:pt x="58694" y="476666"/>
                </a:cubicBezTo>
                <a:cubicBezTo>
                  <a:pt x="22325" y="463766"/>
                  <a:pt x="0" y="444415"/>
                  <a:pt x="0" y="421481"/>
                </a:cubicBezTo>
                <a:cubicBezTo>
                  <a:pt x="0" y="398189"/>
                  <a:pt x="22325" y="378839"/>
                  <a:pt x="58694" y="365938"/>
                </a:cubicBezTo>
                <a:cubicBezTo>
                  <a:pt x="90741" y="354471"/>
                  <a:pt x="134312" y="347663"/>
                  <a:pt x="182563" y="347663"/>
                </a:cubicBezTo>
                <a:close/>
                <a:moveTo>
                  <a:pt x="609854" y="234950"/>
                </a:moveTo>
                <a:cubicBezTo>
                  <a:pt x="668142" y="234950"/>
                  <a:pt x="721392" y="243258"/>
                  <a:pt x="759890" y="256985"/>
                </a:cubicBezTo>
                <a:cubicBezTo>
                  <a:pt x="804146" y="272879"/>
                  <a:pt x="831490" y="296720"/>
                  <a:pt x="831490" y="325257"/>
                </a:cubicBezTo>
                <a:cubicBezTo>
                  <a:pt x="831490" y="353433"/>
                  <a:pt x="804146" y="377635"/>
                  <a:pt x="759890" y="393168"/>
                </a:cubicBezTo>
                <a:cubicBezTo>
                  <a:pt x="721392" y="406894"/>
                  <a:pt x="668142" y="415564"/>
                  <a:pt x="609854" y="415564"/>
                </a:cubicBezTo>
                <a:cubicBezTo>
                  <a:pt x="551567" y="415564"/>
                  <a:pt x="498676" y="406894"/>
                  <a:pt x="459818" y="393168"/>
                </a:cubicBezTo>
                <a:cubicBezTo>
                  <a:pt x="416282" y="377635"/>
                  <a:pt x="388937" y="353433"/>
                  <a:pt x="388937" y="325257"/>
                </a:cubicBezTo>
                <a:cubicBezTo>
                  <a:pt x="388937" y="296720"/>
                  <a:pt x="416282" y="272879"/>
                  <a:pt x="459818" y="256985"/>
                </a:cubicBezTo>
                <a:cubicBezTo>
                  <a:pt x="498676" y="243258"/>
                  <a:pt x="551567" y="234950"/>
                  <a:pt x="609854" y="234950"/>
                </a:cubicBezTo>
                <a:close/>
                <a:moveTo>
                  <a:pt x="337727" y="161091"/>
                </a:moveTo>
                <a:cubicBezTo>
                  <a:pt x="343128" y="162529"/>
                  <a:pt x="347088" y="164687"/>
                  <a:pt x="349608" y="167923"/>
                </a:cubicBezTo>
                <a:cubicBezTo>
                  <a:pt x="352128" y="170800"/>
                  <a:pt x="353208" y="174395"/>
                  <a:pt x="353208" y="178351"/>
                </a:cubicBezTo>
                <a:cubicBezTo>
                  <a:pt x="353208" y="183025"/>
                  <a:pt x="351768" y="186981"/>
                  <a:pt x="348888" y="190576"/>
                </a:cubicBezTo>
                <a:cubicBezTo>
                  <a:pt x="346008" y="193813"/>
                  <a:pt x="342408" y="195970"/>
                  <a:pt x="337727" y="196689"/>
                </a:cubicBezTo>
                <a:close/>
                <a:moveTo>
                  <a:pt x="324407" y="99243"/>
                </a:moveTo>
                <a:lnTo>
                  <a:pt x="324407" y="130886"/>
                </a:lnTo>
                <a:cubicBezTo>
                  <a:pt x="320447" y="129088"/>
                  <a:pt x="317567" y="126931"/>
                  <a:pt x="315407" y="124054"/>
                </a:cubicBezTo>
                <a:cubicBezTo>
                  <a:pt x="313607" y="121178"/>
                  <a:pt x="312527" y="118301"/>
                  <a:pt x="312527" y="115425"/>
                </a:cubicBezTo>
                <a:cubicBezTo>
                  <a:pt x="312527" y="111829"/>
                  <a:pt x="313607" y="108233"/>
                  <a:pt x="315767" y="105356"/>
                </a:cubicBezTo>
                <a:cubicBezTo>
                  <a:pt x="317927" y="102480"/>
                  <a:pt x="320807" y="100322"/>
                  <a:pt x="324407" y="99243"/>
                </a:cubicBezTo>
                <a:close/>
                <a:moveTo>
                  <a:pt x="324407" y="70118"/>
                </a:moveTo>
                <a:lnTo>
                  <a:pt x="324407" y="79107"/>
                </a:lnTo>
                <a:cubicBezTo>
                  <a:pt x="313967" y="80186"/>
                  <a:pt x="305326" y="84141"/>
                  <a:pt x="299206" y="90973"/>
                </a:cubicBezTo>
                <a:cubicBezTo>
                  <a:pt x="292726" y="97805"/>
                  <a:pt x="289486" y="106075"/>
                  <a:pt x="289486" y="116503"/>
                </a:cubicBezTo>
                <a:cubicBezTo>
                  <a:pt x="289486" y="126212"/>
                  <a:pt x="292366" y="134842"/>
                  <a:pt x="298126" y="141314"/>
                </a:cubicBezTo>
                <a:cubicBezTo>
                  <a:pt x="303526" y="148506"/>
                  <a:pt x="312527" y="153540"/>
                  <a:pt x="324407" y="157136"/>
                </a:cubicBezTo>
                <a:lnTo>
                  <a:pt x="324407" y="195610"/>
                </a:lnTo>
                <a:cubicBezTo>
                  <a:pt x="321167" y="193813"/>
                  <a:pt x="317927" y="191296"/>
                  <a:pt x="315407" y="188059"/>
                </a:cubicBezTo>
                <a:cubicBezTo>
                  <a:pt x="312887" y="184464"/>
                  <a:pt x="310727" y="180149"/>
                  <a:pt x="310007" y="175115"/>
                </a:cubicBezTo>
                <a:lnTo>
                  <a:pt x="285886" y="177991"/>
                </a:lnTo>
                <a:cubicBezTo>
                  <a:pt x="288046" y="189857"/>
                  <a:pt x="292006" y="199206"/>
                  <a:pt x="298846" y="205679"/>
                </a:cubicBezTo>
                <a:cubicBezTo>
                  <a:pt x="305326" y="212151"/>
                  <a:pt x="313967" y="216106"/>
                  <a:pt x="324407" y="217545"/>
                </a:cubicBezTo>
                <a:lnTo>
                  <a:pt x="324407" y="234085"/>
                </a:lnTo>
                <a:lnTo>
                  <a:pt x="337727" y="234085"/>
                </a:lnTo>
                <a:lnTo>
                  <a:pt x="337727" y="217185"/>
                </a:lnTo>
                <a:cubicBezTo>
                  <a:pt x="349608" y="215387"/>
                  <a:pt x="358968" y="210713"/>
                  <a:pt x="365808" y="203162"/>
                </a:cubicBezTo>
                <a:cubicBezTo>
                  <a:pt x="372289" y="195610"/>
                  <a:pt x="375889" y="186261"/>
                  <a:pt x="375889" y="175115"/>
                </a:cubicBezTo>
                <a:cubicBezTo>
                  <a:pt x="375889" y="165406"/>
                  <a:pt x="373009" y="157136"/>
                  <a:pt x="367968" y="150663"/>
                </a:cubicBezTo>
                <a:cubicBezTo>
                  <a:pt x="362568" y="144550"/>
                  <a:pt x="352488" y="139157"/>
                  <a:pt x="337727" y="135201"/>
                </a:cubicBezTo>
                <a:lnTo>
                  <a:pt x="337727" y="99243"/>
                </a:lnTo>
                <a:cubicBezTo>
                  <a:pt x="343488" y="102120"/>
                  <a:pt x="347088" y="107154"/>
                  <a:pt x="348888" y="114346"/>
                </a:cubicBezTo>
                <a:lnTo>
                  <a:pt x="371929" y="111110"/>
                </a:lnTo>
                <a:cubicBezTo>
                  <a:pt x="370129" y="102120"/>
                  <a:pt x="366528" y="94569"/>
                  <a:pt x="361128" y="89175"/>
                </a:cubicBezTo>
                <a:cubicBezTo>
                  <a:pt x="355368" y="83782"/>
                  <a:pt x="347448" y="80545"/>
                  <a:pt x="337727" y="79107"/>
                </a:cubicBezTo>
                <a:lnTo>
                  <a:pt x="337727" y="70118"/>
                </a:lnTo>
                <a:close/>
                <a:moveTo>
                  <a:pt x="331967" y="0"/>
                </a:moveTo>
                <a:cubicBezTo>
                  <a:pt x="373009" y="0"/>
                  <a:pt x="410090" y="16540"/>
                  <a:pt x="437091" y="43509"/>
                </a:cubicBezTo>
                <a:cubicBezTo>
                  <a:pt x="463732" y="70477"/>
                  <a:pt x="480652" y="107873"/>
                  <a:pt x="480652" y="149225"/>
                </a:cubicBezTo>
                <a:cubicBezTo>
                  <a:pt x="480652" y="190217"/>
                  <a:pt x="463732" y="227253"/>
                  <a:pt x="437091" y="254581"/>
                </a:cubicBezTo>
                <a:cubicBezTo>
                  <a:pt x="410090" y="281190"/>
                  <a:pt x="373009" y="298090"/>
                  <a:pt x="331967" y="298090"/>
                </a:cubicBezTo>
                <a:cubicBezTo>
                  <a:pt x="290566" y="298090"/>
                  <a:pt x="253485" y="281190"/>
                  <a:pt x="226484" y="254581"/>
                </a:cubicBezTo>
                <a:cubicBezTo>
                  <a:pt x="199123" y="227253"/>
                  <a:pt x="182562" y="190217"/>
                  <a:pt x="182562" y="149225"/>
                </a:cubicBezTo>
                <a:cubicBezTo>
                  <a:pt x="182562" y="107873"/>
                  <a:pt x="199123" y="70477"/>
                  <a:pt x="226484" y="43509"/>
                </a:cubicBezTo>
                <a:cubicBezTo>
                  <a:pt x="253485" y="16540"/>
                  <a:pt x="290566" y="0"/>
                  <a:pt x="331967" y="0"/>
                </a:cubicBez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9" name="Rectangle 8"/>
          <p:cNvSpPr/>
          <p:nvPr/>
        </p:nvSpPr>
        <p:spPr>
          <a:xfrm>
            <a:off x="1124671" y="2190248"/>
            <a:ext cx="6096000" cy="923714"/>
          </a:xfrm>
          <a:prstGeom prst="rect">
            <a:avLst/>
          </a:prstGeom>
        </p:spPr>
        <p:txBody>
          <a:bodyPr>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Tất cả các Tổ chức tín dụng đều cập nhật tình hình vay nợ và trả nợ của Khách hàng (cá nhân, Doanh nghiệp) lên CIC – bắt buộc</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385A1607-A816-C64F-949A-31625CFBDB14}"/>
              </a:ext>
            </a:extLst>
          </p:cNvPr>
          <p:cNvSpPr/>
          <p:nvPr/>
        </p:nvSpPr>
        <p:spPr>
          <a:xfrm>
            <a:off x="109624" y="3582069"/>
            <a:ext cx="832555" cy="8325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7" name="Rectangle 16"/>
          <p:cNvSpPr/>
          <p:nvPr/>
        </p:nvSpPr>
        <p:spPr>
          <a:xfrm>
            <a:off x="1180926" y="3726258"/>
            <a:ext cx="6096000" cy="646587"/>
          </a:xfrm>
          <a:prstGeom prst="rect">
            <a:avLst/>
          </a:prstGeom>
        </p:spPr>
        <p:txBody>
          <a:bodyPr>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CIC lưu vết Lịch sử vay, nợ, trả nợ, nợ quá hạn của tất cả CN/DN trong thời gian dài và cập nhật hàng tháng</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0" name="Freeform 19">
            <a:extLst>
              <a:ext uri="{FF2B5EF4-FFF2-40B4-BE49-F238E27FC236}">
                <a16:creationId xmlns:a16="http://schemas.microsoft.com/office/drawing/2014/main" id="{0F9948BC-1F17-EA4E-8FE9-9046FEFF55BC}"/>
              </a:ext>
            </a:extLst>
          </p:cNvPr>
          <p:cNvSpPr>
            <a:spLocks noChangeArrowheads="1"/>
          </p:cNvSpPr>
          <p:nvPr/>
        </p:nvSpPr>
        <p:spPr bwMode="auto">
          <a:xfrm>
            <a:off x="285228" y="3781527"/>
            <a:ext cx="438879" cy="409499"/>
          </a:xfrm>
          <a:custGeom>
            <a:avLst/>
            <a:gdLst>
              <a:gd name="connsiteX0" fmla="*/ 261607 w 877528"/>
              <a:gd name="connsiteY0" fmla="*/ 781050 h 818784"/>
              <a:gd name="connsiteX1" fmla="*/ 858809 w 877528"/>
              <a:gd name="connsiteY1" fmla="*/ 781050 h 818784"/>
              <a:gd name="connsiteX2" fmla="*/ 877528 w 877528"/>
              <a:gd name="connsiteY2" fmla="*/ 799734 h 818784"/>
              <a:gd name="connsiteX3" fmla="*/ 858809 w 877528"/>
              <a:gd name="connsiteY3" fmla="*/ 818784 h 818784"/>
              <a:gd name="connsiteX4" fmla="*/ 261607 w 877528"/>
              <a:gd name="connsiteY4" fmla="*/ 818784 h 818784"/>
              <a:gd name="connsiteX5" fmla="*/ 242888 w 877528"/>
              <a:gd name="connsiteY5" fmla="*/ 799734 h 818784"/>
              <a:gd name="connsiteX6" fmla="*/ 261607 w 877528"/>
              <a:gd name="connsiteY6" fmla="*/ 781050 h 818784"/>
              <a:gd name="connsiteX7" fmla="*/ 314639 w 877528"/>
              <a:gd name="connsiteY7" fmla="*/ 371475 h 818784"/>
              <a:gd name="connsiteX8" fmla="*/ 807364 w 877528"/>
              <a:gd name="connsiteY8" fmla="*/ 371475 h 818784"/>
              <a:gd name="connsiteX9" fmla="*/ 841966 w 877528"/>
              <a:gd name="connsiteY9" fmla="*/ 387304 h 818784"/>
              <a:gd name="connsiteX10" fmla="*/ 855303 w 877528"/>
              <a:gd name="connsiteY10" fmla="*/ 422558 h 818784"/>
              <a:gd name="connsiteX11" fmla="*/ 855303 w 877528"/>
              <a:gd name="connsiteY11" fmla="*/ 711785 h 818784"/>
              <a:gd name="connsiteX12" fmla="*/ 841966 w 877528"/>
              <a:gd name="connsiteY12" fmla="*/ 747399 h 818784"/>
              <a:gd name="connsiteX13" fmla="*/ 807364 w 877528"/>
              <a:gd name="connsiteY13" fmla="*/ 763227 h 818784"/>
              <a:gd name="connsiteX14" fmla="*/ 314639 w 877528"/>
              <a:gd name="connsiteY14" fmla="*/ 763227 h 818784"/>
              <a:gd name="connsiteX15" fmla="*/ 280036 w 877528"/>
              <a:gd name="connsiteY15" fmla="*/ 747399 h 818784"/>
              <a:gd name="connsiteX16" fmla="*/ 266700 w 877528"/>
              <a:gd name="connsiteY16" fmla="*/ 711785 h 818784"/>
              <a:gd name="connsiteX17" fmla="*/ 266700 w 877528"/>
              <a:gd name="connsiteY17" fmla="*/ 422558 h 818784"/>
              <a:gd name="connsiteX18" fmla="*/ 280036 w 877528"/>
              <a:gd name="connsiteY18" fmla="*/ 387304 h 818784"/>
              <a:gd name="connsiteX19" fmla="*/ 314639 w 877528"/>
              <a:gd name="connsiteY19" fmla="*/ 371475 h 818784"/>
              <a:gd name="connsiteX20" fmla="*/ 95948 w 877528"/>
              <a:gd name="connsiteY20" fmla="*/ 349250 h 818784"/>
              <a:gd name="connsiteX21" fmla="*/ 167915 w 877528"/>
              <a:gd name="connsiteY21" fmla="*/ 442555 h 818784"/>
              <a:gd name="connsiteX22" fmla="*/ 108732 w 877528"/>
              <a:gd name="connsiteY22" fmla="*/ 435352 h 818784"/>
              <a:gd name="connsiteX23" fmla="*/ 100000 w 877528"/>
              <a:gd name="connsiteY23" fmla="*/ 473853 h 818784"/>
              <a:gd name="connsiteX24" fmla="*/ 112739 w 877528"/>
              <a:gd name="connsiteY24" fmla="*/ 562632 h 818784"/>
              <a:gd name="connsiteX25" fmla="*/ 229826 w 877528"/>
              <a:gd name="connsiteY25" fmla="*/ 716982 h 818784"/>
              <a:gd name="connsiteX26" fmla="*/ 205975 w 877528"/>
              <a:gd name="connsiteY26" fmla="*/ 745765 h 818784"/>
              <a:gd name="connsiteX27" fmla="*/ 77684 w 877528"/>
              <a:gd name="connsiteY27" fmla="*/ 574865 h 818784"/>
              <a:gd name="connsiteX28" fmla="*/ 62687 w 877528"/>
              <a:gd name="connsiteY28" fmla="*/ 471830 h 818784"/>
              <a:gd name="connsiteX29" fmla="*/ 68565 w 877528"/>
              <a:gd name="connsiteY29" fmla="*/ 430464 h 818784"/>
              <a:gd name="connsiteX30" fmla="*/ 6350 w 877528"/>
              <a:gd name="connsiteY30" fmla="*/ 422893 h 818784"/>
              <a:gd name="connsiteX31" fmla="*/ 435190 w 877528"/>
              <a:gd name="connsiteY31" fmla="*/ 34925 h 818784"/>
              <a:gd name="connsiteX32" fmla="*/ 640249 w 877528"/>
              <a:gd name="connsiteY32" fmla="*/ 94966 h 818784"/>
              <a:gd name="connsiteX33" fmla="*/ 736135 w 877528"/>
              <a:gd name="connsiteY33" fmla="*/ 209584 h 818784"/>
              <a:gd name="connsiteX34" fmla="*/ 736984 w 877528"/>
              <a:gd name="connsiteY34" fmla="*/ 212005 h 818784"/>
              <a:gd name="connsiteX35" fmla="*/ 783867 w 877528"/>
              <a:gd name="connsiteY35" fmla="*/ 184150 h 818784"/>
              <a:gd name="connsiteX36" fmla="*/ 753778 w 877528"/>
              <a:gd name="connsiteY36" fmla="*/ 293326 h 818784"/>
              <a:gd name="connsiteX37" fmla="*/ 736226 w 877528"/>
              <a:gd name="connsiteY37" fmla="*/ 288988 h 818784"/>
              <a:gd name="connsiteX38" fmla="*/ 644525 w 877528"/>
              <a:gd name="connsiteY38" fmla="*/ 266936 h 818784"/>
              <a:gd name="connsiteX39" fmla="*/ 702235 w 877528"/>
              <a:gd name="connsiteY39" fmla="*/ 232649 h 818784"/>
              <a:gd name="connsiteX40" fmla="*/ 682866 w 877528"/>
              <a:gd name="connsiteY40" fmla="*/ 189433 h 818784"/>
              <a:gd name="connsiteX41" fmla="*/ 619347 w 877528"/>
              <a:gd name="connsiteY41" fmla="*/ 125886 h 818784"/>
              <a:gd name="connsiteX42" fmla="*/ 433388 w 877528"/>
              <a:gd name="connsiteY42" fmla="*/ 71956 h 818784"/>
              <a:gd name="connsiteX43" fmla="*/ 215778 w 877528"/>
              <a:gd name="connsiteY43" fmla="*/ 0 h 818784"/>
              <a:gd name="connsiteX44" fmla="*/ 293948 w 877528"/>
              <a:gd name="connsiteY44" fmla="*/ 30575 h 818784"/>
              <a:gd name="connsiteX45" fmla="*/ 328170 w 877528"/>
              <a:gd name="connsiteY45" fmla="*/ 86690 h 818784"/>
              <a:gd name="connsiteX46" fmla="*/ 346902 w 877528"/>
              <a:gd name="connsiteY46" fmla="*/ 85251 h 818784"/>
              <a:gd name="connsiteX47" fmla="*/ 412104 w 877528"/>
              <a:gd name="connsiteY47" fmla="*/ 105755 h 818784"/>
              <a:gd name="connsiteX48" fmla="*/ 453530 w 877528"/>
              <a:gd name="connsiteY48" fmla="*/ 160431 h 818784"/>
              <a:gd name="connsiteX49" fmla="*/ 460015 w 877528"/>
              <a:gd name="connsiteY49" fmla="*/ 198201 h 818784"/>
              <a:gd name="connsiteX50" fmla="*/ 426873 w 877528"/>
              <a:gd name="connsiteY50" fmla="*/ 277697 h 818784"/>
              <a:gd name="connsiteX51" fmla="*/ 347262 w 877528"/>
              <a:gd name="connsiteY51" fmla="*/ 310791 h 818784"/>
              <a:gd name="connsiteX52" fmla="*/ 112752 w 877528"/>
              <a:gd name="connsiteY52" fmla="*/ 310791 h 818784"/>
              <a:gd name="connsiteX53" fmla="*/ 33141 w 877528"/>
              <a:gd name="connsiteY53" fmla="*/ 277697 h 818784"/>
              <a:gd name="connsiteX54" fmla="*/ 0 w 877528"/>
              <a:gd name="connsiteY54" fmla="*/ 198201 h 818784"/>
              <a:gd name="connsiteX55" fmla="*/ 360 w 877528"/>
              <a:gd name="connsiteY55" fmla="*/ 192805 h 818784"/>
              <a:gd name="connsiteX56" fmla="*/ 34942 w 877528"/>
              <a:gd name="connsiteY56" fmla="*/ 116546 h 818784"/>
              <a:gd name="connsiteX57" fmla="*/ 103746 w 877528"/>
              <a:gd name="connsiteY57" fmla="*/ 85611 h 818784"/>
              <a:gd name="connsiteX58" fmla="*/ 139769 w 877528"/>
              <a:gd name="connsiteY58" fmla="*/ 28417 h 818784"/>
              <a:gd name="connsiteX59" fmla="*/ 215778 w 877528"/>
              <a:gd name="connsiteY59" fmla="*/ 0 h 8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77528" h="818784">
                <a:moveTo>
                  <a:pt x="261607" y="781050"/>
                </a:moveTo>
                <a:lnTo>
                  <a:pt x="858809" y="781050"/>
                </a:lnTo>
                <a:cubicBezTo>
                  <a:pt x="868889" y="781050"/>
                  <a:pt x="877528" y="789476"/>
                  <a:pt x="877528" y="799734"/>
                </a:cubicBezTo>
                <a:cubicBezTo>
                  <a:pt x="877528" y="810358"/>
                  <a:pt x="868889" y="818784"/>
                  <a:pt x="858809" y="818784"/>
                </a:cubicBezTo>
                <a:lnTo>
                  <a:pt x="261607" y="818784"/>
                </a:lnTo>
                <a:cubicBezTo>
                  <a:pt x="251167" y="818784"/>
                  <a:pt x="242888" y="810358"/>
                  <a:pt x="242888" y="799734"/>
                </a:cubicBezTo>
                <a:cubicBezTo>
                  <a:pt x="242888" y="789476"/>
                  <a:pt x="251167" y="781050"/>
                  <a:pt x="261607" y="781050"/>
                </a:cubicBezTo>
                <a:close/>
                <a:moveTo>
                  <a:pt x="314639" y="371475"/>
                </a:moveTo>
                <a:lnTo>
                  <a:pt x="807364" y="371475"/>
                </a:lnTo>
                <a:cubicBezTo>
                  <a:pt x="821060" y="371475"/>
                  <a:pt x="833316" y="377231"/>
                  <a:pt x="841966" y="387304"/>
                </a:cubicBezTo>
                <a:cubicBezTo>
                  <a:pt x="850256" y="396297"/>
                  <a:pt x="855303" y="408888"/>
                  <a:pt x="855303" y="422558"/>
                </a:cubicBezTo>
                <a:lnTo>
                  <a:pt x="855303" y="711785"/>
                </a:lnTo>
                <a:cubicBezTo>
                  <a:pt x="855303" y="725455"/>
                  <a:pt x="850256" y="738046"/>
                  <a:pt x="841966" y="747399"/>
                </a:cubicBezTo>
                <a:cubicBezTo>
                  <a:pt x="833316" y="757112"/>
                  <a:pt x="821060" y="763227"/>
                  <a:pt x="807364" y="763227"/>
                </a:cubicBezTo>
                <a:lnTo>
                  <a:pt x="314639" y="763227"/>
                </a:lnTo>
                <a:cubicBezTo>
                  <a:pt x="300942" y="763227"/>
                  <a:pt x="288687" y="757112"/>
                  <a:pt x="280036" y="747399"/>
                </a:cubicBezTo>
                <a:cubicBezTo>
                  <a:pt x="271746" y="738046"/>
                  <a:pt x="266700" y="725455"/>
                  <a:pt x="266700" y="711785"/>
                </a:cubicBezTo>
                <a:lnTo>
                  <a:pt x="266700" y="422558"/>
                </a:lnTo>
                <a:cubicBezTo>
                  <a:pt x="266700" y="408888"/>
                  <a:pt x="271746" y="396297"/>
                  <a:pt x="280036" y="387304"/>
                </a:cubicBezTo>
                <a:cubicBezTo>
                  <a:pt x="288687" y="377231"/>
                  <a:pt x="300942" y="371475"/>
                  <a:pt x="314639" y="371475"/>
                </a:cubicBezTo>
                <a:close/>
                <a:moveTo>
                  <a:pt x="95948" y="349250"/>
                </a:moveTo>
                <a:lnTo>
                  <a:pt x="167915" y="442555"/>
                </a:lnTo>
                <a:lnTo>
                  <a:pt x="108732" y="435352"/>
                </a:lnTo>
                <a:lnTo>
                  <a:pt x="100000" y="473853"/>
                </a:lnTo>
                <a:cubicBezTo>
                  <a:pt x="98464" y="501557"/>
                  <a:pt x="101897" y="531510"/>
                  <a:pt x="112739" y="562632"/>
                </a:cubicBezTo>
                <a:cubicBezTo>
                  <a:pt x="130085" y="612283"/>
                  <a:pt x="165500" y="664812"/>
                  <a:pt x="229826" y="716982"/>
                </a:cubicBezTo>
                <a:lnTo>
                  <a:pt x="205975" y="745765"/>
                </a:lnTo>
                <a:cubicBezTo>
                  <a:pt x="136228" y="688559"/>
                  <a:pt x="96838" y="630272"/>
                  <a:pt x="77684" y="574865"/>
                </a:cubicBezTo>
                <a:cubicBezTo>
                  <a:pt x="65036" y="538706"/>
                  <a:pt x="60971" y="503986"/>
                  <a:pt x="62687" y="471830"/>
                </a:cubicBezTo>
                <a:lnTo>
                  <a:pt x="68565" y="430464"/>
                </a:lnTo>
                <a:lnTo>
                  <a:pt x="6350" y="422893"/>
                </a:lnTo>
                <a:close/>
                <a:moveTo>
                  <a:pt x="435190" y="34925"/>
                </a:moveTo>
                <a:cubicBezTo>
                  <a:pt x="524926" y="38880"/>
                  <a:pt x="591597" y="61889"/>
                  <a:pt x="640249" y="94966"/>
                </a:cubicBezTo>
                <a:cubicBezTo>
                  <a:pt x="687821" y="127054"/>
                  <a:pt x="717958" y="168243"/>
                  <a:pt x="736135" y="209584"/>
                </a:cubicBezTo>
                <a:lnTo>
                  <a:pt x="736984" y="212005"/>
                </a:lnTo>
                <a:lnTo>
                  <a:pt x="783867" y="184150"/>
                </a:lnTo>
                <a:lnTo>
                  <a:pt x="753778" y="293326"/>
                </a:lnTo>
                <a:lnTo>
                  <a:pt x="736226" y="288988"/>
                </a:lnTo>
                <a:lnTo>
                  <a:pt x="644525" y="266936"/>
                </a:lnTo>
                <a:lnTo>
                  <a:pt x="702235" y="232649"/>
                </a:lnTo>
                <a:lnTo>
                  <a:pt x="682866" y="189433"/>
                </a:lnTo>
                <a:cubicBezTo>
                  <a:pt x="667459" y="166333"/>
                  <a:pt x="646737" y="144402"/>
                  <a:pt x="619347" y="125886"/>
                </a:cubicBezTo>
                <a:cubicBezTo>
                  <a:pt x="576101" y="96404"/>
                  <a:pt x="515556" y="75552"/>
                  <a:pt x="433388" y="71956"/>
                </a:cubicBezTo>
                <a:close/>
                <a:moveTo>
                  <a:pt x="215778" y="0"/>
                </a:moveTo>
                <a:cubicBezTo>
                  <a:pt x="245677" y="0"/>
                  <a:pt x="273415" y="11511"/>
                  <a:pt x="293948" y="30575"/>
                </a:cubicBezTo>
                <a:cubicBezTo>
                  <a:pt x="310519" y="45323"/>
                  <a:pt x="322406" y="64748"/>
                  <a:pt x="328170" y="86690"/>
                </a:cubicBezTo>
                <a:cubicBezTo>
                  <a:pt x="334654" y="85971"/>
                  <a:pt x="340778" y="85251"/>
                  <a:pt x="346902" y="85251"/>
                </a:cubicBezTo>
                <a:cubicBezTo>
                  <a:pt x="370677" y="85251"/>
                  <a:pt x="393372" y="92805"/>
                  <a:pt x="412104" y="105755"/>
                </a:cubicBezTo>
                <a:cubicBezTo>
                  <a:pt x="430836" y="119064"/>
                  <a:pt x="445605" y="137769"/>
                  <a:pt x="453530" y="160431"/>
                </a:cubicBezTo>
                <a:cubicBezTo>
                  <a:pt x="457493" y="171942"/>
                  <a:pt x="460015" y="184532"/>
                  <a:pt x="460015" y="198201"/>
                </a:cubicBezTo>
                <a:cubicBezTo>
                  <a:pt x="460015" y="229136"/>
                  <a:pt x="447406" y="257194"/>
                  <a:pt x="426873" y="277697"/>
                </a:cubicBezTo>
                <a:cubicBezTo>
                  <a:pt x="406340" y="297841"/>
                  <a:pt x="378242" y="310791"/>
                  <a:pt x="347262" y="310791"/>
                </a:cubicBezTo>
                <a:lnTo>
                  <a:pt x="112752" y="310791"/>
                </a:lnTo>
                <a:cubicBezTo>
                  <a:pt x="81772" y="310791"/>
                  <a:pt x="53674" y="297841"/>
                  <a:pt x="33141" y="277697"/>
                </a:cubicBezTo>
                <a:cubicBezTo>
                  <a:pt x="12608" y="257194"/>
                  <a:pt x="0" y="229136"/>
                  <a:pt x="0" y="198201"/>
                </a:cubicBezTo>
                <a:cubicBezTo>
                  <a:pt x="0" y="197122"/>
                  <a:pt x="0" y="195323"/>
                  <a:pt x="360" y="192805"/>
                </a:cubicBezTo>
                <a:cubicBezTo>
                  <a:pt x="1441" y="162949"/>
                  <a:pt x="14769" y="135971"/>
                  <a:pt x="34942" y="116546"/>
                </a:cubicBezTo>
                <a:cubicBezTo>
                  <a:pt x="52954" y="99280"/>
                  <a:pt x="77089" y="87769"/>
                  <a:pt x="103746" y="85611"/>
                </a:cubicBezTo>
                <a:cubicBezTo>
                  <a:pt x="109870" y="62949"/>
                  <a:pt x="122838" y="43165"/>
                  <a:pt x="139769" y="28417"/>
                </a:cubicBezTo>
                <a:cubicBezTo>
                  <a:pt x="160302" y="10431"/>
                  <a:pt x="186960" y="0"/>
                  <a:pt x="215778" y="0"/>
                </a:cubicBez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1" name="Rectangle 20">
            <a:extLst>
              <a:ext uri="{FF2B5EF4-FFF2-40B4-BE49-F238E27FC236}">
                <a16:creationId xmlns:a16="http://schemas.microsoft.com/office/drawing/2014/main" id="{5B6B7D19-8B58-9F46-8E79-79381D84470A}"/>
              </a:ext>
            </a:extLst>
          </p:cNvPr>
          <p:cNvSpPr/>
          <p:nvPr/>
        </p:nvSpPr>
        <p:spPr>
          <a:xfrm>
            <a:off x="116097" y="4751552"/>
            <a:ext cx="832555" cy="832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9" name="Rectangle 18"/>
          <p:cNvSpPr/>
          <p:nvPr/>
        </p:nvSpPr>
        <p:spPr>
          <a:xfrm>
            <a:off x="1182158" y="4867669"/>
            <a:ext cx="6096000" cy="646587"/>
          </a:xfrm>
          <a:prstGeom prst="rect">
            <a:avLst/>
          </a:prstGeom>
        </p:spPr>
        <p:txBody>
          <a:bodyPr>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Thông tin CIC gồm cả Thông tin Tín dụng và Thông tin về tài sản Bảo đảm của từng Khách hàng.</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385A1607-A816-C64F-949A-31625CFBDB14}"/>
              </a:ext>
            </a:extLst>
          </p:cNvPr>
          <p:cNvSpPr/>
          <p:nvPr/>
        </p:nvSpPr>
        <p:spPr>
          <a:xfrm>
            <a:off x="116097" y="5825531"/>
            <a:ext cx="832555" cy="83255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grpSp>
        <p:nvGrpSpPr>
          <p:cNvPr id="24" name="Group 23">
            <a:extLst>
              <a:ext uri="{FF2B5EF4-FFF2-40B4-BE49-F238E27FC236}">
                <a16:creationId xmlns:a16="http://schemas.microsoft.com/office/drawing/2014/main" id="{EFF256BB-881C-904E-86DC-2831153B2106}"/>
              </a:ext>
            </a:extLst>
          </p:cNvPr>
          <p:cNvGrpSpPr/>
          <p:nvPr/>
        </p:nvGrpSpPr>
        <p:grpSpPr>
          <a:xfrm>
            <a:off x="233202" y="5959479"/>
            <a:ext cx="598345" cy="564661"/>
            <a:chOff x="10689077" y="6885187"/>
            <a:chExt cx="2999494" cy="3170675"/>
          </a:xfrm>
          <a:solidFill>
            <a:schemeClr val="bg2"/>
          </a:solidFill>
        </p:grpSpPr>
        <p:sp>
          <p:nvSpPr>
            <p:cNvPr id="25" name="Freeform 24">
              <a:extLst>
                <a:ext uri="{FF2B5EF4-FFF2-40B4-BE49-F238E27FC236}">
                  <a16:creationId xmlns:a16="http://schemas.microsoft.com/office/drawing/2014/main" id="{33F10742-9E52-5D48-9787-51EE04D4756A}"/>
                </a:ext>
              </a:extLst>
            </p:cNvPr>
            <p:cNvSpPr>
              <a:spLocks noChangeArrowheads="1"/>
            </p:cNvSpPr>
            <p:nvPr/>
          </p:nvSpPr>
          <p:spPr bwMode="auto">
            <a:xfrm>
              <a:off x="10689077" y="6885187"/>
              <a:ext cx="2999494" cy="2686404"/>
            </a:xfrm>
            <a:custGeom>
              <a:avLst/>
              <a:gdLst>
                <a:gd name="connsiteX0" fmla="*/ 1067711 w 1462540"/>
                <a:gd name="connsiteY0" fmla="*/ 1044625 h 1309880"/>
                <a:gd name="connsiteX1" fmla="*/ 1082050 w 1462540"/>
                <a:gd name="connsiteY1" fmla="*/ 1050491 h 1309880"/>
                <a:gd name="connsiteX2" fmla="*/ 1250217 w 1462540"/>
                <a:gd name="connsiteY2" fmla="*/ 1218658 h 1309880"/>
                <a:gd name="connsiteX3" fmla="*/ 1250217 w 1462540"/>
                <a:gd name="connsiteY3" fmla="*/ 1247338 h 1309880"/>
                <a:gd name="connsiteX4" fmla="*/ 1221538 w 1462540"/>
                <a:gd name="connsiteY4" fmla="*/ 1247338 h 1309880"/>
                <a:gd name="connsiteX5" fmla="*/ 1053371 w 1462540"/>
                <a:gd name="connsiteY5" fmla="*/ 1079171 h 1309880"/>
                <a:gd name="connsiteX6" fmla="*/ 1053371 w 1462540"/>
                <a:gd name="connsiteY6" fmla="*/ 1050491 h 1309880"/>
                <a:gd name="connsiteX7" fmla="*/ 1067711 w 1462540"/>
                <a:gd name="connsiteY7" fmla="*/ 1044625 h 1309880"/>
                <a:gd name="connsiteX8" fmla="*/ 397641 w 1462540"/>
                <a:gd name="connsiteY8" fmla="*/ 1044625 h 1309880"/>
                <a:gd name="connsiteX9" fmla="*/ 412024 w 1462540"/>
                <a:gd name="connsiteY9" fmla="*/ 1050491 h 1309880"/>
                <a:gd name="connsiteX10" fmla="*/ 412024 w 1462540"/>
                <a:gd name="connsiteY10" fmla="*/ 1079171 h 1309880"/>
                <a:gd name="connsiteX11" fmla="*/ 243995 w 1462540"/>
                <a:gd name="connsiteY11" fmla="*/ 1247338 h 1309880"/>
                <a:gd name="connsiteX12" fmla="*/ 215228 w 1462540"/>
                <a:gd name="connsiteY12" fmla="*/ 1247338 h 1309880"/>
                <a:gd name="connsiteX13" fmla="*/ 215228 w 1462540"/>
                <a:gd name="connsiteY13" fmla="*/ 1218658 h 1309880"/>
                <a:gd name="connsiteX14" fmla="*/ 383257 w 1462540"/>
                <a:gd name="connsiteY14" fmla="*/ 1050491 h 1309880"/>
                <a:gd name="connsiteX15" fmla="*/ 397641 w 1462540"/>
                <a:gd name="connsiteY15" fmla="*/ 1044625 h 1309880"/>
                <a:gd name="connsiteX16" fmla="*/ 1204039 w 1462540"/>
                <a:gd name="connsiteY16" fmla="*/ 711433 h 1309880"/>
                <a:gd name="connsiteX17" fmla="*/ 1441651 w 1462540"/>
                <a:gd name="connsiteY17" fmla="*/ 711433 h 1309880"/>
                <a:gd name="connsiteX18" fmla="*/ 1462540 w 1462540"/>
                <a:gd name="connsiteY18" fmla="*/ 731275 h 1309880"/>
                <a:gd name="connsiteX19" fmla="*/ 1441651 w 1462540"/>
                <a:gd name="connsiteY19" fmla="*/ 751117 h 1309880"/>
                <a:gd name="connsiteX20" fmla="*/ 1204039 w 1462540"/>
                <a:gd name="connsiteY20" fmla="*/ 751117 h 1309880"/>
                <a:gd name="connsiteX21" fmla="*/ 1183803 w 1462540"/>
                <a:gd name="connsiteY21" fmla="*/ 731275 h 1309880"/>
                <a:gd name="connsiteX22" fmla="*/ 1204039 w 1462540"/>
                <a:gd name="connsiteY22" fmla="*/ 711433 h 1309880"/>
                <a:gd name="connsiteX23" fmla="*/ 20283 w 1462540"/>
                <a:gd name="connsiteY23" fmla="*/ 711433 h 1309880"/>
                <a:gd name="connsiteX24" fmla="*/ 257796 w 1462540"/>
                <a:gd name="connsiteY24" fmla="*/ 711433 h 1309880"/>
                <a:gd name="connsiteX25" fmla="*/ 278734 w 1462540"/>
                <a:gd name="connsiteY25" fmla="*/ 731275 h 1309880"/>
                <a:gd name="connsiteX26" fmla="*/ 257796 w 1462540"/>
                <a:gd name="connsiteY26" fmla="*/ 751117 h 1309880"/>
                <a:gd name="connsiteX27" fmla="*/ 20283 w 1462540"/>
                <a:gd name="connsiteY27" fmla="*/ 751117 h 1309880"/>
                <a:gd name="connsiteX28" fmla="*/ 0 w 1462540"/>
                <a:gd name="connsiteY28" fmla="*/ 731275 h 1309880"/>
                <a:gd name="connsiteX29" fmla="*/ 20283 w 1462540"/>
                <a:gd name="connsiteY29" fmla="*/ 711433 h 1309880"/>
                <a:gd name="connsiteX30" fmla="*/ 732710 w 1462540"/>
                <a:gd name="connsiteY30" fmla="*/ 377317 h 1309880"/>
                <a:gd name="connsiteX31" fmla="*/ 1108263 w 1462540"/>
                <a:gd name="connsiteY31" fmla="*/ 752870 h 1309880"/>
                <a:gd name="connsiteX32" fmla="*/ 998128 w 1462540"/>
                <a:gd name="connsiteY32" fmla="*/ 1018533 h 1309880"/>
                <a:gd name="connsiteX33" fmla="*/ 972587 w 1462540"/>
                <a:gd name="connsiteY33" fmla="*/ 1039584 h 1309880"/>
                <a:gd name="connsiteX34" fmla="*/ 965852 w 1462540"/>
                <a:gd name="connsiteY34" fmla="*/ 1045759 h 1309880"/>
                <a:gd name="connsiteX35" fmla="*/ 871462 w 1462540"/>
                <a:gd name="connsiteY35" fmla="*/ 1165728 h 1309880"/>
                <a:gd name="connsiteX36" fmla="*/ 823097 w 1462540"/>
                <a:gd name="connsiteY36" fmla="*/ 1309880 h 1309880"/>
                <a:gd name="connsiteX37" fmla="*/ 640095 w 1462540"/>
                <a:gd name="connsiteY37" fmla="*/ 1309880 h 1309880"/>
                <a:gd name="connsiteX38" fmla="*/ 591077 w 1462540"/>
                <a:gd name="connsiteY38" fmla="*/ 1165728 h 1309880"/>
                <a:gd name="connsiteX39" fmla="*/ 483890 w 1462540"/>
                <a:gd name="connsiteY39" fmla="*/ 1034026 h 1309880"/>
                <a:gd name="connsiteX40" fmla="*/ 485832 w 1462540"/>
                <a:gd name="connsiteY40" fmla="*/ 1034026 h 1309880"/>
                <a:gd name="connsiteX41" fmla="*/ 467048 w 1462540"/>
                <a:gd name="connsiteY41" fmla="*/ 1018533 h 1309880"/>
                <a:gd name="connsiteX42" fmla="*/ 357158 w 1462540"/>
                <a:gd name="connsiteY42" fmla="*/ 752870 h 1309880"/>
                <a:gd name="connsiteX43" fmla="*/ 732710 w 1462540"/>
                <a:gd name="connsiteY43" fmla="*/ 377317 h 1309880"/>
                <a:gd name="connsiteX44" fmla="*/ 1235878 w 1462540"/>
                <a:gd name="connsiteY44" fmla="*/ 206612 h 1309880"/>
                <a:gd name="connsiteX45" fmla="*/ 1250217 w 1462540"/>
                <a:gd name="connsiteY45" fmla="*/ 212947 h 1309880"/>
                <a:gd name="connsiteX46" fmla="*/ 1250217 w 1462540"/>
                <a:gd name="connsiteY46" fmla="*/ 241540 h 1309880"/>
                <a:gd name="connsiteX47" fmla="*/ 1082050 w 1462540"/>
                <a:gd name="connsiteY47" fmla="*/ 409194 h 1309880"/>
                <a:gd name="connsiteX48" fmla="*/ 1053371 w 1462540"/>
                <a:gd name="connsiteY48" fmla="*/ 409194 h 1309880"/>
                <a:gd name="connsiteX49" fmla="*/ 1053371 w 1462540"/>
                <a:gd name="connsiteY49" fmla="*/ 380602 h 1309880"/>
                <a:gd name="connsiteX50" fmla="*/ 1221538 w 1462540"/>
                <a:gd name="connsiteY50" fmla="*/ 212947 h 1309880"/>
                <a:gd name="connsiteX51" fmla="*/ 1235878 w 1462540"/>
                <a:gd name="connsiteY51" fmla="*/ 206612 h 1309880"/>
                <a:gd name="connsiteX52" fmla="*/ 229612 w 1462540"/>
                <a:gd name="connsiteY52" fmla="*/ 206612 h 1309880"/>
                <a:gd name="connsiteX53" fmla="*/ 243995 w 1462540"/>
                <a:gd name="connsiteY53" fmla="*/ 212947 h 1309880"/>
                <a:gd name="connsiteX54" fmla="*/ 412024 w 1462540"/>
                <a:gd name="connsiteY54" fmla="*/ 380602 h 1309880"/>
                <a:gd name="connsiteX55" fmla="*/ 412024 w 1462540"/>
                <a:gd name="connsiteY55" fmla="*/ 409194 h 1309880"/>
                <a:gd name="connsiteX56" fmla="*/ 383257 w 1462540"/>
                <a:gd name="connsiteY56" fmla="*/ 409194 h 1309880"/>
                <a:gd name="connsiteX57" fmla="*/ 215228 w 1462540"/>
                <a:gd name="connsiteY57" fmla="*/ 241540 h 1309880"/>
                <a:gd name="connsiteX58" fmla="*/ 215228 w 1462540"/>
                <a:gd name="connsiteY58" fmla="*/ 212947 h 1309880"/>
                <a:gd name="connsiteX59" fmla="*/ 229612 w 1462540"/>
                <a:gd name="connsiteY59" fmla="*/ 206612 h 1309880"/>
                <a:gd name="connsiteX60" fmla="*/ 733037 w 1462540"/>
                <a:gd name="connsiteY60" fmla="*/ 0 h 1309880"/>
                <a:gd name="connsiteX61" fmla="*/ 753964 w 1462540"/>
                <a:gd name="connsiteY61" fmla="*/ 20236 h 1309880"/>
                <a:gd name="connsiteX62" fmla="*/ 753964 w 1462540"/>
                <a:gd name="connsiteY62" fmla="*/ 258499 h 1309880"/>
                <a:gd name="connsiteX63" fmla="*/ 733037 w 1462540"/>
                <a:gd name="connsiteY63" fmla="*/ 278735 h 1309880"/>
                <a:gd name="connsiteX64" fmla="*/ 711434 w 1462540"/>
                <a:gd name="connsiteY64" fmla="*/ 258499 h 1309880"/>
                <a:gd name="connsiteX65" fmla="*/ 711434 w 1462540"/>
                <a:gd name="connsiteY65" fmla="*/ 20236 h 1309880"/>
                <a:gd name="connsiteX66" fmla="*/ 733037 w 1462540"/>
                <a:gd name="connsiteY66" fmla="*/ 0 h 130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462540" h="1309880">
                  <a:moveTo>
                    <a:pt x="1067711" y="1044625"/>
                  </a:moveTo>
                  <a:cubicBezTo>
                    <a:pt x="1072925" y="1044625"/>
                    <a:pt x="1078140" y="1046580"/>
                    <a:pt x="1082050" y="1050491"/>
                  </a:cubicBezTo>
                  <a:lnTo>
                    <a:pt x="1250217" y="1218658"/>
                  </a:lnTo>
                  <a:cubicBezTo>
                    <a:pt x="1258039" y="1226480"/>
                    <a:pt x="1258039" y="1239516"/>
                    <a:pt x="1250217" y="1247338"/>
                  </a:cubicBezTo>
                  <a:cubicBezTo>
                    <a:pt x="1242396" y="1255159"/>
                    <a:pt x="1229360" y="1255159"/>
                    <a:pt x="1221538" y="1247338"/>
                  </a:cubicBezTo>
                  <a:lnTo>
                    <a:pt x="1053371" y="1079171"/>
                  </a:lnTo>
                  <a:cubicBezTo>
                    <a:pt x="1045549" y="1071349"/>
                    <a:pt x="1045549" y="1058313"/>
                    <a:pt x="1053371" y="1050491"/>
                  </a:cubicBezTo>
                  <a:cubicBezTo>
                    <a:pt x="1057281" y="1046580"/>
                    <a:pt x="1062496" y="1044625"/>
                    <a:pt x="1067711" y="1044625"/>
                  </a:cubicBezTo>
                  <a:close/>
                  <a:moveTo>
                    <a:pt x="397641" y="1044625"/>
                  </a:moveTo>
                  <a:cubicBezTo>
                    <a:pt x="402871" y="1044625"/>
                    <a:pt x="408102" y="1046580"/>
                    <a:pt x="412024" y="1050491"/>
                  </a:cubicBezTo>
                  <a:cubicBezTo>
                    <a:pt x="419870" y="1058313"/>
                    <a:pt x="419870" y="1071349"/>
                    <a:pt x="412024" y="1079171"/>
                  </a:cubicBezTo>
                  <a:lnTo>
                    <a:pt x="243995" y="1247338"/>
                  </a:lnTo>
                  <a:cubicBezTo>
                    <a:pt x="236150" y="1255159"/>
                    <a:pt x="223073" y="1255159"/>
                    <a:pt x="215228" y="1247338"/>
                  </a:cubicBezTo>
                  <a:cubicBezTo>
                    <a:pt x="207382" y="1239516"/>
                    <a:pt x="207382" y="1226480"/>
                    <a:pt x="215228" y="1218658"/>
                  </a:cubicBezTo>
                  <a:lnTo>
                    <a:pt x="383257" y="1050491"/>
                  </a:lnTo>
                  <a:cubicBezTo>
                    <a:pt x="387180" y="1046580"/>
                    <a:pt x="392411" y="1044625"/>
                    <a:pt x="397641" y="1044625"/>
                  </a:cubicBezTo>
                  <a:close/>
                  <a:moveTo>
                    <a:pt x="1204039" y="711433"/>
                  </a:moveTo>
                  <a:lnTo>
                    <a:pt x="1441651" y="711433"/>
                  </a:lnTo>
                  <a:cubicBezTo>
                    <a:pt x="1453401" y="711433"/>
                    <a:pt x="1462540" y="720394"/>
                    <a:pt x="1462540" y="731275"/>
                  </a:cubicBezTo>
                  <a:cubicBezTo>
                    <a:pt x="1462540" y="742156"/>
                    <a:pt x="1453401" y="751117"/>
                    <a:pt x="1441651" y="751117"/>
                  </a:cubicBezTo>
                  <a:lnTo>
                    <a:pt x="1204039" y="751117"/>
                  </a:lnTo>
                  <a:cubicBezTo>
                    <a:pt x="1192942" y="751117"/>
                    <a:pt x="1183803" y="742156"/>
                    <a:pt x="1183803" y="731275"/>
                  </a:cubicBezTo>
                  <a:cubicBezTo>
                    <a:pt x="1183803" y="720394"/>
                    <a:pt x="1192942" y="711433"/>
                    <a:pt x="1204039" y="711433"/>
                  </a:cubicBezTo>
                  <a:close/>
                  <a:moveTo>
                    <a:pt x="20283" y="711433"/>
                  </a:moveTo>
                  <a:lnTo>
                    <a:pt x="257796" y="711433"/>
                  </a:lnTo>
                  <a:cubicBezTo>
                    <a:pt x="269573" y="711433"/>
                    <a:pt x="278734" y="720394"/>
                    <a:pt x="278734" y="731275"/>
                  </a:cubicBezTo>
                  <a:cubicBezTo>
                    <a:pt x="278734" y="742156"/>
                    <a:pt x="269573" y="751117"/>
                    <a:pt x="257796" y="751117"/>
                  </a:cubicBezTo>
                  <a:lnTo>
                    <a:pt x="20283" y="751117"/>
                  </a:lnTo>
                  <a:cubicBezTo>
                    <a:pt x="9160" y="751117"/>
                    <a:pt x="0" y="742156"/>
                    <a:pt x="0" y="731275"/>
                  </a:cubicBezTo>
                  <a:cubicBezTo>
                    <a:pt x="0" y="720394"/>
                    <a:pt x="9160" y="711433"/>
                    <a:pt x="20283" y="711433"/>
                  </a:cubicBezTo>
                  <a:close/>
                  <a:moveTo>
                    <a:pt x="732710" y="377317"/>
                  </a:moveTo>
                  <a:cubicBezTo>
                    <a:pt x="939754" y="377317"/>
                    <a:pt x="1108263" y="545826"/>
                    <a:pt x="1108263" y="752870"/>
                  </a:cubicBezTo>
                  <a:cubicBezTo>
                    <a:pt x="1108263" y="856719"/>
                    <a:pt x="1066136" y="950607"/>
                    <a:pt x="998128" y="1018533"/>
                  </a:cubicBezTo>
                  <a:lnTo>
                    <a:pt x="972587" y="1039584"/>
                  </a:lnTo>
                  <a:lnTo>
                    <a:pt x="965852" y="1045759"/>
                  </a:lnTo>
                  <a:cubicBezTo>
                    <a:pt x="942293" y="1068057"/>
                    <a:pt x="892539" y="1118551"/>
                    <a:pt x="871462" y="1165728"/>
                  </a:cubicBezTo>
                  <a:cubicBezTo>
                    <a:pt x="839436" y="1239115"/>
                    <a:pt x="823097" y="1309880"/>
                    <a:pt x="823097" y="1309880"/>
                  </a:cubicBezTo>
                  <a:lnTo>
                    <a:pt x="640095" y="1309880"/>
                  </a:lnTo>
                  <a:cubicBezTo>
                    <a:pt x="640095" y="1309880"/>
                    <a:pt x="623102" y="1239115"/>
                    <a:pt x="591077" y="1165728"/>
                  </a:cubicBezTo>
                  <a:cubicBezTo>
                    <a:pt x="563626" y="1102826"/>
                    <a:pt x="483890" y="1034026"/>
                    <a:pt x="483890" y="1034026"/>
                  </a:cubicBezTo>
                  <a:lnTo>
                    <a:pt x="485832" y="1034026"/>
                  </a:lnTo>
                  <a:lnTo>
                    <a:pt x="467048" y="1018533"/>
                  </a:lnTo>
                  <a:cubicBezTo>
                    <a:pt x="399122" y="950607"/>
                    <a:pt x="357158" y="856719"/>
                    <a:pt x="357158" y="752870"/>
                  </a:cubicBezTo>
                  <a:cubicBezTo>
                    <a:pt x="357158" y="545826"/>
                    <a:pt x="525014" y="377317"/>
                    <a:pt x="732710" y="377317"/>
                  </a:cubicBezTo>
                  <a:close/>
                  <a:moveTo>
                    <a:pt x="1235878" y="206612"/>
                  </a:moveTo>
                  <a:cubicBezTo>
                    <a:pt x="1241092" y="206612"/>
                    <a:pt x="1246306" y="208724"/>
                    <a:pt x="1250217" y="212947"/>
                  </a:cubicBezTo>
                  <a:cubicBezTo>
                    <a:pt x="1258039" y="220745"/>
                    <a:pt x="1258039" y="233742"/>
                    <a:pt x="1250217" y="241540"/>
                  </a:cubicBezTo>
                  <a:lnTo>
                    <a:pt x="1082050" y="409194"/>
                  </a:lnTo>
                  <a:cubicBezTo>
                    <a:pt x="1074229" y="416992"/>
                    <a:pt x="1061192" y="416992"/>
                    <a:pt x="1053371" y="409194"/>
                  </a:cubicBezTo>
                  <a:cubicBezTo>
                    <a:pt x="1045549" y="401396"/>
                    <a:pt x="1045549" y="388400"/>
                    <a:pt x="1053371" y="380602"/>
                  </a:cubicBezTo>
                  <a:lnTo>
                    <a:pt x="1221538" y="212947"/>
                  </a:lnTo>
                  <a:cubicBezTo>
                    <a:pt x="1225449" y="208724"/>
                    <a:pt x="1230663" y="206612"/>
                    <a:pt x="1235878" y="206612"/>
                  </a:cubicBezTo>
                  <a:close/>
                  <a:moveTo>
                    <a:pt x="229612" y="206612"/>
                  </a:moveTo>
                  <a:cubicBezTo>
                    <a:pt x="234842" y="206612"/>
                    <a:pt x="240073" y="208724"/>
                    <a:pt x="243995" y="212947"/>
                  </a:cubicBezTo>
                  <a:lnTo>
                    <a:pt x="412024" y="380602"/>
                  </a:lnTo>
                  <a:cubicBezTo>
                    <a:pt x="419870" y="388400"/>
                    <a:pt x="419870" y="401396"/>
                    <a:pt x="412024" y="409194"/>
                  </a:cubicBezTo>
                  <a:cubicBezTo>
                    <a:pt x="404179" y="416992"/>
                    <a:pt x="391103" y="416992"/>
                    <a:pt x="383257" y="409194"/>
                  </a:cubicBezTo>
                  <a:lnTo>
                    <a:pt x="215228" y="241540"/>
                  </a:lnTo>
                  <a:cubicBezTo>
                    <a:pt x="207382" y="233742"/>
                    <a:pt x="207382" y="220745"/>
                    <a:pt x="215228" y="212947"/>
                  </a:cubicBezTo>
                  <a:cubicBezTo>
                    <a:pt x="219151" y="208724"/>
                    <a:pt x="224381" y="206612"/>
                    <a:pt x="229612" y="206612"/>
                  </a:cubicBezTo>
                  <a:close/>
                  <a:moveTo>
                    <a:pt x="733037" y="0"/>
                  </a:moveTo>
                  <a:cubicBezTo>
                    <a:pt x="744513" y="0"/>
                    <a:pt x="753964" y="9139"/>
                    <a:pt x="753964" y="20236"/>
                  </a:cubicBezTo>
                  <a:lnTo>
                    <a:pt x="753964" y="258499"/>
                  </a:lnTo>
                  <a:cubicBezTo>
                    <a:pt x="753964" y="269596"/>
                    <a:pt x="744513" y="278735"/>
                    <a:pt x="733037" y="278735"/>
                  </a:cubicBezTo>
                  <a:cubicBezTo>
                    <a:pt x="721560" y="278735"/>
                    <a:pt x="711434" y="269596"/>
                    <a:pt x="711434" y="258499"/>
                  </a:cubicBezTo>
                  <a:lnTo>
                    <a:pt x="711434" y="20236"/>
                  </a:lnTo>
                  <a:cubicBezTo>
                    <a:pt x="711434" y="9139"/>
                    <a:pt x="721560" y="0"/>
                    <a:pt x="733037" y="0"/>
                  </a:cubicBezTo>
                  <a:close/>
                </a:path>
              </a:pathLst>
            </a:custGeom>
            <a:grp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2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401C7117-2603-4D44-A44A-37A3D4C76E22}"/>
                </a:ext>
              </a:extLst>
            </p:cNvPr>
            <p:cNvSpPr/>
            <p:nvPr/>
          </p:nvSpPr>
          <p:spPr>
            <a:xfrm>
              <a:off x="11997779" y="9741795"/>
              <a:ext cx="387026" cy="81391"/>
            </a:xfrm>
            <a:prstGeom prst="roundRect">
              <a:avLst>
                <a:gd name="adj" fmla="val 252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ounded Rectangle 27">
              <a:extLst>
                <a:ext uri="{FF2B5EF4-FFF2-40B4-BE49-F238E27FC236}">
                  <a16:creationId xmlns:a16="http://schemas.microsoft.com/office/drawing/2014/main" id="{FB0AA3B4-ACB5-5D47-B135-BFB291EB2F6D}"/>
                </a:ext>
              </a:extLst>
            </p:cNvPr>
            <p:cNvSpPr/>
            <p:nvPr/>
          </p:nvSpPr>
          <p:spPr>
            <a:xfrm>
              <a:off x="12063415" y="9859906"/>
              <a:ext cx="250817" cy="195956"/>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ounded Rectangle 28">
              <a:extLst>
                <a:ext uri="{FF2B5EF4-FFF2-40B4-BE49-F238E27FC236}">
                  <a16:creationId xmlns:a16="http://schemas.microsoft.com/office/drawing/2014/main" id="{C3D1F11A-F2F6-844E-ACD2-0A7314D638AB}"/>
                </a:ext>
              </a:extLst>
            </p:cNvPr>
            <p:cNvSpPr/>
            <p:nvPr/>
          </p:nvSpPr>
          <p:spPr>
            <a:xfrm>
              <a:off x="11997779" y="9625964"/>
              <a:ext cx="387026" cy="81391"/>
            </a:xfrm>
            <a:prstGeom prst="roundRect">
              <a:avLst>
                <a:gd name="adj" fmla="val 252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0" name="Freeform 29">
            <a:extLst>
              <a:ext uri="{FF2B5EF4-FFF2-40B4-BE49-F238E27FC236}">
                <a16:creationId xmlns:a16="http://schemas.microsoft.com/office/drawing/2014/main" id="{2BE05418-0BE8-B643-A4FC-E9A7A3733999}"/>
              </a:ext>
            </a:extLst>
          </p:cNvPr>
          <p:cNvSpPr>
            <a:spLocks noChangeArrowheads="1"/>
          </p:cNvSpPr>
          <p:nvPr/>
        </p:nvSpPr>
        <p:spPr bwMode="auto">
          <a:xfrm>
            <a:off x="306463" y="5020640"/>
            <a:ext cx="438878" cy="294378"/>
          </a:xfrm>
          <a:custGeom>
            <a:avLst/>
            <a:gdLst>
              <a:gd name="connsiteX0" fmla="*/ 98425 w 877527"/>
              <a:gd name="connsiteY0" fmla="*/ 133426 h 588603"/>
              <a:gd name="connsiteX1" fmla="*/ 169614 w 877527"/>
              <a:gd name="connsiteY1" fmla="*/ 133426 h 588603"/>
              <a:gd name="connsiteX2" fmla="*/ 169614 w 877527"/>
              <a:gd name="connsiteY2" fmla="*/ 355923 h 588603"/>
              <a:gd name="connsiteX3" fmla="*/ 98425 w 877527"/>
              <a:gd name="connsiteY3" fmla="*/ 421915 h 588603"/>
              <a:gd name="connsiteX4" fmla="*/ 671919 w 877527"/>
              <a:gd name="connsiteY4" fmla="*/ 66675 h 588603"/>
              <a:gd name="connsiteX5" fmla="*/ 877527 w 877527"/>
              <a:gd name="connsiteY5" fmla="*/ 66675 h 588603"/>
              <a:gd name="connsiteX6" fmla="*/ 877527 w 877527"/>
              <a:gd name="connsiteY6" fmla="*/ 272851 h 588603"/>
              <a:gd name="connsiteX7" fmla="*/ 799389 w 877527"/>
              <a:gd name="connsiteY7" fmla="*/ 194274 h 588603"/>
              <a:gd name="connsiteX8" fmla="*/ 425260 w 877527"/>
              <a:gd name="connsiteY8" fmla="*/ 578871 h 588603"/>
              <a:gd name="connsiteX9" fmla="*/ 405096 w 877527"/>
              <a:gd name="connsiteY9" fmla="*/ 527327 h 588603"/>
              <a:gd name="connsiteX10" fmla="*/ 328037 w 877527"/>
              <a:gd name="connsiteY10" fmla="*/ 328360 h 588603"/>
              <a:gd name="connsiteX11" fmla="*/ 48251 w 877527"/>
              <a:gd name="connsiteY11" fmla="*/ 588603 h 588603"/>
              <a:gd name="connsiteX12" fmla="*/ 0 w 877527"/>
              <a:gd name="connsiteY12" fmla="*/ 536698 h 588603"/>
              <a:gd name="connsiteX13" fmla="*/ 356484 w 877527"/>
              <a:gd name="connsiteY13" fmla="*/ 205447 h 588603"/>
              <a:gd name="connsiteX14" fmla="*/ 451187 w 877527"/>
              <a:gd name="connsiteY14" fmla="*/ 450191 h 588603"/>
              <a:gd name="connsiteX15" fmla="*/ 748977 w 877527"/>
              <a:gd name="connsiteY15" fmla="*/ 144171 h 588603"/>
              <a:gd name="connsiteX16" fmla="*/ 382104 w 877527"/>
              <a:gd name="connsiteY16" fmla="*/ 44355 h 588603"/>
              <a:gd name="connsiteX17" fmla="*/ 452934 w 877527"/>
              <a:gd name="connsiteY17" fmla="*/ 44355 h 588603"/>
              <a:gd name="connsiteX18" fmla="*/ 452934 w 877527"/>
              <a:gd name="connsiteY18" fmla="*/ 413260 h 588603"/>
              <a:gd name="connsiteX19" fmla="*/ 382104 w 877527"/>
              <a:gd name="connsiteY19" fmla="*/ 229709 h 588603"/>
              <a:gd name="connsiteX20" fmla="*/ 524123 w 877527"/>
              <a:gd name="connsiteY20" fmla="*/ 0 h 588603"/>
              <a:gd name="connsiteX21" fmla="*/ 594953 w 877527"/>
              <a:gd name="connsiteY21" fmla="*/ 0 h 588603"/>
              <a:gd name="connsiteX22" fmla="*/ 594953 w 877527"/>
              <a:gd name="connsiteY22" fmla="*/ 280916 h 588603"/>
              <a:gd name="connsiteX23" fmla="*/ 524123 w 877527"/>
              <a:gd name="connsiteY23" fmla="*/ 354120 h 588603"/>
              <a:gd name="connsiteX24" fmla="*/ 240085 w 877527"/>
              <a:gd name="connsiteY24" fmla="*/ 0 h 588603"/>
              <a:gd name="connsiteX25" fmla="*/ 311274 w 877527"/>
              <a:gd name="connsiteY25" fmla="*/ 0 h 588603"/>
              <a:gd name="connsiteX26" fmla="*/ 311274 w 877527"/>
              <a:gd name="connsiteY26" fmla="*/ 223579 h 588603"/>
              <a:gd name="connsiteX27" fmla="*/ 240085 w 877527"/>
              <a:gd name="connsiteY27" fmla="*/ 289931 h 58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7527" h="588603">
                <a:moveTo>
                  <a:pt x="98425" y="133426"/>
                </a:moveTo>
                <a:lnTo>
                  <a:pt x="169614" y="133426"/>
                </a:lnTo>
                <a:lnTo>
                  <a:pt x="169614" y="355923"/>
                </a:lnTo>
                <a:lnTo>
                  <a:pt x="98425" y="421915"/>
                </a:lnTo>
                <a:close/>
                <a:moveTo>
                  <a:pt x="671919" y="66675"/>
                </a:moveTo>
                <a:lnTo>
                  <a:pt x="877527" y="66675"/>
                </a:lnTo>
                <a:lnTo>
                  <a:pt x="877527" y="272851"/>
                </a:lnTo>
                <a:lnTo>
                  <a:pt x="799389" y="194274"/>
                </a:lnTo>
                <a:lnTo>
                  <a:pt x="425260" y="578871"/>
                </a:lnTo>
                <a:lnTo>
                  <a:pt x="405096" y="527327"/>
                </a:lnTo>
                <a:lnTo>
                  <a:pt x="328037" y="328360"/>
                </a:lnTo>
                <a:lnTo>
                  <a:pt x="48251" y="588603"/>
                </a:lnTo>
                <a:lnTo>
                  <a:pt x="0" y="536698"/>
                </a:lnTo>
                <a:lnTo>
                  <a:pt x="356484" y="205447"/>
                </a:lnTo>
                <a:lnTo>
                  <a:pt x="451187" y="450191"/>
                </a:lnTo>
                <a:lnTo>
                  <a:pt x="748977" y="144171"/>
                </a:lnTo>
                <a:close/>
                <a:moveTo>
                  <a:pt x="382104" y="44355"/>
                </a:moveTo>
                <a:lnTo>
                  <a:pt x="452934" y="44355"/>
                </a:lnTo>
                <a:lnTo>
                  <a:pt x="452934" y="413260"/>
                </a:lnTo>
                <a:lnTo>
                  <a:pt x="382104" y="229709"/>
                </a:lnTo>
                <a:close/>
                <a:moveTo>
                  <a:pt x="524123" y="0"/>
                </a:moveTo>
                <a:lnTo>
                  <a:pt x="594953" y="0"/>
                </a:lnTo>
                <a:lnTo>
                  <a:pt x="594953" y="280916"/>
                </a:lnTo>
                <a:lnTo>
                  <a:pt x="524123" y="354120"/>
                </a:lnTo>
                <a:close/>
                <a:moveTo>
                  <a:pt x="240085" y="0"/>
                </a:moveTo>
                <a:lnTo>
                  <a:pt x="311274" y="0"/>
                </a:lnTo>
                <a:lnTo>
                  <a:pt x="311274" y="223579"/>
                </a:lnTo>
                <a:lnTo>
                  <a:pt x="240085" y="289931"/>
                </a:lnTo>
                <a:close/>
              </a:path>
            </a:pathLst>
          </a:custGeom>
          <a:solidFill>
            <a:schemeClr val="bg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2" name="Rectangle 21"/>
          <p:cNvSpPr/>
          <p:nvPr/>
        </p:nvSpPr>
        <p:spPr>
          <a:xfrm>
            <a:off x="1188068" y="5759991"/>
            <a:ext cx="6096000" cy="923714"/>
          </a:xfrm>
          <a:prstGeom prst="rect">
            <a:avLst/>
          </a:prstGeom>
        </p:spPr>
        <p:txBody>
          <a:bodyPr>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CIC bị báo nợ xấu ở 1 đơn vị thì toàn bộ các đơn vị khác cũng sẽ Phải chuyển nhóm và đánh dấu nợ xấu với Khách hàng đó</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135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3747"/>
            <a:ext cx="9797143" cy="604638"/>
          </a:xfrm>
        </p:spPr>
        <p:txBody>
          <a:bodyPr>
            <a:normAutofit/>
          </a:bodyPr>
          <a:lstStyle/>
          <a:p>
            <a:r>
              <a:rPr lang="en-US" sz="2800" b="1" dirty="0" err="1">
                <a:solidFill>
                  <a:schemeClr val="bg1"/>
                </a:solidFill>
                <a:latin typeface="Arial" panose="020B0604020202020204" pitchFamily="34" charset="0"/>
                <a:cs typeface="Arial" panose="020B0604020202020204" pitchFamily="34" charset="0"/>
              </a:rPr>
              <a:t>Tầm</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và</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Vị</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thế</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của</a:t>
            </a:r>
            <a:r>
              <a:rPr lang="en-US" sz="2800" b="1" dirty="0">
                <a:solidFill>
                  <a:schemeClr val="bg1"/>
                </a:solidFill>
                <a:latin typeface="Arial" panose="020B0604020202020204" pitchFamily="34" charset="0"/>
                <a:cs typeface="Arial" panose="020B0604020202020204" pitchFamily="34" charset="0"/>
              </a:rPr>
              <a:t> DNVVN</a:t>
            </a:r>
          </a:p>
        </p:txBody>
      </p:sp>
      <p:sp>
        <p:nvSpPr>
          <p:cNvPr id="3" name="Content Placeholder 2"/>
          <p:cNvSpPr>
            <a:spLocks noGrp="1"/>
          </p:cNvSpPr>
          <p:nvPr>
            <p:ph idx="1"/>
          </p:nvPr>
        </p:nvSpPr>
        <p:spPr>
          <a:xfrm>
            <a:off x="155575" y="1821223"/>
            <a:ext cx="2803525" cy="3083921"/>
          </a:xfrm>
        </p:spPr>
        <p:txBody>
          <a:bodyPr wrap="square">
            <a:spAutoFit/>
          </a:bodyPr>
          <a:lstStyle/>
          <a:p>
            <a:pPr marL="0" indent="0" algn="just">
              <a:buNone/>
            </a:pPr>
            <a:r>
              <a:rPr lang="vi-VN" sz="1800" dirty="0">
                <a:latin typeface="Arial" panose="020B0604020202020204" pitchFamily="34" charset="0"/>
                <a:cs typeface="Arial" panose="020B0604020202020204" pitchFamily="34" charset="0"/>
              </a:rPr>
              <a:t>Giữ </a:t>
            </a:r>
            <a:r>
              <a:rPr lang="vi-VN" sz="1800" b="1" dirty="0">
                <a:solidFill>
                  <a:srgbClr val="FF0000"/>
                </a:solidFill>
                <a:latin typeface="Arial" panose="020B0604020202020204" pitchFamily="34" charset="0"/>
                <a:cs typeface="Arial" panose="020B0604020202020204" pitchFamily="34" charset="0"/>
              </a:rPr>
              <a:t>vai trò quan trọng </a:t>
            </a:r>
            <a:r>
              <a:rPr lang="vi-VN" sz="1800" dirty="0">
                <a:latin typeface="Arial" panose="020B0604020202020204" pitchFamily="34" charset="0"/>
                <a:cs typeface="Arial" panose="020B0604020202020204" pitchFamily="34" charset="0"/>
              </a:rPr>
              <a:t>trong nền kinh tế: các doanh nghiệp nhỏ và vừa thường chiếm tỷ lệ cao trên tổng số doanh nghiệp cả nước (Ở Việt Nam, chỉ xét các doanh nghiệp có đăng ký thì tỷ lệ này là trên 9</a:t>
            </a:r>
            <a:r>
              <a:rPr lang="en-US" sz="1800" dirty="0">
                <a:latin typeface="Arial" panose="020B0604020202020204" pitchFamily="34" charset="0"/>
                <a:cs typeface="Arial" panose="020B0604020202020204" pitchFamily="34" charset="0"/>
              </a:rPr>
              <a:t>6</a:t>
            </a:r>
            <a:r>
              <a:rPr lang="vi-VN" sz="1800" dirty="0">
                <a:latin typeface="Arial" panose="020B0604020202020204" pitchFamily="34" charset="0"/>
                <a:cs typeface="Arial" panose="020B0604020202020204" pitchFamily="34" charset="0"/>
              </a:rPr>
              <a:t>%). Vì thế, đóng góp của họ vào tổng sản lượng và tạo việc làm là rất đáng kể.</a:t>
            </a:r>
            <a:endParaRPr lang="en-US" sz="1800" dirty="0">
              <a:latin typeface="Arial" panose="020B0604020202020204" pitchFamily="34" charset="0"/>
              <a:cs typeface="Arial" panose="020B0604020202020204" pitchFamily="34" charset="0"/>
            </a:endParaRPr>
          </a:p>
        </p:txBody>
      </p:sp>
      <p:sp>
        <p:nvSpPr>
          <p:cNvPr id="4" name="AutoShape 2" descr="Doanh nghiệp SME có ưu và nhược điểm gì? | SEMTE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249983" y="1004455"/>
            <a:ext cx="5285633" cy="3964225"/>
          </a:xfrm>
          <a:prstGeom prst="rect">
            <a:avLst/>
          </a:prstGeom>
        </p:spPr>
      </p:pic>
      <p:sp>
        <p:nvSpPr>
          <p:cNvPr id="7" name="Rectangle 6"/>
          <p:cNvSpPr/>
          <p:nvPr/>
        </p:nvSpPr>
        <p:spPr>
          <a:xfrm>
            <a:off x="3069872" y="4905144"/>
            <a:ext cx="5645854" cy="1754326"/>
          </a:xfrm>
          <a:prstGeom prst="rect">
            <a:avLst/>
          </a:prstGeom>
          <a:solidFill>
            <a:schemeClr val="bg1"/>
          </a:solidFill>
        </p:spPr>
        <p:txBody>
          <a:bodyPr wrap="square">
            <a:spAutoFit/>
          </a:bodyPr>
          <a:lstStyle/>
          <a:p>
            <a:pPr algn="just"/>
            <a:r>
              <a:rPr lang="vi-VN" dirty="0"/>
              <a:t>Là </a:t>
            </a:r>
            <a:r>
              <a:rPr lang="vi-VN" b="1" dirty="0">
                <a:solidFill>
                  <a:srgbClr val="FF0000"/>
                </a:solidFill>
              </a:rPr>
              <a:t>trụ cột của kinh tế địa phương</a:t>
            </a:r>
            <a:r>
              <a:rPr lang="vi-VN" dirty="0"/>
              <a:t>: nếu như doanh nghiệp lớn thường đặt cơ sở ở những trung tâm kinh tế của đất nước thì doanh nghiệp nhỏ và vừa lại có mặt ở khắp các địa phương và là người đóng góp quan trọng vào thu ngân sách, vào sản lượng và tạo công ăn việc làm ở địa phương.</a:t>
            </a:r>
          </a:p>
        </p:txBody>
      </p:sp>
      <p:sp>
        <p:nvSpPr>
          <p:cNvPr id="8" name="Rectangle 7"/>
          <p:cNvSpPr/>
          <p:nvPr/>
        </p:nvSpPr>
        <p:spPr>
          <a:xfrm>
            <a:off x="8826500" y="2749170"/>
            <a:ext cx="3085382" cy="1477328"/>
          </a:xfrm>
          <a:prstGeom prst="rect">
            <a:avLst/>
          </a:prstGeom>
        </p:spPr>
        <p:txBody>
          <a:bodyPr wrap="square">
            <a:spAutoFit/>
          </a:bodyPr>
          <a:lstStyle/>
          <a:p>
            <a:pPr algn="just"/>
            <a:r>
              <a:rPr lang="vi-VN" dirty="0"/>
              <a:t>Doanh nghiệp vừa và nhỏ </a:t>
            </a:r>
            <a:r>
              <a:rPr lang="vi-VN" b="1" dirty="0">
                <a:solidFill>
                  <a:srgbClr val="FF0000"/>
                </a:solidFill>
              </a:rPr>
              <a:t>đóng góp 40% </a:t>
            </a:r>
            <a:r>
              <a:rPr lang="vi-VN" dirty="0"/>
              <a:t>GDP cả nước và </a:t>
            </a:r>
            <a:r>
              <a:rPr lang="vi-VN" b="1" dirty="0">
                <a:solidFill>
                  <a:srgbClr val="FF0000"/>
                </a:solidFill>
              </a:rPr>
              <a:t>sử dụng 50% </a:t>
            </a:r>
            <a:r>
              <a:rPr lang="vi-VN" dirty="0"/>
              <a:t>lực lượng toàn nền kinh tế trong nước. </a:t>
            </a:r>
            <a:endParaRPr lang="en-US" dirty="0"/>
          </a:p>
        </p:txBody>
      </p:sp>
      <p:sp>
        <p:nvSpPr>
          <p:cNvPr id="9" name="Rectangle 8"/>
          <p:cNvSpPr/>
          <p:nvPr/>
        </p:nvSpPr>
        <p:spPr>
          <a:xfrm>
            <a:off x="726470" y="1004455"/>
            <a:ext cx="1569660"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96%</a:t>
            </a:r>
          </a:p>
        </p:txBody>
      </p:sp>
      <p:pic>
        <p:nvPicPr>
          <p:cNvPr id="1028" name="Picture 4" descr="National Gunfire Index March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5371" y="1466120"/>
            <a:ext cx="1233820" cy="12338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百分比图标显示50％ percentage icon showing 50%素材- Canva可画"/>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3314" y="1432502"/>
            <a:ext cx="1252619" cy="125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860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8627"/>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Nhóm</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Nợ</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và</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Các</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phát</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sinh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liên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quan</a:t>
            </a:r>
            <a:endParaRPr lang="en-US" sz="2701" b="1"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1" y="769259"/>
            <a:ext cx="7797290" cy="5912603"/>
          </a:xfrm>
          <a:prstGeom prst="rect">
            <a:avLst/>
          </a:prstGeom>
        </p:spPr>
      </p:pic>
      <p:sp>
        <p:nvSpPr>
          <p:cNvPr id="5" name="Rectangle 4">
            <a:extLst>
              <a:ext uri="{FF2B5EF4-FFF2-40B4-BE49-F238E27FC236}">
                <a16:creationId xmlns:a16="http://schemas.microsoft.com/office/drawing/2014/main" id="{7230613E-E416-E64D-BB7C-A41D2C99DB72}"/>
              </a:ext>
            </a:extLst>
          </p:cNvPr>
          <p:cNvSpPr/>
          <p:nvPr/>
        </p:nvSpPr>
        <p:spPr>
          <a:xfrm>
            <a:off x="7986807" y="1591163"/>
            <a:ext cx="346932" cy="346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3" name="Rectangle 2"/>
          <p:cNvSpPr/>
          <p:nvPr/>
        </p:nvSpPr>
        <p:spPr>
          <a:xfrm>
            <a:off x="8479697" y="1548271"/>
            <a:ext cx="3620413" cy="646587"/>
          </a:xfrm>
          <a:prstGeom prst="rect">
            <a:avLst/>
          </a:prstGeom>
        </p:spPr>
        <p:txBody>
          <a:bodyPr wrap="square">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Nợ chậm trả sẽ bị áp dụng lãi suất Phạt (150%)</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02BABA9-852F-534C-926D-CE0E383AAF39}"/>
              </a:ext>
            </a:extLst>
          </p:cNvPr>
          <p:cNvSpPr/>
          <p:nvPr/>
        </p:nvSpPr>
        <p:spPr>
          <a:xfrm>
            <a:off x="8002385" y="2503818"/>
            <a:ext cx="346932" cy="3469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4" name="Rectangle 3"/>
          <p:cNvSpPr/>
          <p:nvPr/>
        </p:nvSpPr>
        <p:spPr>
          <a:xfrm>
            <a:off x="8479695" y="2473245"/>
            <a:ext cx="3620413" cy="646587"/>
          </a:xfrm>
          <a:prstGeom prst="rect">
            <a:avLst/>
          </a:prstGeom>
        </p:spPr>
        <p:txBody>
          <a:bodyPr wrap="square">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Bị báo cáo thông tin nợ với toàn bộ hệ thống</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EBC5319-CB9B-CD44-B9AC-A755B87D6156}"/>
              </a:ext>
            </a:extLst>
          </p:cNvPr>
          <p:cNvSpPr/>
          <p:nvPr/>
        </p:nvSpPr>
        <p:spPr>
          <a:xfrm>
            <a:off x="8002385" y="3598687"/>
            <a:ext cx="346932" cy="3469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6" name="Rectangle 5"/>
          <p:cNvSpPr/>
          <p:nvPr/>
        </p:nvSpPr>
        <p:spPr>
          <a:xfrm>
            <a:off x="8479695" y="3522049"/>
            <a:ext cx="3620413" cy="646587"/>
          </a:xfrm>
          <a:prstGeom prst="rect">
            <a:avLst/>
          </a:prstGeom>
        </p:spPr>
        <p:txBody>
          <a:bodyPr wrap="square">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Hạ thấp xếp hạng và đánh giá khi vay lại</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341BC9D-840D-F24F-AD0D-1703F04CCC9A}"/>
              </a:ext>
            </a:extLst>
          </p:cNvPr>
          <p:cNvSpPr/>
          <p:nvPr/>
        </p:nvSpPr>
        <p:spPr>
          <a:xfrm>
            <a:off x="8003471" y="4624435"/>
            <a:ext cx="346932" cy="3469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8" name="Rectangle 7"/>
          <p:cNvSpPr/>
          <p:nvPr/>
        </p:nvSpPr>
        <p:spPr>
          <a:xfrm>
            <a:off x="8479696" y="4598860"/>
            <a:ext cx="3620413" cy="646587"/>
          </a:xfrm>
          <a:prstGeom prst="rect">
            <a:avLst/>
          </a:prstGeom>
        </p:spPr>
        <p:txBody>
          <a:bodyPr wrap="square">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Cánh cửa Tín dụng sẽ dần đóng lại tại tất cả các tổ chức tài chính</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EBC5319-CB9B-CD44-B9AC-A755B87D6156}"/>
              </a:ext>
            </a:extLst>
          </p:cNvPr>
          <p:cNvSpPr/>
          <p:nvPr/>
        </p:nvSpPr>
        <p:spPr>
          <a:xfrm>
            <a:off x="8033626" y="5608160"/>
            <a:ext cx="346932" cy="3469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2" name="Rectangle 11"/>
          <p:cNvSpPr/>
          <p:nvPr/>
        </p:nvSpPr>
        <p:spPr>
          <a:xfrm>
            <a:off x="8479695" y="5596896"/>
            <a:ext cx="2971967" cy="369460"/>
          </a:xfrm>
          <a:prstGeom prst="rect">
            <a:avLst/>
          </a:prstGeom>
        </p:spPr>
        <p:txBody>
          <a:bodyPr wrap="none">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Bị Xử lý và Thu giữ Tài sản</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23522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94" y="-314062"/>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Doanh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nghiệp</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cần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cung</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cấp</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gì</a:t>
            </a:r>
            <a:endParaRPr lang="en-US" sz="2701" b="1" dirty="0">
              <a:solidFill>
                <a:schemeClr val="bg1"/>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0" y="1625231"/>
            <a:ext cx="6203411" cy="5102844"/>
          </a:xfrm>
          <a:prstGeom prst="rect">
            <a:avLst/>
          </a:prstGeom>
        </p:spPr>
      </p:pic>
      <p:sp>
        <p:nvSpPr>
          <p:cNvPr id="6" name="Freeform 5">
            <a:extLst>
              <a:ext uri="{FF2B5EF4-FFF2-40B4-BE49-F238E27FC236}">
                <a16:creationId xmlns:a16="http://schemas.microsoft.com/office/drawing/2014/main" id="{D9023267-9BEE-0845-B6AF-1455AF07F9D3}"/>
              </a:ext>
            </a:extLst>
          </p:cNvPr>
          <p:cNvSpPr/>
          <p:nvPr/>
        </p:nvSpPr>
        <p:spPr>
          <a:xfrm rot="10800000">
            <a:off x="6514924" y="1624613"/>
            <a:ext cx="5365563" cy="958700"/>
          </a:xfrm>
          <a:custGeom>
            <a:avLst/>
            <a:gdLst>
              <a:gd name="connsiteX0" fmla="*/ 0 w 12039600"/>
              <a:gd name="connsiteY0" fmla="*/ 0 h 2184400"/>
              <a:gd name="connsiteX1" fmla="*/ 11886910 w 12039600"/>
              <a:gd name="connsiteY1" fmla="*/ 0 h 2184400"/>
              <a:gd name="connsiteX2" fmla="*/ 12039600 w 12039600"/>
              <a:gd name="connsiteY2" fmla="*/ 152690 h 2184400"/>
              <a:gd name="connsiteX3" fmla="*/ 12039600 w 12039600"/>
              <a:gd name="connsiteY3" fmla="*/ 2031710 h 2184400"/>
              <a:gd name="connsiteX4" fmla="*/ 11886910 w 12039600"/>
              <a:gd name="connsiteY4" fmla="*/ 2184400 h 2184400"/>
              <a:gd name="connsiteX5" fmla="*/ 0 w 12039600"/>
              <a:gd name="connsiteY5" fmla="*/ 2184400 h 2184400"/>
              <a:gd name="connsiteX6" fmla="*/ 934579 w 12039600"/>
              <a:gd name="connsiteY6" fmla="*/ 1249821 h 2184400"/>
              <a:gd name="connsiteX7" fmla="*/ 934579 w 12039600"/>
              <a:gd name="connsiteY7" fmla="*/ 93458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9600" h="2184400">
                <a:moveTo>
                  <a:pt x="0" y="0"/>
                </a:moveTo>
                <a:lnTo>
                  <a:pt x="11886910" y="0"/>
                </a:lnTo>
                <a:cubicBezTo>
                  <a:pt x="11971238" y="0"/>
                  <a:pt x="12039600" y="68362"/>
                  <a:pt x="12039600" y="152690"/>
                </a:cubicBezTo>
                <a:lnTo>
                  <a:pt x="12039600" y="2031710"/>
                </a:lnTo>
                <a:cubicBezTo>
                  <a:pt x="12039600" y="2116038"/>
                  <a:pt x="11971238" y="2184400"/>
                  <a:pt x="11886910" y="2184400"/>
                </a:cubicBezTo>
                <a:lnTo>
                  <a:pt x="0" y="2184400"/>
                </a:lnTo>
                <a:lnTo>
                  <a:pt x="934579" y="1249821"/>
                </a:lnTo>
                <a:cubicBezTo>
                  <a:pt x="1021631" y="1162770"/>
                  <a:pt x="1021631" y="1021631"/>
                  <a:pt x="934579" y="93458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21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1516A1EB-8723-E645-8F7D-33A5B9CF04CE}"/>
              </a:ext>
            </a:extLst>
          </p:cNvPr>
          <p:cNvSpPr/>
          <p:nvPr/>
        </p:nvSpPr>
        <p:spPr>
          <a:xfrm rot="10800000">
            <a:off x="6532188" y="2893121"/>
            <a:ext cx="5365563" cy="971720"/>
          </a:xfrm>
          <a:custGeom>
            <a:avLst/>
            <a:gdLst>
              <a:gd name="connsiteX0" fmla="*/ 0 w 12039600"/>
              <a:gd name="connsiteY0" fmla="*/ 0 h 2184400"/>
              <a:gd name="connsiteX1" fmla="*/ 11886910 w 12039600"/>
              <a:gd name="connsiteY1" fmla="*/ 0 h 2184400"/>
              <a:gd name="connsiteX2" fmla="*/ 12039600 w 12039600"/>
              <a:gd name="connsiteY2" fmla="*/ 152690 h 2184400"/>
              <a:gd name="connsiteX3" fmla="*/ 12039600 w 12039600"/>
              <a:gd name="connsiteY3" fmla="*/ 2031710 h 2184400"/>
              <a:gd name="connsiteX4" fmla="*/ 11886910 w 12039600"/>
              <a:gd name="connsiteY4" fmla="*/ 2184400 h 2184400"/>
              <a:gd name="connsiteX5" fmla="*/ 0 w 12039600"/>
              <a:gd name="connsiteY5" fmla="*/ 2184400 h 2184400"/>
              <a:gd name="connsiteX6" fmla="*/ 934579 w 12039600"/>
              <a:gd name="connsiteY6" fmla="*/ 1249821 h 2184400"/>
              <a:gd name="connsiteX7" fmla="*/ 934579 w 12039600"/>
              <a:gd name="connsiteY7" fmla="*/ 93458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9600" h="2184400">
                <a:moveTo>
                  <a:pt x="0" y="0"/>
                </a:moveTo>
                <a:lnTo>
                  <a:pt x="11886910" y="0"/>
                </a:lnTo>
                <a:cubicBezTo>
                  <a:pt x="11971238" y="0"/>
                  <a:pt x="12039600" y="68362"/>
                  <a:pt x="12039600" y="152690"/>
                </a:cubicBezTo>
                <a:lnTo>
                  <a:pt x="12039600" y="2031710"/>
                </a:lnTo>
                <a:cubicBezTo>
                  <a:pt x="12039600" y="2116038"/>
                  <a:pt x="11971238" y="2184400"/>
                  <a:pt x="11886910" y="2184400"/>
                </a:cubicBezTo>
                <a:lnTo>
                  <a:pt x="0" y="2184400"/>
                </a:lnTo>
                <a:lnTo>
                  <a:pt x="934579" y="1249821"/>
                </a:lnTo>
                <a:cubicBezTo>
                  <a:pt x="1021631" y="1162770"/>
                  <a:pt x="1021631" y="1021631"/>
                  <a:pt x="934579" y="93458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8">
            <a:extLst>
              <a:ext uri="{FF2B5EF4-FFF2-40B4-BE49-F238E27FC236}">
                <a16:creationId xmlns:a16="http://schemas.microsoft.com/office/drawing/2014/main" id="{1DD7B837-1069-A742-832E-BDEC069E136F}"/>
              </a:ext>
            </a:extLst>
          </p:cNvPr>
          <p:cNvSpPr/>
          <p:nvPr/>
        </p:nvSpPr>
        <p:spPr>
          <a:xfrm rot="10800000">
            <a:off x="6532188" y="4174650"/>
            <a:ext cx="5659812" cy="1026886"/>
          </a:xfrm>
          <a:custGeom>
            <a:avLst/>
            <a:gdLst>
              <a:gd name="connsiteX0" fmla="*/ 0 w 12039600"/>
              <a:gd name="connsiteY0" fmla="*/ 0 h 2184400"/>
              <a:gd name="connsiteX1" fmla="*/ 11886910 w 12039600"/>
              <a:gd name="connsiteY1" fmla="*/ 0 h 2184400"/>
              <a:gd name="connsiteX2" fmla="*/ 12039600 w 12039600"/>
              <a:gd name="connsiteY2" fmla="*/ 152690 h 2184400"/>
              <a:gd name="connsiteX3" fmla="*/ 12039600 w 12039600"/>
              <a:gd name="connsiteY3" fmla="*/ 2031710 h 2184400"/>
              <a:gd name="connsiteX4" fmla="*/ 11886910 w 12039600"/>
              <a:gd name="connsiteY4" fmla="*/ 2184400 h 2184400"/>
              <a:gd name="connsiteX5" fmla="*/ 0 w 12039600"/>
              <a:gd name="connsiteY5" fmla="*/ 2184400 h 2184400"/>
              <a:gd name="connsiteX6" fmla="*/ 934579 w 12039600"/>
              <a:gd name="connsiteY6" fmla="*/ 1249821 h 2184400"/>
              <a:gd name="connsiteX7" fmla="*/ 934579 w 12039600"/>
              <a:gd name="connsiteY7" fmla="*/ 93458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9600" h="2184400">
                <a:moveTo>
                  <a:pt x="0" y="0"/>
                </a:moveTo>
                <a:lnTo>
                  <a:pt x="11886910" y="0"/>
                </a:lnTo>
                <a:cubicBezTo>
                  <a:pt x="11971238" y="0"/>
                  <a:pt x="12039600" y="68362"/>
                  <a:pt x="12039600" y="152690"/>
                </a:cubicBezTo>
                <a:lnTo>
                  <a:pt x="12039600" y="2031710"/>
                </a:lnTo>
                <a:cubicBezTo>
                  <a:pt x="12039600" y="2116038"/>
                  <a:pt x="11971238" y="2184400"/>
                  <a:pt x="11886910" y="2184400"/>
                </a:cubicBezTo>
                <a:lnTo>
                  <a:pt x="0" y="2184400"/>
                </a:lnTo>
                <a:lnTo>
                  <a:pt x="934579" y="1249821"/>
                </a:lnTo>
                <a:cubicBezTo>
                  <a:pt x="1021631" y="1162770"/>
                  <a:pt x="1021631" y="1021631"/>
                  <a:pt x="934579" y="93458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4" name="TextBox 3"/>
          <p:cNvSpPr txBox="1"/>
          <p:nvPr/>
        </p:nvSpPr>
        <p:spPr>
          <a:xfrm>
            <a:off x="6532188" y="4329792"/>
            <a:ext cx="5331035" cy="110850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Báo cáo tình hình hoạt động của Dự án (nếu là Vay dự án)- tập trung vào Tiến độ thực hiện DA, Doanh số, Doanh thu, tình hình thu chi, dự kiến quý tới….</a:t>
            </a:r>
          </a:p>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p:cNvSpPr txBox="1"/>
          <p:nvPr/>
        </p:nvSpPr>
        <p:spPr>
          <a:xfrm>
            <a:off x="6610586" y="3232749"/>
            <a:ext cx="4506680" cy="338682"/>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6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Tờ khai thuế</a:t>
            </a:r>
            <a:endParaRPr kumimoji="0" lang="en-US" sz="16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1" name="TextBox 10"/>
          <p:cNvSpPr txBox="1"/>
          <p:nvPr/>
        </p:nvSpPr>
        <p:spPr>
          <a:xfrm>
            <a:off x="6610586" y="1970687"/>
            <a:ext cx="4663476" cy="61581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Báo cáo Tài chính định kỳ: tháng/quý</a:t>
            </a:r>
          </a:p>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5E620C2E-298B-D44F-9D4E-E7EE5C5172DD}"/>
              </a:ext>
            </a:extLst>
          </p:cNvPr>
          <p:cNvSpPr/>
          <p:nvPr/>
        </p:nvSpPr>
        <p:spPr>
          <a:xfrm rot="10800000">
            <a:off x="6532188" y="5592284"/>
            <a:ext cx="5659812" cy="988189"/>
          </a:xfrm>
          <a:custGeom>
            <a:avLst/>
            <a:gdLst>
              <a:gd name="connsiteX0" fmla="*/ 0 w 12039600"/>
              <a:gd name="connsiteY0" fmla="*/ 0 h 2184400"/>
              <a:gd name="connsiteX1" fmla="*/ 11886910 w 12039600"/>
              <a:gd name="connsiteY1" fmla="*/ 0 h 2184400"/>
              <a:gd name="connsiteX2" fmla="*/ 12039600 w 12039600"/>
              <a:gd name="connsiteY2" fmla="*/ 152690 h 2184400"/>
              <a:gd name="connsiteX3" fmla="*/ 12039600 w 12039600"/>
              <a:gd name="connsiteY3" fmla="*/ 2031710 h 2184400"/>
              <a:gd name="connsiteX4" fmla="*/ 11886910 w 12039600"/>
              <a:gd name="connsiteY4" fmla="*/ 2184400 h 2184400"/>
              <a:gd name="connsiteX5" fmla="*/ 0 w 12039600"/>
              <a:gd name="connsiteY5" fmla="*/ 2184400 h 2184400"/>
              <a:gd name="connsiteX6" fmla="*/ 934579 w 12039600"/>
              <a:gd name="connsiteY6" fmla="*/ 1249821 h 2184400"/>
              <a:gd name="connsiteX7" fmla="*/ 934579 w 12039600"/>
              <a:gd name="connsiteY7" fmla="*/ 93458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39600" h="2184400">
                <a:moveTo>
                  <a:pt x="0" y="0"/>
                </a:moveTo>
                <a:lnTo>
                  <a:pt x="11886910" y="0"/>
                </a:lnTo>
                <a:cubicBezTo>
                  <a:pt x="11971238" y="0"/>
                  <a:pt x="12039600" y="68362"/>
                  <a:pt x="12039600" y="152690"/>
                </a:cubicBezTo>
                <a:lnTo>
                  <a:pt x="12039600" y="2031710"/>
                </a:lnTo>
                <a:cubicBezTo>
                  <a:pt x="12039600" y="2116038"/>
                  <a:pt x="11971238" y="2184400"/>
                  <a:pt x="11886910" y="2184400"/>
                </a:cubicBezTo>
                <a:lnTo>
                  <a:pt x="0" y="2184400"/>
                </a:lnTo>
                <a:lnTo>
                  <a:pt x="934579" y="1249821"/>
                </a:lnTo>
                <a:cubicBezTo>
                  <a:pt x="1021631" y="1162770"/>
                  <a:pt x="1021631" y="1021631"/>
                  <a:pt x="934579" y="93458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3" name="TextBox 12"/>
          <p:cNvSpPr txBox="1"/>
          <p:nvPr/>
        </p:nvSpPr>
        <p:spPr>
          <a:xfrm>
            <a:off x="6637660" y="5680263"/>
            <a:ext cx="4769185" cy="1108509"/>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Tiếp và cung cấp thông tin thực địa cho cán bộ chuyên trách của Ngân hàng xuống DN kiểm tra định kỳ</a:t>
            </a:r>
          </a:p>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7521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E874B3A-EB97-734B-B0B2-230D2F656351}"/>
              </a:ext>
            </a:extLst>
          </p:cNvPr>
          <p:cNvSpPr/>
          <p:nvPr/>
        </p:nvSpPr>
        <p:spPr>
          <a:xfrm>
            <a:off x="794657" y="1176058"/>
            <a:ext cx="1956163" cy="19561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4" name="Oval 3">
            <a:extLst>
              <a:ext uri="{FF2B5EF4-FFF2-40B4-BE49-F238E27FC236}">
                <a16:creationId xmlns:a16="http://schemas.microsoft.com/office/drawing/2014/main" id="{5DB9121B-52C6-B04D-895C-3ED1F2E6C7F5}"/>
              </a:ext>
            </a:extLst>
          </p:cNvPr>
          <p:cNvSpPr/>
          <p:nvPr/>
        </p:nvSpPr>
        <p:spPr>
          <a:xfrm>
            <a:off x="1127476" y="1477135"/>
            <a:ext cx="1290525" cy="12905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5" name="Right Arrow 4">
            <a:extLst>
              <a:ext uri="{FF2B5EF4-FFF2-40B4-BE49-F238E27FC236}">
                <a16:creationId xmlns:a16="http://schemas.microsoft.com/office/drawing/2014/main" id="{D030186C-369A-BB4D-AE17-C2FF77CA90D0}"/>
              </a:ext>
            </a:extLst>
          </p:cNvPr>
          <p:cNvSpPr/>
          <p:nvPr/>
        </p:nvSpPr>
        <p:spPr>
          <a:xfrm>
            <a:off x="2031569" y="2625264"/>
            <a:ext cx="1724428" cy="592123"/>
          </a:xfrm>
          <a:prstGeom prst="rightArrow">
            <a:avLst>
              <a:gd name="adj1" fmla="val 55263"/>
              <a:gd name="adj2" fmla="val 680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1" name="Freeform 10">
            <a:extLst>
              <a:ext uri="{FF2B5EF4-FFF2-40B4-BE49-F238E27FC236}">
                <a16:creationId xmlns:a16="http://schemas.microsoft.com/office/drawing/2014/main" id="{2FB1A3A6-38AE-8745-BC02-A6CFC2568451}"/>
              </a:ext>
            </a:extLst>
          </p:cNvPr>
          <p:cNvSpPr>
            <a:spLocks noChangeArrowheads="1"/>
          </p:cNvSpPr>
          <p:nvPr/>
        </p:nvSpPr>
        <p:spPr bwMode="auto">
          <a:xfrm>
            <a:off x="1513906" y="1958280"/>
            <a:ext cx="517664" cy="587045"/>
          </a:xfrm>
          <a:custGeom>
            <a:avLst/>
            <a:gdLst>
              <a:gd name="connsiteX0" fmla="*/ 423863 w 774340"/>
              <a:gd name="connsiteY0" fmla="*/ 587375 h 878123"/>
              <a:gd name="connsiteX1" fmla="*/ 465923 w 774340"/>
              <a:gd name="connsiteY1" fmla="*/ 587375 h 878123"/>
              <a:gd name="connsiteX2" fmla="*/ 617267 w 774340"/>
              <a:gd name="connsiteY2" fmla="*/ 850395 h 878123"/>
              <a:gd name="connsiteX3" fmla="*/ 610437 w 774340"/>
              <a:gd name="connsiteY3" fmla="*/ 875651 h 878123"/>
              <a:gd name="connsiteX4" fmla="*/ 585633 w 774340"/>
              <a:gd name="connsiteY4" fmla="*/ 868796 h 878123"/>
              <a:gd name="connsiteX5" fmla="*/ 307190 w 774340"/>
              <a:gd name="connsiteY5" fmla="*/ 587375 h 878123"/>
              <a:gd name="connsiteX6" fmla="*/ 348891 w 774340"/>
              <a:gd name="connsiteY6" fmla="*/ 587375 h 878123"/>
              <a:gd name="connsiteX7" fmla="*/ 187121 w 774340"/>
              <a:gd name="connsiteY7" fmla="*/ 868796 h 878123"/>
              <a:gd name="connsiteX8" fmla="*/ 162317 w 774340"/>
              <a:gd name="connsiteY8" fmla="*/ 875651 h 878123"/>
              <a:gd name="connsiteX9" fmla="*/ 155846 w 774340"/>
              <a:gd name="connsiteY9" fmla="*/ 850395 h 878123"/>
              <a:gd name="connsiteX10" fmla="*/ 533506 w 774340"/>
              <a:gd name="connsiteY10" fmla="*/ 127168 h 878123"/>
              <a:gd name="connsiteX11" fmla="*/ 591825 w 774340"/>
              <a:gd name="connsiteY11" fmla="*/ 185528 h 878123"/>
              <a:gd name="connsiteX12" fmla="*/ 410390 w 774340"/>
              <a:gd name="connsiteY12" fmla="*/ 366733 h 878123"/>
              <a:gd name="connsiteX13" fmla="*/ 310312 w 774340"/>
              <a:gd name="connsiteY13" fmla="*/ 193454 h 878123"/>
              <a:gd name="connsiteX14" fmla="*/ 296632 w 774340"/>
              <a:gd name="connsiteY14" fmla="*/ 170398 h 878123"/>
              <a:gd name="connsiteX15" fmla="*/ 277913 w 774340"/>
              <a:gd name="connsiteY15" fmla="*/ 189131 h 878123"/>
              <a:gd name="connsiteX16" fmla="*/ 95758 w 774340"/>
              <a:gd name="connsiteY16" fmla="*/ 371416 h 878123"/>
              <a:gd name="connsiteX17" fmla="*/ 124917 w 774340"/>
              <a:gd name="connsiteY17" fmla="*/ 400236 h 878123"/>
              <a:gd name="connsiteX18" fmla="*/ 288353 w 774340"/>
              <a:gd name="connsiteY18" fmla="*/ 237044 h 878123"/>
              <a:gd name="connsiteX19" fmla="*/ 388430 w 774340"/>
              <a:gd name="connsiteY19" fmla="*/ 410323 h 878123"/>
              <a:gd name="connsiteX20" fmla="*/ 401390 w 774340"/>
              <a:gd name="connsiteY20" fmla="*/ 433019 h 878123"/>
              <a:gd name="connsiteX21" fmla="*/ 420469 w 774340"/>
              <a:gd name="connsiteY21" fmla="*/ 414646 h 878123"/>
              <a:gd name="connsiteX22" fmla="*/ 620624 w 774340"/>
              <a:gd name="connsiteY22" fmla="*/ 214348 h 878123"/>
              <a:gd name="connsiteX23" fmla="*/ 680383 w 774340"/>
              <a:gd name="connsiteY23" fmla="*/ 274149 h 878123"/>
              <a:gd name="connsiteX24" fmla="*/ 680383 w 774340"/>
              <a:gd name="connsiteY24" fmla="*/ 148062 h 878123"/>
              <a:gd name="connsiteX25" fmla="*/ 680383 w 774340"/>
              <a:gd name="connsiteY25" fmla="*/ 127168 h 878123"/>
              <a:gd name="connsiteX26" fmla="*/ 659143 w 774340"/>
              <a:gd name="connsiteY26" fmla="*/ 127168 h 878123"/>
              <a:gd name="connsiteX27" fmla="*/ 33479 w 774340"/>
              <a:gd name="connsiteY27" fmla="*/ 0 h 878123"/>
              <a:gd name="connsiteX28" fmla="*/ 741221 w 774340"/>
              <a:gd name="connsiteY28" fmla="*/ 0 h 878123"/>
              <a:gd name="connsiteX29" fmla="*/ 764980 w 774340"/>
              <a:gd name="connsiteY29" fmla="*/ 10447 h 878123"/>
              <a:gd name="connsiteX30" fmla="*/ 774340 w 774340"/>
              <a:gd name="connsiteY30" fmla="*/ 34224 h 878123"/>
              <a:gd name="connsiteX31" fmla="*/ 774340 w 774340"/>
              <a:gd name="connsiteY31" fmla="*/ 535329 h 878123"/>
              <a:gd name="connsiteX32" fmla="*/ 764980 w 774340"/>
              <a:gd name="connsiteY32" fmla="*/ 558745 h 878123"/>
              <a:gd name="connsiteX33" fmla="*/ 741221 w 774340"/>
              <a:gd name="connsiteY33" fmla="*/ 569553 h 878123"/>
              <a:gd name="connsiteX34" fmla="*/ 33479 w 774340"/>
              <a:gd name="connsiteY34" fmla="*/ 569553 h 878123"/>
              <a:gd name="connsiteX35" fmla="*/ 9360 w 774340"/>
              <a:gd name="connsiteY35" fmla="*/ 558745 h 878123"/>
              <a:gd name="connsiteX36" fmla="*/ 9720 w 774340"/>
              <a:gd name="connsiteY36" fmla="*/ 558745 h 878123"/>
              <a:gd name="connsiteX37" fmla="*/ 0 w 774340"/>
              <a:gd name="connsiteY37" fmla="*/ 535329 h 878123"/>
              <a:gd name="connsiteX38" fmla="*/ 0 w 774340"/>
              <a:gd name="connsiteY38" fmla="*/ 34224 h 878123"/>
              <a:gd name="connsiteX39" fmla="*/ 9720 w 774340"/>
              <a:gd name="connsiteY39" fmla="*/ 10447 h 878123"/>
              <a:gd name="connsiteX40" fmla="*/ 9360 w 774340"/>
              <a:gd name="connsiteY40" fmla="*/ 10447 h 878123"/>
              <a:gd name="connsiteX41" fmla="*/ 33479 w 774340"/>
              <a:gd name="connsiteY41" fmla="*/ 0 h 87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74340" h="878123">
                <a:moveTo>
                  <a:pt x="423863" y="587375"/>
                </a:moveTo>
                <a:lnTo>
                  <a:pt x="465923" y="587375"/>
                </a:lnTo>
                <a:lnTo>
                  <a:pt x="617267" y="850395"/>
                </a:lnTo>
                <a:cubicBezTo>
                  <a:pt x="621941" y="859415"/>
                  <a:pt x="619065" y="870600"/>
                  <a:pt x="610437" y="875651"/>
                </a:cubicBezTo>
                <a:cubicBezTo>
                  <a:pt x="601809" y="880702"/>
                  <a:pt x="590665" y="877455"/>
                  <a:pt x="585633" y="868796"/>
                </a:cubicBezTo>
                <a:close/>
                <a:moveTo>
                  <a:pt x="307190" y="587375"/>
                </a:moveTo>
                <a:lnTo>
                  <a:pt x="348891" y="587375"/>
                </a:lnTo>
                <a:lnTo>
                  <a:pt x="187121" y="868796"/>
                </a:lnTo>
                <a:cubicBezTo>
                  <a:pt x="182089" y="877816"/>
                  <a:pt x="170944" y="880702"/>
                  <a:pt x="162317" y="875651"/>
                </a:cubicBezTo>
                <a:cubicBezTo>
                  <a:pt x="153689" y="870600"/>
                  <a:pt x="150813" y="859415"/>
                  <a:pt x="155846" y="850395"/>
                </a:cubicBezTo>
                <a:close/>
                <a:moveTo>
                  <a:pt x="533506" y="127168"/>
                </a:moveTo>
                <a:lnTo>
                  <a:pt x="591825" y="185528"/>
                </a:lnTo>
                <a:lnTo>
                  <a:pt x="410390" y="366733"/>
                </a:lnTo>
                <a:lnTo>
                  <a:pt x="310312" y="193454"/>
                </a:lnTo>
                <a:lnTo>
                  <a:pt x="296632" y="170398"/>
                </a:lnTo>
                <a:lnTo>
                  <a:pt x="277913" y="189131"/>
                </a:lnTo>
                <a:lnTo>
                  <a:pt x="95758" y="371416"/>
                </a:lnTo>
                <a:lnTo>
                  <a:pt x="124917" y="400236"/>
                </a:lnTo>
                <a:lnTo>
                  <a:pt x="288353" y="237044"/>
                </a:lnTo>
                <a:lnTo>
                  <a:pt x="388430" y="410323"/>
                </a:lnTo>
                <a:lnTo>
                  <a:pt x="401390" y="433019"/>
                </a:lnTo>
                <a:lnTo>
                  <a:pt x="420469" y="414646"/>
                </a:lnTo>
                <a:lnTo>
                  <a:pt x="620624" y="214348"/>
                </a:lnTo>
                <a:lnTo>
                  <a:pt x="680383" y="274149"/>
                </a:lnTo>
                <a:lnTo>
                  <a:pt x="680383" y="148062"/>
                </a:lnTo>
                <a:lnTo>
                  <a:pt x="680383" y="127168"/>
                </a:lnTo>
                <a:lnTo>
                  <a:pt x="659143" y="127168"/>
                </a:lnTo>
                <a:close/>
                <a:moveTo>
                  <a:pt x="33479" y="0"/>
                </a:moveTo>
                <a:lnTo>
                  <a:pt x="741221" y="0"/>
                </a:lnTo>
                <a:cubicBezTo>
                  <a:pt x="750221" y="0"/>
                  <a:pt x="758861" y="3963"/>
                  <a:pt x="764980" y="10447"/>
                </a:cubicBezTo>
                <a:cubicBezTo>
                  <a:pt x="770740" y="16572"/>
                  <a:pt x="774340" y="25218"/>
                  <a:pt x="774340" y="34224"/>
                </a:cubicBezTo>
                <a:lnTo>
                  <a:pt x="774340" y="535329"/>
                </a:lnTo>
                <a:cubicBezTo>
                  <a:pt x="774340" y="544336"/>
                  <a:pt x="770740" y="552621"/>
                  <a:pt x="764980" y="558745"/>
                </a:cubicBezTo>
                <a:cubicBezTo>
                  <a:pt x="758861" y="565230"/>
                  <a:pt x="750221" y="569553"/>
                  <a:pt x="741221" y="569553"/>
                </a:cubicBezTo>
                <a:lnTo>
                  <a:pt x="33479" y="569553"/>
                </a:lnTo>
                <a:cubicBezTo>
                  <a:pt x="24120" y="569553"/>
                  <a:pt x="15480" y="565230"/>
                  <a:pt x="9360" y="558745"/>
                </a:cubicBezTo>
                <a:lnTo>
                  <a:pt x="9720" y="558745"/>
                </a:lnTo>
                <a:cubicBezTo>
                  <a:pt x="3600" y="552621"/>
                  <a:pt x="0" y="544336"/>
                  <a:pt x="0" y="535329"/>
                </a:cubicBezTo>
                <a:lnTo>
                  <a:pt x="0" y="34224"/>
                </a:lnTo>
                <a:cubicBezTo>
                  <a:pt x="0" y="25218"/>
                  <a:pt x="3600" y="16572"/>
                  <a:pt x="9720" y="10447"/>
                </a:cubicBezTo>
                <a:lnTo>
                  <a:pt x="9360" y="10447"/>
                </a:lnTo>
                <a:cubicBezTo>
                  <a:pt x="15480" y="3963"/>
                  <a:pt x="24120" y="0"/>
                  <a:pt x="33479" y="0"/>
                </a:cubicBezTo>
                <a:close/>
              </a:path>
            </a:pathLst>
          </a:custGeom>
          <a:solidFill>
            <a:schemeClr val="accent1"/>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15" name="Subtitle 2">
            <a:extLst>
              <a:ext uri="{FF2B5EF4-FFF2-40B4-BE49-F238E27FC236}">
                <a16:creationId xmlns:a16="http://schemas.microsoft.com/office/drawing/2014/main" id="{28E72AF7-137B-7040-8D0B-6C4A31CA632A}"/>
              </a:ext>
            </a:extLst>
          </p:cNvPr>
          <p:cNvSpPr txBox="1">
            <a:spLocks/>
          </p:cNvSpPr>
          <p:nvPr/>
        </p:nvSpPr>
        <p:spPr>
          <a:xfrm>
            <a:off x="624394" y="3248805"/>
            <a:ext cx="3026397" cy="1431686"/>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Cơ chế là WIN WIN,</a:t>
            </a:r>
          </a:p>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Bank hoàn toàn không mong muốn KH chậm nợ _ DN càng không muốn bị Nợ xấu</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22" name="Subtitle 2">
            <a:extLst>
              <a:ext uri="{FF2B5EF4-FFF2-40B4-BE49-F238E27FC236}">
                <a16:creationId xmlns:a16="http://schemas.microsoft.com/office/drawing/2014/main" id="{77DEEB13-1160-8A48-B4A2-7EC94A71DFB4}"/>
              </a:ext>
            </a:extLst>
          </p:cNvPr>
          <p:cNvSpPr txBox="1">
            <a:spLocks/>
          </p:cNvSpPr>
          <p:nvPr/>
        </p:nvSpPr>
        <p:spPr>
          <a:xfrm>
            <a:off x="4050150" y="5099719"/>
            <a:ext cx="3842687" cy="1376286"/>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Mong muốn cùng tìm giải pháp sớm (bank có thể có phương án trợ giúp/tháo gỡ cho KH – Tái cơ cấu nợ/Giãn nợ/ điều chỉnh lãi suất</a:t>
            </a:r>
            <a:endParaRPr kumimoji="0" lang="en-US" sz="1801"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AE899477-D140-B54A-B394-AF946DE5DED1}"/>
              </a:ext>
            </a:extLst>
          </p:cNvPr>
          <p:cNvSpPr/>
          <p:nvPr/>
        </p:nvSpPr>
        <p:spPr>
          <a:xfrm>
            <a:off x="5067842" y="3043012"/>
            <a:ext cx="1956163" cy="19561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9" name="Oval 18">
            <a:extLst>
              <a:ext uri="{FF2B5EF4-FFF2-40B4-BE49-F238E27FC236}">
                <a16:creationId xmlns:a16="http://schemas.microsoft.com/office/drawing/2014/main" id="{2CDAF303-0E3B-9F4A-94D6-8AA83ADADA5F}"/>
              </a:ext>
            </a:extLst>
          </p:cNvPr>
          <p:cNvSpPr/>
          <p:nvPr/>
        </p:nvSpPr>
        <p:spPr>
          <a:xfrm>
            <a:off x="5400660" y="3389966"/>
            <a:ext cx="1290525" cy="12905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20" name="Left Arrow 19">
            <a:extLst>
              <a:ext uri="{FF2B5EF4-FFF2-40B4-BE49-F238E27FC236}">
                <a16:creationId xmlns:a16="http://schemas.microsoft.com/office/drawing/2014/main" id="{D4037E9A-89BE-804F-BEF3-C35C21CDE99E}"/>
              </a:ext>
            </a:extLst>
          </p:cNvPr>
          <p:cNvSpPr/>
          <p:nvPr/>
        </p:nvSpPr>
        <p:spPr>
          <a:xfrm>
            <a:off x="4050150" y="4463447"/>
            <a:ext cx="1724428" cy="592123"/>
          </a:xfrm>
          <a:prstGeom prst="leftArrow">
            <a:avLst>
              <a:gd name="adj1" fmla="val 56018"/>
              <a:gd name="adj2" fmla="val 640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3" name="Freeform 61">
            <a:extLst>
              <a:ext uri="{FF2B5EF4-FFF2-40B4-BE49-F238E27FC236}">
                <a16:creationId xmlns:a16="http://schemas.microsoft.com/office/drawing/2014/main" id="{FE938590-C18C-304D-8E4C-53EAA09410F6}"/>
              </a:ext>
            </a:extLst>
          </p:cNvPr>
          <p:cNvSpPr>
            <a:spLocks noChangeArrowheads="1"/>
          </p:cNvSpPr>
          <p:nvPr/>
        </p:nvSpPr>
        <p:spPr bwMode="auto">
          <a:xfrm>
            <a:off x="5818981" y="3785561"/>
            <a:ext cx="511191" cy="516830"/>
          </a:xfrm>
          <a:custGeom>
            <a:avLst/>
            <a:gdLst>
              <a:gd name="T0" fmla="*/ 2397 w 2400"/>
              <a:gd name="T1" fmla="*/ 544 h 2427"/>
              <a:gd name="T2" fmla="*/ 639 w 2400"/>
              <a:gd name="T3" fmla="*/ 1270 h 2427"/>
              <a:gd name="T4" fmla="*/ 639 w 2400"/>
              <a:gd name="T5" fmla="*/ 1579 h 2427"/>
              <a:gd name="T6" fmla="*/ 752 w 2400"/>
              <a:gd name="T7" fmla="*/ 1113 h 2427"/>
              <a:gd name="T8" fmla="*/ 796 w 2400"/>
              <a:gd name="T9" fmla="*/ 1117 h 2427"/>
              <a:gd name="T10" fmla="*/ 956 w 2400"/>
              <a:gd name="T11" fmla="*/ 1174 h 2427"/>
              <a:gd name="T12" fmla="*/ 939 w 2400"/>
              <a:gd name="T13" fmla="*/ 1284 h 2427"/>
              <a:gd name="T14" fmla="*/ 1013 w 2400"/>
              <a:gd name="T15" fmla="*/ 1333 h 2427"/>
              <a:gd name="T16" fmla="*/ 1015 w 2400"/>
              <a:gd name="T17" fmla="*/ 1517 h 2427"/>
              <a:gd name="T18" fmla="*/ 949 w 2400"/>
              <a:gd name="T19" fmla="*/ 1538 h 2427"/>
              <a:gd name="T20" fmla="*/ 969 w 2400"/>
              <a:gd name="T21" fmla="*/ 1628 h 2427"/>
              <a:gd name="T22" fmla="*/ 888 w 2400"/>
              <a:gd name="T23" fmla="*/ 1742 h 2427"/>
              <a:gd name="T24" fmla="*/ 762 w 2400"/>
              <a:gd name="T25" fmla="*/ 1727 h 2427"/>
              <a:gd name="T26" fmla="*/ 728 w 2400"/>
              <a:gd name="T27" fmla="*/ 1802 h 2427"/>
              <a:gd name="T28" fmla="*/ 615 w 2400"/>
              <a:gd name="T29" fmla="*/ 1828 h 2427"/>
              <a:gd name="T30" fmla="*/ 525 w 2400"/>
              <a:gd name="T31" fmla="*/ 1735 h 2427"/>
              <a:gd name="T32" fmla="*/ 435 w 2400"/>
              <a:gd name="T33" fmla="*/ 1755 h 2427"/>
              <a:gd name="T34" fmla="*/ 322 w 2400"/>
              <a:gd name="T35" fmla="*/ 1675 h 2427"/>
              <a:gd name="T36" fmla="*/ 337 w 2400"/>
              <a:gd name="T37" fmla="*/ 1549 h 2427"/>
              <a:gd name="T38" fmla="*/ 238 w 2400"/>
              <a:gd name="T39" fmla="*/ 1469 h 2427"/>
              <a:gd name="T40" fmla="*/ 235 w 2400"/>
              <a:gd name="T41" fmla="*/ 1423 h 2427"/>
              <a:gd name="T42" fmla="*/ 309 w 2400"/>
              <a:gd name="T43" fmla="*/ 1315 h 2427"/>
              <a:gd name="T44" fmla="*/ 340 w 2400"/>
              <a:gd name="T45" fmla="*/ 1282 h 2427"/>
              <a:gd name="T46" fmla="*/ 324 w 2400"/>
              <a:gd name="T47" fmla="*/ 1172 h 2427"/>
              <a:gd name="T48" fmla="*/ 438 w 2400"/>
              <a:gd name="T49" fmla="*/ 1092 h 2427"/>
              <a:gd name="T50" fmla="*/ 528 w 2400"/>
              <a:gd name="T51" fmla="*/ 1112 h 2427"/>
              <a:gd name="T52" fmla="*/ 616 w 2400"/>
              <a:gd name="T53" fmla="*/ 1021 h 2427"/>
              <a:gd name="T54" fmla="*/ 663 w 2400"/>
              <a:gd name="T55" fmla="*/ 1021 h 2427"/>
              <a:gd name="T56" fmla="*/ 752 w 2400"/>
              <a:gd name="T57" fmla="*/ 1113 h 2427"/>
              <a:gd name="T58" fmla="*/ 1813 w 2400"/>
              <a:gd name="T59" fmla="*/ 1296 h 2427"/>
              <a:gd name="T60" fmla="*/ 1846 w 2400"/>
              <a:gd name="T61" fmla="*/ 1601 h 2427"/>
              <a:gd name="T62" fmla="*/ 1910 w 2400"/>
              <a:gd name="T63" fmla="*/ 1127 h 2427"/>
              <a:gd name="T64" fmla="*/ 1954 w 2400"/>
              <a:gd name="T65" fmla="*/ 1126 h 2427"/>
              <a:gd name="T66" fmla="*/ 2120 w 2400"/>
              <a:gd name="T67" fmla="*/ 1163 h 2427"/>
              <a:gd name="T68" fmla="*/ 2116 w 2400"/>
              <a:gd name="T69" fmla="*/ 1273 h 2427"/>
              <a:gd name="T70" fmla="*/ 2195 w 2400"/>
              <a:gd name="T71" fmla="*/ 1312 h 2427"/>
              <a:gd name="T72" fmla="*/ 2216 w 2400"/>
              <a:gd name="T73" fmla="*/ 1494 h 2427"/>
              <a:gd name="T74" fmla="*/ 2152 w 2400"/>
              <a:gd name="T75" fmla="*/ 1523 h 2427"/>
              <a:gd name="T76" fmla="*/ 2181 w 2400"/>
              <a:gd name="T77" fmla="*/ 1608 h 2427"/>
              <a:gd name="T78" fmla="*/ 2112 w 2400"/>
              <a:gd name="T79" fmla="*/ 1731 h 2427"/>
              <a:gd name="T80" fmla="*/ 1984 w 2400"/>
              <a:gd name="T81" fmla="*/ 1732 h 2427"/>
              <a:gd name="T82" fmla="*/ 1958 w 2400"/>
              <a:gd name="T83" fmla="*/ 1811 h 2427"/>
              <a:gd name="T84" fmla="*/ 1848 w 2400"/>
              <a:gd name="T85" fmla="*/ 1850 h 2427"/>
              <a:gd name="T86" fmla="*/ 1749 w 2400"/>
              <a:gd name="T87" fmla="*/ 1770 h 2427"/>
              <a:gd name="T88" fmla="*/ 1661 w 2400"/>
              <a:gd name="T89" fmla="*/ 1800 h 2427"/>
              <a:gd name="T90" fmla="*/ 1539 w 2400"/>
              <a:gd name="T91" fmla="*/ 1735 h 2427"/>
              <a:gd name="T92" fmla="*/ 1541 w 2400"/>
              <a:gd name="T93" fmla="*/ 1609 h 2427"/>
              <a:gd name="T94" fmla="*/ 1433 w 2400"/>
              <a:gd name="T95" fmla="*/ 1543 h 2427"/>
              <a:gd name="T96" fmla="*/ 1426 w 2400"/>
              <a:gd name="T97" fmla="*/ 1497 h 2427"/>
              <a:gd name="T98" fmla="*/ 1488 w 2400"/>
              <a:gd name="T99" fmla="*/ 1382 h 2427"/>
              <a:gd name="T100" fmla="*/ 1516 w 2400"/>
              <a:gd name="T101" fmla="*/ 1345 h 2427"/>
              <a:gd name="T102" fmla="*/ 1488 w 2400"/>
              <a:gd name="T103" fmla="*/ 1238 h 2427"/>
              <a:gd name="T104" fmla="*/ 1595 w 2400"/>
              <a:gd name="T105" fmla="*/ 1146 h 2427"/>
              <a:gd name="T106" fmla="*/ 1686 w 2400"/>
              <a:gd name="T107" fmla="*/ 1154 h 2427"/>
              <a:gd name="T108" fmla="*/ 1765 w 2400"/>
              <a:gd name="T109" fmla="*/ 1053 h 2427"/>
              <a:gd name="T110" fmla="*/ 1812 w 2400"/>
              <a:gd name="T111" fmla="*/ 1048 h 2427"/>
              <a:gd name="T112" fmla="*/ 1910 w 2400"/>
              <a:gd name="T113" fmla="*/ 1127 h 2427"/>
              <a:gd name="T114" fmla="*/ 2360 w 2400"/>
              <a:gd name="T115" fmla="*/ 451 h 2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0" h="2427">
                <a:moveTo>
                  <a:pt x="1150" y="2426"/>
                </a:moveTo>
                <a:lnTo>
                  <a:pt x="1150" y="999"/>
                </a:lnTo>
                <a:lnTo>
                  <a:pt x="0" y="551"/>
                </a:lnTo>
                <a:lnTo>
                  <a:pt x="0" y="1941"/>
                </a:lnTo>
                <a:lnTo>
                  <a:pt x="0" y="1975"/>
                </a:lnTo>
                <a:lnTo>
                  <a:pt x="32" y="1987"/>
                </a:lnTo>
                <a:lnTo>
                  <a:pt x="1150" y="2426"/>
                </a:lnTo>
                <a:close/>
                <a:moveTo>
                  <a:pt x="2397" y="544"/>
                </a:moveTo>
                <a:lnTo>
                  <a:pt x="1249" y="999"/>
                </a:lnTo>
                <a:lnTo>
                  <a:pt x="1249" y="2426"/>
                </a:lnTo>
                <a:lnTo>
                  <a:pt x="2368" y="1987"/>
                </a:lnTo>
                <a:lnTo>
                  <a:pt x="2399" y="1975"/>
                </a:lnTo>
                <a:lnTo>
                  <a:pt x="2399" y="1941"/>
                </a:lnTo>
                <a:lnTo>
                  <a:pt x="2397" y="544"/>
                </a:lnTo>
                <a:close/>
                <a:moveTo>
                  <a:pt x="639" y="1270"/>
                </a:moveTo>
                <a:lnTo>
                  <a:pt x="639" y="1270"/>
                </a:lnTo>
                <a:cubicBezTo>
                  <a:pt x="596" y="1270"/>
                  <a:pt x="558" y="1287"/>
                  <a:pt x="529" y="1315"/>
                </a:cubicBezTo>
                <a:lnTo>
                  <a:pt x="529" y="1315"/>
                </a:lnTo>
                <a:cubicBezTo>
                  <a:pt x="501" y="1343"/>
                  <a:pt x="484" y="1382"/>
                  <a:pt x="484" y="1425"/>
                </a:cubicBezTo>
                <a:lnTo>
                  <a:pt x="484" y="1425"/>
                </a:lnTo>
                <a:cubicBezTo>
                  <a:pt x="484" y="1467"/>
                  <a:pt x="501" y="1506"/>
                  <a:pt x="529" y="1534"/>
                </a:cubicBezTo>
                <a:lnTo>
                  <a:pt x="529" y="1534"/>
                </a:lnTo>
                <a:cubicBezTo>
                  <a:pt x="558" y="1562"/>
                  <a:pt x="596" y="1579"/>
                  <a:pt x="639" y="1579"/>
                </a:cubicBezTo>
                <a:lnTo>
                  <a:pt x="639" y="1579"/>
                </a:lnTo>
                <a:cubicBezTo>
                  <a:pt x="681" y="1579"/>
                  <a:pt x="720" y="1562"/>
                  <a:pt x="748" y="1534"/>
                </a:cubicBezTo>
                <a:lnTo>
                  <a:pt x="748" y="1534"/>
                </a:lnTo>
                <a:cubicBezTo>
                  <a:pt x="776" y="1506"/>
                  <a:pt x="793" y="1467"/>
                  <a:pt x="793" y="1425"/>
                </a:cubicBezTo>
                <a:lnTo>
                  <a:pt x="793" y="1425"/>
                </a:lnTo>
                <a:cubicBezTo>
                  <a:pt x="793" y="1382"/>
                  <a:pt x="776" y="1343"/>
                  <a:pt x="748" y="1315"/>
                </a:cubicBezTo>
                <a:lnTo>
                  <a:pt x="748" y="1315"/>
                </a:lnTo>
                <a:cubicBezTo>
                  <a:pt x="720" y="1287"/>
                  <a:pt x="681" y="1270"/>
                  <a:pt x="639" y="1270"/>
                </a:cubicBezTo>
                <a:close/>
                <a:moveTo>
                  <a:pt x="752" y="1113"/>
                </a:moveTo>
                <a:lnTo>
                  <a:pt x="752" y="1113"/>
                </a:lnTo>
                <a:cubicBezTo>
                  <a:pt x="755" y="1118"/>
                  <a:pt x="759" y="1122"/>
                  <a:pt x="764" y="1124"/>
                </a:cubicBezTo>
                <a:lnTo>
                  <a:pt x="764" y="1124"/>
                </a:lnTo>
                <a:lnTo>
                  <a:pt x="764" y="1124"/>
                </a:lnTo>
                <a:cubicBezTo>
                  <a:pt x="769" y="1126"/>
                  <a:pt x="775" y="1126"/>
                  <a:pt x="781" y="1125"/>
                </a:cubicBezTo>
                <a:lnTo>
                  <a:pt x="781" y="1125"/>
                </a:lnTo>
                <a:cubicBezTo>
                  <a:pt x="787" y="1124"/>
                  <a:pt x="792" y="1121"/>
                  <a:pt x="796" y="1117"/>
                </a:cubicBezTo>
                <a:lnTo>
                  <a:pt x="796" y="1117"/>
                </a:lnTo>
                <a:lnTo>
                  <a:pt x="796" y="1117"/>
                </a:lnTo>
                <a:cubicBezTo>
                  <a:pt x="808" y="1103"/>
                  <a:pt x="825" y="1096"/>
                  <a:pt x="842" y="1094"/>
                </a:cubicBezTo>
                <a:lnTo>
                  <a:pt x="842" y="1094"/>
                </a:lnTo>
                <a:cubicBezTo>
                  <a:pt x="859" y="1093"/>
                  <a:pt x="877" y="1098"/>
                  <a:pt x="892" y="1110"/>
                </a:cubicBezTo>
                <a:lnTo>
                  <a:pt x="892" y="1110"/>
                </a:lnTo>
                <a:cubicBezTo>
                  <a:pt x="903" y="1119"/>
                  <a:pt x="915" y="1129"/>
                  <a:pt x="925" y="1140"/>
                </a:cubicBezTo>
                <a:lnTo>
                  <a:pt x="925" y="1140"/>
                </a:lnTo>
                <a:cubicBezTo>
                  <a:pt x="936" y="1151"/>
                  <a:pt x="946" y="1163"/>
                  <a:pt x="956" y="1174"/>
                </a:cubicBezTo>
                <a:lnTo>
                  <a:pt x="955" y="1174"/>
                </a:lnTo>
                <a:lnTo>
                  <a:pt x="955" y="1174"/>
                </a:lnTo>
                <a:cubicBezTo>
                  <a:pt x="967" y="1189"/>
                  <a:pt x="972" y="1206"/>
                  <a:pt x="971" y="1223"/>
                </a:cubicBezTo>
                <a:lnTo>
                  <a:pt x="971" y="1223"/>
                </a:lnTo>
                <a:cubicBezTo>
                  <a:pt x="969" y="1240"/>
                  <a:pt x="962" y="1257"/>
                  <a:pt x="948" y="1270"/>
                </a:cubicBezTo>
                <a:lnTo>
                  <a:pt x="948" y="1270"/>
                </a:lnTo>
                <a:cubicBezTo>
                  <a:pt x="943" y="1274"/>
                  <a:pt x="941" y="1278"/>
                  <a:pt x="939" y="1284"/>
                </a:cubicBezTo>
                <a:lnTo>
                  <a:pt x="939" y="1284"/>
                </a:lnTo>
                <a:cubicBezTo>
                  <a:pt x="938" y="1290"/>
                  <a:pt x="939" y="1295"/>
                  <a:pt x="941" y="1301"/>
                </a:cubicBezTo>
                <a:lnTo>
                  <a:pt x="941" y="1301"/>
                </a:lnTo>
                <a:lnTo>
                  <a:pt x="941" y="1301"/>
                </a:lnTo>
                <a:cubicBezTo>
                  <a:pt x="943" y="1305"/>
                  <a:pt x="946" y="1309"/>
                  <a:pt x="951" y="1313"/>
                </a:cubicBezTo>
                <a:lnTo>
                  <a:pt x="951" y="1313"/>
                </a:lnTo>
                <a:cubicBezTo>
                  <a:pt x="955" y="1315"/>
                  <a:pt x="961" y="1317"/>
                  <a:pt x="967" y="1317"/>
                </a:cubicBezTo>
                <a:lnTo>
                  <a:pt x="967" y="1317"/>
                </a:lnTo>
                <a:cubicBezTo>
                  <a:pt x="983" y="1317"/>
                  <a:pt x="1000" y="1323"/>
                  <a:pt x="1013" y="1333"/>
                </a:cubicBezTo>
                <a:lnTo>
                  <a:pt x="1013" y="1333"/>
                </a:lnTo>
                <a:cubicBezTo>
                  <a:pt x="1027" y="1344"/>
                  <a:pt x="1038" y="1360"/>
                  <a:pt x="1040" y="1380"/>
                </a:cubicBezTo>
                <a:lnTo>
                  <a:pt x="1040" y="1380"/>
                </a:lnTo>
                <a:cubicBezTo>
                  <a:pt x="1042" y="1394"/>
                  <a:pt x="1043" y="1409"/>
                  <a:pt x="1043" y="1426"/>
                </a:cubicBezTo>
                <a:lnTo>
                  <a:pt x="1043" y="1426"/>
                </a:lnTo>
                <a:cubicBezTo>
                  <a:pt x="1042" y="1442"/>
                  <a:pt x="1042" y="1457"/>
                  <a:pt x="1040" y="1472"/>
                </a:cubicBezTo>
                <a:lnTo>
                  <a:pt x="1040" y="1472"/>
                </a:lnTo>
                <a:cubicBezTo>
                  <a:pt x="1037" y="1490"/>
                  <a:pt x="1028" y="1506"/>
                  <a:pt x="1015" y="1517"/>
                </a:cubicBezTo>
                <a:lnTo>
                  <a:pt x="1015" y="1517"/>
                </a:lnTo>
                <a:cubicBezTo>
                  <a:pt x="1002" y="1529"/>
                  <a:pt x="983" y="1535"/>
                  <a:pt x="965" y="1533"/>
                </a:cubicBezTo>
                <a:lnTo>
                  <a:pt x="965" y="1533"/>
                </a:lnTo>
                <a:lnTo>
                  <a:pt x="965" y="1533"/>
                </a:lnTo>
                <a:lnTo>
                  <a:pt x="965" y="1533"/>
                </a:lnTo>
                <a:lnTo>
                  <a:pt x="965" y="1533"/>
                </a:lnTo>
                <a:cubicBezTo>
                  <a:pt x="959" y="1533"/>
                  <a:pt x="953" y="1535"/>
                  <a:pt x="949" y="1538"/>
                </a:cubicBezTo>
                <a:lnTo>
                  <a:pt x="949" y="1538"/>
                </a:lnTo>
                <a:cubicBezTo>
                  <a:pt x="945" y="1541"/>
                  <a:pt x="941" y="1545"/>
                  <a:pt x="939" y="1550"/>
                </a:cubicBezTo>
                <a:lnTo>
                  <a:pt x="939" y="1550"/>
                </a:lnTo>
                <a:lnTo>
                  <a:pt x="939" y="1550"/>
                </a:lnTo>
                <a:cubicBezTo>
                  <a:pt x="937" y="1556"/>
                  <a:pt x="936" y="1561"/>
                  <a:pt x="938" y="1567"/>
                </a:cubicBezTo>
                <a:lnTo>
                  <a:pt x="938" y="1567"/>
                </a:lnTo>
                <a:cubicBezTo>
                  <a:pt x="939" y="1572"/>
                  <a:pt x="942" y="1577"/>
                  <a:pt x="946" y="1581"/>
                </a:cubicBezTo>
                <a:lnTo>
                  <a:pt x="946" y="1581"/>
                </a:lnTo>
                <a:cubicBezTo>
                  <a:pt x="960" y="1594"/>
                  <a:pt x="968" y="1611"/>
                  <a:pt x="969" y="1628"/>
                </a:cubicBezTo>
                <a:lnTo>
                  <a:pt x="969" y="1628"/>
                </a:lnTo>
                <a:cubicBezTo>
                  <a:pt x="971" y="1645"/>
                  <a:pt x="965" y="1663"/>
                  <a:pt x="953" y="1677"/>
                </a:cubicBezTo>
                <a:lnTo>
                  <a:pt x="953" y="1677"/>
                </a:lnTo>
                <a:cubicBezTo>
                  <a:pt x="944" y="1690"/>
                  <a:pt x="933" y="1701"/>
                  <a:pt x="923" y="1712"/>
                </a:cubicBezTo>
                <a:lnTo>
                  <a:pt x="923" y="1712"/>
                </a:lnTo>
                <a:cubicBezTo>
                  <a:pt x="912" y="1722"/>
                  <a:pt x="901" y="1732"/>
                  <a:pt x="888" y="1742"/>
                </a:cubicBezTo>
                <a:lnTo>
                  <a:pt x="888" y="1742"/>
                </a:lnTo>
                <a:lnTo>
                  <a:pt x="888" y="1742"/>
                </a:lnTo>
                <a:cubicBezTo>
                  <a:pt x="873" y="1753"/>
                  <a:pt x="856" y="1758"/>
                  <a:pt x="839" y="1757"/>
                </a:cubicBezTo>
                <a:lnTo>
                  <a:pt x="839" y="1757"/>
                </a:lnTo>
                <a:cubicBezTo>
                  <a:pt x="822" y="1755"/>
                  <a:pt x="806" y="1748"/>
                  <a:pt x="793" y="1734"/>
                </a:cubicBezTo>
                <a:lnTo>
                  <a:pt x="793" y="1734"/>
                </a:lnTo>
                <a:lnTo>
                  <a:pt x="793" y="1734"/>
                </a:lnTo>
                <a:cubicBezTo>
                  <a:pt x="790" y="1730"/>
                  <a:pt x="784" y="1728"/>
                  <a:pt x="778" y="1726"/>
                </a:cubicBezTo>
                <a:lnTo>
                  <a:pt x="778" y="1726"/>
                </a:lnTo>
                <a:cubicBezTo>
                  <a:pt x="772" y="1725"/>
                  <a:pt x="767" y="1725"/>
                  <a:pt x="762" y="1727"/>
                </a:cubicBezTo>
                <a:lnTo>
                  <a:pt x="762" y="1727"/>
                </a:lnTo>
                <a:cubicBezTo>
                  <a:pt x="757" y="1729"/>
                  <a:pt x="753" y="1732"/>
                  <a:pt x="750" y="1737"/>
                </a:cubicBezTo>
                <a:lnTo>
                  <a:pt x="750" y="1737"/>
                </a:lnTo>
                <a:cubicBezTo>
                  <a:pt x="747" y="1742"/>
                  <a:pt x="745" y="1748"/>
                  <a:pt x="745" y="1753"/>
                </a:cubicBezTo>
                <a:lnTo>
                  <a:pt x="745" y="1753"/>
                </a:lnTo>
                <a:lnTo>
                  <a:pt x="745" y="1753"/>
                </a:lnTo>
                <a:cubicBezTo>
                  <a:pt x="746" y="1772"/>
                  <a:pt x="739" y="1789"/>
                  <a:pt x="728" y="1802"/>
                </a:cubicBezTo>
                <a:lnTo>
                  <a:pt x="728" y="1802"/>
                </a:lnTo>
                <a:cubicBezTo>
                  <a:pt x="717" y="1815"/>
                  <a:pt x="701" y="1824"/>
                  <a:pt x="683" y="1826"/>
                </a:cubicBezTo>
                <a:lnTo>
                  <a:pt x="683" y="1826"/>
                </a:lnTo>
                <a:cubicBezTo>
                  <a:pt x="676" y="1827"/>
                  <a:pt x="668" y="1828"/>
                  <a:pt x="660" y="1828"/>
                </a:cubicBezTo>
                <a:lnTo>
                  <a:pt x="660" y="1828"/>
                </a:lnTo>
                <a:cubicBezTo>
                  <a:pt x="652" y="1828"/>
                  <a:pt x="644" y="1829"/>
                  <a:pt x="638" y="1829"/>
                </a:cubicBezTo>
                <a:lnTo>
                  <a:pt x="638" y="1829"/>
                </a:lnTo>
                <a:cubicBezTo>
                  <a:pt x="632" y="1829"/>
                  <a:pt x="624" y="1828"/>
                  <a:pt x="615" y="1828"/>
                </a:cubicBezTo>
                <a:lnTo>
                  <a:pt x="615" y="1828"/>
                </a:lnTo>
                <a:cubicBezTo>
                  <a:pt x="607" y="1827"/>
                  <a:pt x="599" y="1826"/>
                  <a:pt x="592" y="1826"/>
                </a:cubicBezTo>
                <a:lnTo>
                  <a:pt x="592" y="1826"/>
                </a:lnTo>
                <a:cubicBezTo>
                  <a:pt x="574" y="1823"/>
                  <a:pt x="557" y="1814"/>
                  <a:pt x="546" y="1801"/>
                </a:cubicBezTo>
                <a:lnTo>
                  <a:pt x="546" y="1801"/>
                </a:lnTo>
                <a:cubicBezTo>
                  <a:pt x="535" y="1788"/>
                  <a:pt x="529" y="1771"/>
                  <a:pt x="530" y="1752"/>
                </a:cubicBezTo>
                <a:lnTo>
                  <a:pt x="530" y="1752"/>
                </a:lnTo>
                <a:cubicBezTo>
                  <a:pt x="530" y="1746"/>
                  <a:pt x="528" y="1740"/>
                  <a:pt x="525" y="1735"/>
                </a:cubicBezTo>
                <a:lnTo>
                  <a:pt x="525" y="1735"/>
                </a:lnTo>
                <a:cubicBezTo>
                  <a:pt x="522" y="1731"/>
                  <a:pt x="518" y="1727"/>
                  <a:pt x="513" y="1725"/>
                </a:cubicBezTo>
                <a:lnTo>
                  <a:pt x="513" y="1725"/>
                </a:lnTo>
                <a:lnTo>
                  <a:pt x="513" y="1725"/>
                </a:lnTo>
                <a:cubicBezTo>
                  <a:pt x="508" y="1723"/>
                  <a:pt x="503" y="1722"/>
                  <a:pt x="496" y="1724"/>
                </a:cubicBezTo>
                <a:lnTo>
                  <a:pt x="496" y="1724"/>
                </a:lnTo>
                <a:cubicBezTo>
                  <a:pt x="491" y="1725"/>
                  <a:pt x="485" y="1728"/>
                  <a:pt x="482" y="1732"/>
                </a:cubicBezTo>
                <a:lnTo>
                  <a:pt x="482" y="1732"/>
                </a:lnTo>
                <a:cubicBezTo>
                  <a:pt x="469" y="1746"/>
                  <a:pt x="453" y="1753"/>
                  <a:pt x="435" y="1755"/>
                </a:cubicBezTo>
                <a:lnTo>
                  <a:pt x="435" y="1755"/>
                </a:lnTo>
                <a:cubicBezTo>
                  <a:pt x="418" y="1756"/>
                  <a:pt x="400" y="1751"/>
                  <a:pt x="386" y="1739"/>
                </a:cubicBezTo>
                <a:lnTo>
                  <a:pt x="386" y="1739"/>
                </a:lnTo>
                <a:cubicBezTo>
                  <a:pt x="374" y="1730"/>
                  <a:pt x="363" y="1719"/>
                  <a:pt x="352" y="1709"/>
                </a:cubicBezTo>
                <a:lnTo>
                  <a:pt x="352" y="1709"/>
                </a:lnTo>
                <a:cubicBezTo>
                  <a:pt x="341" y="1698"/>
                  <a:pt x="331" y="1687"/>
                  <a:pt x="322" y="1675"/>
                </a:cubicBezTo>
                <a:lnTo>
                  <a:pt x="322" y="1675"/>
                </a:lnTo>
                <a:lnTo>
                  <a:pt x="322" y="1675"/>
                </a:lnTo>
                <a:cubicBezTo>
                  <a:pt x="310" y="1660"/>
                  <a:pt x="306" y="1642"/>
                  <a:pt x="307" y="1626"/>
                </a:cubicBezTo>
                <a:lnTo>
                  <a:pt x="307" y="1626"/>
                </a:lnTo>
                <a:cubicBezTo>
                  <a:pt x="309" y="1608"/>
                  <a:pt x="316" y="1592"/>
                  <a:pt x="330" y="1580"/>
                </a:cubicBezTo>
                <a:lnTo>
                  <a:pt x="330" y="1580"/>
                </a:lnTo>
                <a:cubicBezTo>
                  <a:pt x="334" y="1576"/>
                  <a:pt x="337" y="1570"/>
                  <a:pt x="338" y="1565"/>
                </a:cubicBezTo>
                <a:lnTo>
                  <a:pt x="338" y="1565"/>
                </a:lnTo>
                <a:cubicBezTo>
                  <a:pt x="339" y="1560"/>
                  <a:pt x="339" y="1554"/>
                  <a:pt x="337" y="1549"/>
                </a:cubicBezTo>
                <a:lnTo>
                  <a:pt x="337" y="1549"/>
                </a:lnTo>
                <a:cubicBezTo>
                  <a:pt x="334" y="1543"/>
                  <a:pt x="331" y="1539"/>
                  <a:pt x="326" y="1536"/>
                </a:cubicBezTo>
                <a:lnTo>
                  <a:pt x="326" y="1536"/>
                </a:lnTo>
                <a:cubicBezTo>
                  <a:pt x="322" y="1533"/>
                  <a:pt x="317" y="1531"/>
                  <a:pt x="312" y="1531"/>
                </a:cubicBezTo>
                <a:lnTo>
                  <a:pt x="311" y="1532"/>
                </a:lnTo>
                <a:lnTo>
                  <a:pt x="311" y="1532"/>
                </a:lnTo>
                <a:cubicBezTo>
                  <a:pt x="295" y="1532"/>
                  <a:pt x="278" y="1526"/>
                  <a:pt x="265" y="1516"/>
                </a:cubicBezTo>
                <a:lnTo>
                  <a:pt x="265" y="1516"/>
                </a:lnTo>
                <a:cubicBezTo>
                  <a:pt x="251" y="1505"/>
                  <a:pt x="240" y="1489"/>
                  <a:pt x="238" y="1469"/>
                </a:cubicBezTo>
                <a:lnTo>
                  <a:pt x="238" y="1469"/>
                </a:lnTo>
                <a:cubicBezTo>
                  <a:pt x="237" y="1462"/>
                  <a:pt x="236" y="1455"/>
                  <a:pt x="236" y="1447"/>
                </a:cubicBezTo>
                <a:lnTo>
                  <a:pt x="236" y="1447"/>
                </a:lnTo>
                <a:cubicBezTo>
                  <a:pt x="235" y="1441"/>
                  <a:pt x="235" y="1434"/>
                  <a:pt x="235" y="1425"/>
                </a:cubicBezTo>
                <a:lnTo>
                  <a:pt x="234" y="1425"/>
                </a:lnTo>
                <a:lnTo>
                  <a:pt x="234" y="1423"/>
                </a:lnTo>
                <a:lnTo>
                  <a:pt x="235" y="1423"/>
                </a:lnTo>
                <a:lnTo>
                  <a:pt x="235" y="1423"/>
                </a:lnTo>
                <a:cubicBezTo>
                  <a:pt x="235" y="1414"/>
                  <a:pt x="235" y="1406"/>
                  <a:pt x="236" y="1400"/>
                </a:cubicBezTo>
                <a:lnTo>
                  <a:pt x="236" y="1400"/>
                </a:lnTo>
                <a:cubicBezTo>
                  <a:pt x="236" y="1392"/>
                  <a:pt x="237" y="1385"/>
                  <a:pt x="238" y="1378"/>
                </a:cubicBezTo>
                <a:lnTo>
                  <a:pt x="238" y="1378"/>
                </a:lnTo>
                <a:lnTo>
                  <a:pt x="238" y="1378"/>
                </a:lnTo>
                <a:cubicBezTo>
                  <a:pt x="240" y="1359"/>
                  <a:pt x="249" y="1344"/>
                  <a:pt x="262" y="1332"/>
                </a:cubicBezTo>
                <a:lnTo>
                  <a:pt x="262" y="1332"/>
                </a:lnTo>
                <a:cubicBezTo>
                  <a:pt x="274" y="1321"/>
                  <a:pt x="290" y="1315"/>
                  <a:pt x="309" y="1315"/>
                </a:cubicBezTo>
                <a:lnTo>
                  <a:pt x="309" y="1315"/>
                </a:lnTo>
                <a:lnTo>
                  <a:pt x="309" y="1315"/>
                </a:lnTo>
                <a:cubicBezTo>
                  <a:pt x="316" y="1315"/>
                  <a:pt x="323" y="1314"/>
                  <a:pt x="329" y="1310"/>
                </a:cubicBezTo>
                <a:lnTo>
                  <a:pt x="329" y="1310"/>
                </a:lnTo>
                <a:cubicBezTo>
                  <a:pt x="333" y="1307"/>
                  <a:pt x="336" y="1303"/>
                  <a:pt x="339" y="1299"/>
                </a:cubicBezTo>
                <a:lnTo>
                  <a:pt x="339" y="1299"/>
                </a:lnTo>
                <a:lnTo>
                  <a:pt x="339" y="1299"/>
                </a:lnTo>
                <a:cubicBezTo>
                  <a:pt x="341" y="1293"/>
                  <a:pt x="341" y="1287"/>
                  <a:pt x="340" y="1282"/>
                </a:cubicBezTo>
                <a:lnTo>
                  <a:pt x="340" y="1282"/>
                </a:lnTo>
                <a:cubicBezTo>
                  <a:pt x="339" y="1277"/>
                  <a:pt x="335" y="1271"/>
                  <a:pt x="332" y="1268"/>
                </a:cubicBezTo>
                <a:lnTo>
                  <a:pt x="332" y="1268"/>
                </a:lnTo>
                <a:lnTo>
                  <a:pt x="332" y="1268"/>
                </a:lnTo>
                <a:cubicBezTo>
                  <a:pt x="317" y="1255"/>
                  <a:pt x="310" y="1238"/>
                  <a:pt x="309" y="1222"/>
                </a:cubicBezTo>
                <a:lnTo>
                  <a:pt x="309" y="1221"/>
                </a:lnTo>
                <a:lnTo>
                  <a:pt x="309" y="1221"/>
                </a:lnTo>
                <a:cubicBezTo>
                  <a:pt x="307" y="1204"/>
                  <a:pt x="312" y="1186"/>
                  <a:pt x="324" y="1172"/>
                </a:cubicBezTo>
                <a:lnTo>
                  <a:pt x="324" y="1172"/>
                </a:lnTo>
                <a:cubicBezTo>
                  <a:pt x="333" y="1160"/>
                  <a:pt x="344" y="1149"/>
                  <a:pt x="355" y="1137"/>
                </a:cubicBezTo>
                <a:lnTo>
                  <a:pt x="355" y="1137"/>
                </a:lnTo>
                <a:cubicBezTo>
                  <a:pt x="366" y="1126"/>
                  <a:pt x="377" y="1116"/>
                  <a:pt x="389" y="1107"/>
                </a:cubicBezTo>
                <a:lnTo>
                  <a:pt x="389" y="1107"/>
                </a:lnTo>
                <a:lnTo>
                  <a:pt x="389" y="1107"/>
                </a:lnTo>
                <a:cubicBezTo>
                  <a:pt x="404" y="1096"/>
                  <a:pt x="421" y="1091"/>
                  <a:pt x="438" y="1092"/>
                </a:cubicBezTo>
                <a:lnTo>
                  <a:pt x="438" y="1092"/>
                </a:lnTo>
                <a:cubicBezTo>
                  <a:pt x="455" y="1093"/>
                  <a:pt x="472" y="1101"/>
                  <a:pt x="485" y="1115"/>
                </a:cubicBezTo>
                <a:lnTo>
                  <a:pt x="485" y="1115"/>
                </a:lnTo>
                <a:cubicBezTo>
                  <a:pt x="488" y="1119"/>
                  <a:pt x="493" y="1122"/>
                  <a:pt x="499" y="1123"/>
                </a:cubicBezTo>
                <a:lnTo>
                  <a:pt x="499" y="1123"/>
                </a:lnTo>
                <a:cubicBezTo>
                  <a:pt x="505" y="1124"/>
                  <a:pt x="511" y="1124"/>
                  <a:pt x="515" y="1122"/>
                </a:cubicBezTo>
                <a:lnTo>
                  <a:pt x="515" y="1122"/>
                </a:lnTo>
                <a:lnTo>
                  <a:pt x="515" y="1122"/>
                </a:lnTo>
                <a:cubicBezTo>
                  <a:pt x="521" y="1120"/>
                  <a:pt x="525" y="1116"/>
                  <a:pt x="528" y="1112"/>
                </a:cubicBezTo>
                <a:lnTo>
                  <a:pt x="528" y="1112"/>
                </a:lnTo>
                <a:cubicBezTo>
                  <a:pt x="531" y="1107"/>
                  <a:pt x="532" y="1101"/>
                  <a:pt x="532" y="1095"/>
                </a:cubicBezTo>
                <a:lnTo>
                  <a:pt x="532" y="1095"/>
                </a:lnTo>
                <a:cubicBezTo>
                  <a:pt x="532" y="1077"/>
                  <a:pt x="538" y="1060"/>
                  <a:pt x="549" y="1047"/>
                </a:cubicBezTo>
                <a:lnTo>
                  <a:pt x="549" y="1047"/>
                </a:lnTo>
                <a:cubicBezTo>
                  <a:pt x="560" y="1034"/>
                  <a:pt x="576" y="1025"/>
                  <a:pt x="595" y="1023"/>
                </a:cubicBezTo>
                <a:lnTo>
                  <a:pt x="595" y="1023"/>
                </a:lnTo>
                <a:cubicBezTo>
                  <a:pt x="602" y="1022"/>
                  <a:pt x="609" y="1022"/>
                  <a:pt x="616" y="1021"/>
                </a:cubicBezTo>
                <a:lnTo>
                  <a:pt x="616" y="1021"/>
                </a:lnTo>
                <a:cubicBezTo>
                  <a:pt x="623" y="1021"/>
                  <a:pt x="630" y="1021"/>
                  <a:pt x="638" y="1021"/>
                </a:cubicBezTo>
                <a:lnTo>
                  <a:pt x="638" y="1021"/>
                </a:lnTo>
                <a:lnTo>
                  <a:pt x="640" y="1021"/>
                </a:lnTo>
                <a:lnTo>
                  <a:pt x="640" y="1021"/>
                </a:lnTo>
                <a:lnTo>
                  <a:pt x="640" y="1021"/>
                </a:lnTo>
                <a:cubicBezTo>
                  <a:pt x="649" y="1021"/>
                  <a:pt x="657" y="1021"/>
                  <a:pt x="663" y="1021"/>
                </a:cubicBezTo>
                <a:lnTo>
                  <a:pt x="663" y="1021"/>
                </a:lnTo>
                <a:cubicBezTo>
                  <a:pt x="671" y="1022"/>
                  <a:pt x="679" y="1022"/>
                  <a:pt x="686" y="1023"/>
                </a:cubicBezTo>
                <a:lnTo>
                  <a:pt x="686" y="1023"/>
                </a:lnTo>
                <a:cubicBezTo>
                  <a:pt x="704" y="1025"/>
                  <a:pt x="720" y="1035"/>
                  <a:pt x="731" y="1048"/>
                </a:cubicBezTo>
                <a:lnTo>
                  <a:pt x="731" y="1048"/>
                </a:lnTo>
                <a:lnTo>
                  <a:pt x="731" y="1048"/>
                </a:lnTo>
                <a:cubicBezTo>
                  <a:pt x="743" y="1062"/>
                  <a:pt x="749" y="1079"/>
                  <a:pt x="748" y="1098"/>
                </a:cubicBezTo>
                <a:lnTo>
                  <a:pt x="748" y="1098"/>
                </a:lnTo>
                <a:cubicBezTo>
                  <a:pt x="747" y="1103"/>
                  <a:pt x="749" y="1109"/>
                  <a:pt x="752" y="1113"/>
                </a:cubicBezTo>
                <a:close/>
                <a:moveTo>
                  <a:pt x="748" y="1098"/>
                </a:moveTo>
                <a:lnTo>
                  <a:pt x="748" y="1098"/>
                </a:lnTo>
                <a:close/>
                <a:moveTo>
                  <a:pt x="948" y="1270"/>
                </a:moveTo>
                <a:lnTo>
                  <a:pt x="948" y="1270"/>
                </a:lnTo>
                <a:close/>
                <a:moveTo>
                  <a:pt x="530" y="1752"/>
                </a:moveTo>
                <a:lnTo>
                  <a:pt x="530" y="1752"/>
                </a:lnTo>
                <a:close/>
                <a:moveTo>
                  <a:pt x="1813" y="1296"/>
                </a:moveTo>
                <a:lnTo>
                  <a:pt x="1813" y="1296"/>
                </a:lnTo>
                <a:cubicBezTo>
                  <a:pt x="1771" y="1301"/>
                  <a:pt x="1734" y="1323"/>
                  <a:pt x="1709" y="1354"/>
                </a:cubicBezTo>
                <a:lnTo>
                  <a:pt x="1709" y="1354"/>
                </a:lnTo>
                <a:cubicBezTo>
                  <a:pt x="1683" y="1385"/>
                  <a:pt x="1671" y="1426"/>
                  <a:pt x="1675" y="1468"/>
                </a:cubicBezTo>
                <a:lnTo>
                  <a:pt x="1675" y="1468"/>
                </a:lnTo>
                <a:cubicBezTo>
                  <a:pt x="1679" y="1510"/>
                  <a:pt x="1700" y="1546"/>
                  <a:pt x="1732" y="1570"/>
                </a:cubicBezTo>
                <a:lnTo>
                  <a:pt x="1732" y="1570"/>
                </a:lnTo>
                <a:cubicBezTo>
                  <a:pt x="1762" y="1594"/>
                  <a:pt x="1803" y="1607"/>
                  <a:pt x="1846" y="1601"/>
                </a:cubicBezTo>
                <a:lnTo>
                  <a:pt x="1846" y="1601"/>
                </a:lnTo>
                <a:cubicBezTo>
                  <a:pt x="1889" y="1596"/>
                  <a:pt x="1925" y="1574"/>
                  <a:pt x="1950" y="1543"/>
                </a:cubicBezTo>
                <a:lnTo>
                  <a:pt x="1950" y="1543"/>
                </a:lnTo>
                <a:cubicBezTo>
                  <a:pt x="1975" y="1512"/>
                  <a:pt x="1989" y="1472"/>
                  <a:pt x="1984" y="1429"/>
                </a:cubicBezTo>
                <a:lnTo>
                  <a:pt x="1984" y="1429"/>
                </a:lnTo>
                <a:cubicBezTo>
                  <a:pt x="1980" y="1388"/>
                  <a:pt x="1958" y="1351"/>
                  <a:pt x="1928" y="1327"/>
                </a:cubicBezTo>
                <a:lnTo>
                  <a:pt x="1928" y="1327"/>
                </a:lnTo>
                <a:cubicBezTo>
                  <a:pt x="1897" y="1303"/>
                  <a:pt x="1856" y="1291"/>
                  <a:pt x="1813" y="1296"/>
                </a:cubicBezTo>
                <a:close/>
                <a:moveTo>
                  <a:pt x="1910" y="1127"/>
                </a:moveTo>
                <a:lnTo>
                  <a:pt x="1910" y="1127"/>
                </a:lnTo>
                <a:cubicBezTo>
                  <a:pt x="1914" y="1132"/>
                  <a:pt x="1918" y="1135"/>
                  <a:pt x="1924" y="1137"/>
                </a:cubicBezTo>
                <a:lnTo>
                  <a:pt x="1924" y="1137"/>
                </a:lnTo>
                <a:lnTo>
                  <a:pt x="1924" y="1137"/>
                </a:lnTo>
                <a:cubicBezTo>
                  <a:pt x="1929" y="1138"/>
                  <a:pt x="1935" y="1137"/>
                  <a:pt x="1941" y="1136"/>
                </a:cubicBezTo>
                <a:lnTo>
                  <a:pt x="1941" y="1136"/>
                </a:lnTo>
                <a:cubicBezTo>
                  <a:pt x="1946" y="1133"/>
                  <a:pt x="1951" y="1130"/>
                  <a:pt x="1954" y="1126"/>
                </a:cubicBezTo>
                <a:lnTo>
                  <a:pt x="1954" y="1126"/>
                </a:lnTo>
                <a:lnTo>
                  <a:pt x="1954" y="1126"/>
                </a:lnTo>
                <a:cubicBezTo>
                  <a:pt x="1965" y="1111"/>
                  <a:pt x="1981" y="1101"/>
                  <a:pt x="1998" y="1098"/>
                </a:cubicBezTo>
                <a:lnTo>
                  <a:pt x="1998" y="1098"/>
                </a:lnTo>
                <a:cubicBezTo>
                  <a:pt x="2015" y="1094"/>
                  <a:pt x="2034" y="1097"/>
                  <a:pt x="2049" y="1106"/>
                </a:cubicBezTo>
                <a:lnTo>
                  <a:pt x="2049" y="1106"/>
                </a:lnTo>
                <a:cubicBezTo>
                  <a:pt x="2062" y="1114"/>
                  <a:pt x="2075" y="1123"/>
                  <a:pt x="2086" y="1132"/>
                </a:cubicBezTo>
                <a:lnTo>
                  <a:pt x="2086" y="1132"/>
                </a:lnTo>
                <a:cubicBezTo>
                  <a:pt x="2099" y="1142"/>
                  <a:pt x="2110" y="1152"/>
                  <a:pt x="2120" y="1163"/>
                </a:cubicBezTo>
                <a:lnTo>
                  <a:pt x="2120" y="1163"/>
                </a:lnTo>
                <a:lnTo>
                  <a:pt x="2120" y="1163"/>
                </a:lnTo>
                <a:cubicBezTo>
                  <a:pt x="2133" y="1175"/>
                  <a:pt x="2140" y="1192"/>
                  <a:pt x="2140" y="1209"/>
                </a:cubicBezTo>
                <a:lnTo>
                  <a:pt x="2140" y="1209"/>
                </a:lnTo>
                <a:cubicBezTo>
                  <a:pt x="2141" y="1226"/>
                  <a:pt x="2135" y="1244"/>
                  <a:pt x="2122" y="1258"/>
                </a:cubicBezTo>
                <a:lnTo>
                  <a:pt x="2122" y="1258"/>
                </a:lnTo>
                <a:cubicBezTo>
                  <a:pt x="2119" y="1262"/>
                  <a:pt x="2116" y="1267"/>
                  <a:pt x="2116" y="1273"/>
                </a:cubicBezTo>
                <a:lnTo>
                  <a:pt x="2116" y="1273"/>
                </a:lnTo>
                <a:cubicBezTo>
                  <a:pt x="2115" y="1278"/>
                  <a:pt x="2116" y="1284"/>
                  <a:pt x="2119" y="1289"/>
                </a:cubicBezTo>
                <a:lnTo>
                  <a:pt x="2119" y="1289"/>
                </a:lnTo>
                <a:lnTo>
                  <a:pt x="2119" y="1289"/>
                </a:lnTo>
                <a:cubicBezTo>
                  <a:pt x="2121" y="1294"/>
                  <a:pt x="2125" y="1297"/>
                  <a:pt x="2130" y="1300"/>
                </a:cubicBezTo>
                <a:lnTo>
                  <a:pt x="2130" y="1300"/>
                </a:lnTo>
                <a:cubicBezTo>
                  <a:pt x="2135" y="1302"/>
                  <a:pt x="2140" y="1303"/>
                  <a:pt x="2147" y="1302"/>
                </a:cubicBezTo>
                <a:lnTo>
                  <a:pt x="2147" y="1302"/>
                </a:lnTo>
                <a:cubicBezTo>
                  <a:pt x="2163" y="1300"/>
                  <a:pt x="2180" y="1304"/>
                  <a:pt x="2195" y="1312"/>
                </a:cubicBezTo>
                <a:lnTo>
                  <a:pt x="2195" y="1312"/>
                </a:lnTo>
                <a:cubicBezTo>
                  <a:pt x="2210" y="1321"/>
                  <a:pt x="2222" y="1336"/>
                  <a:pt x="2226" y="1355"/>
                </a:cubicBezTo>
                <a:lnTo>
                  <a:pt x="2226" y="1355"/>
                </a:lnTo>
                <a:cubicBezTo>
                  <a:pt x="2229" y="1369"/>
                  <a:pt x="2232" y="1384"/>
                  <a:pt x="2233" y="1400"/>
                </a:cubicBezTo>
                <a:lnTo>
                  <a:pt x="2233" y="1400"/>
                </a:lnTo>
                <a:cubicBezTo>
                  <a:pt x="2235" y="1416"/>
                  <a:pt x="2236" y="1431"/>
                  <a:pt x="2236" y="1445"/>
                </a:cubicBezTo>
                <a:lnTo>
                  <a:pt x="2236" y="1445"/>
                </a:lnTo>
                <a:cubicBezTo>
                  <a:pt x="2236" y="1464"/>
                  <a:pt x="2228" y="1481"/>
                  <a:pt x="2216" y="1494"/>
                </a:cubicBezTo>
                <a:lnTo>
                  <a:pt x="2216" y="1494"/>
                </a:lnTo>
                <a:cubicBezTo>
                  <a:pt x="2203" y="1507"/>
                  <a:pt x="2186" y="1515"/>
                  <a:pt x="2167" y="1516"/>
                </a:cubicBezTo>
                <a:lnTo>
                  <a:pt x="2167" y="1516"/>
                </a:lnTo>
                <a:lnTo>
                  <a:pt x="2167" y="1516"/>
                </a:lnTo>
                <a:lnTo>
                  <a:pt x="2167" y="1516"/>
                </a:lnTo>
                <a:lnTo>
                  <a:pt x="2167" y="1516"/>
                </a:lnTo>
                <a:cubicBezTo>
                  <a:pt x="2161" y="1517"/>
                  <a:pt x="2156" y="1519"/>
                  <a:pt x="2152" y="1523"/>
                </a:cubicBezTo>
                <a:lnTo>
                  <a:pt x="2152" y="1523"/>
                </a:lnTo>
                <a:cubicBezTo>
                  <a:pt x="2147" y="1526"/>
                  <a:pt x="2145" y="1530"/>
                  <a:pt x="2143" y="1536"/>
                </a:cubicBezTo>
                <a:lnTo>
                  <a:pt x="2143" y="1536"/>
                </a:lnTo>
                <a:lnTo>
                  <a:pt x="2143" y="1536"/>
                </a:lnTo>
                <a:cubicBezTo>
                  <a:pt x="2141" y="1541"/>
                  <a:pt x="2142" y="1547"/>
                  <a:pt x="2143" y="1552"/>
                </a:cubicBezTo>
                <a:lnTo>
                  <a:pt x="2143" y="1552"/>
                </a:lnTo>
                <a:cubicBezTo>
                  <a:pt x="2145" y="1557"/>
                  <a:pt x="2148" y="1562"/>
                  <a:pt x="2153" y="1566"/>
                </a:cubicBezTo>
                <a:lnTo>
                  <a:pt x="2153" y="1566"/>
                </a:lnTo>
                <a:cubicBezTo>
                  <a:pt x="2168" y="1576"/>
                  <a:pt x="2178" y="1592"/>
                  <a:pt x="2181" y="1608"/>
                </a:cubicBezTo>
                <a:lnTo>
                  <a:pt x="2181" y="1608"/>
                </a:lnTo>
                <a:cubicBezTo>
                  <a:pt x="2184" y="1626"/>
                  <a:pt x="2181" y="1644"/>
                  <a:pt x="2171" y="1660"/>
                </a:cubicBezTo>
                <a:lnTo>
                  <a:pt x="2171" y="1660"/>
                </a:lnTo>
                <a:cubicBezTo>
                  <a:pt x="2162" y="1672"/>
                  <a:pt x="2153" y="1685"/>
                  <a:pt x="2143" y="1697"/>
                </a:cubicBezTo>
                <a:lnTo>
                  <a:pt x="2143" y="1697"/>
                </a:lnTo>
                <a:cubicBezTo>
                  <a:pt x="2134" y="1709"/>
                  <a:pt x="2123" y="1720"/>
                  <a:pt x="2112" y="1731"/>
                </a:cubicBezTo>
                <a:lnTo>
                  <a:pt x="2112" y="1731"/>
                </a:lnTo>
                <a:lnTo>
                  <a:pt x="2112" y="1731"/>
                </a:lnTo>
                <a:cubicBezTo>
                  <a:pt x="2098" y="1744"/>
                  <a:pt x="2082" y="1751"/>
                  <a:pt x="2065" y="1752"/>
                </a:cubicBezTo>
                <a:lnTo>
                  <a:pt x="2065" y="1752"/>
                </a:lnTo>
                <a:cubicBezTo>
                  <a:pt x="2047" y="1752"/>
                  <a:pt x="2030" y="1747"/>
                  <a:pt x="2016" y="1735"/>
                </a:cubicBezTo>
                <a:lnTo>
                  <a:pt x="2016" y="1735"/>
                </a:lnTo>
                <a:lnTo>
                  <a:pt x="2016" y="1735"/>
                </a:lnTo>
                <a:cubicBezTo>
                  <a:pt x="2012" y="1732"/>
                  <a:pt x="2006" y="1730"/>
                  <a:pt x="2001" y="1729"/>
                </a:cubicBezTo>
                <a:lnTo>
                  <a:pt x="2001" y="1729"/>
                </a:lnTo>
                <a:cubicBezTo>
                  <a:pt x="1994" y="1729"/>
                  <a:pt x="1988" y="1729"/>
                  <a:pt x="1984" y="1732"/>
                </a:cubicBezTo>
                <a:lnTo>
                  <a:pt x="1984" y="1732"/>
                </a:lnTo>
                <a:cubicBezTo>
                  <a:pt x="1980" y="1735"/>
                  <a:pt x="1975" y="1739"/>
                  <a:pt x="1973" y="1744"/>
                </a:cubicBezTo>
                <a:lnTo>
                  <a:pt x="1973" y="1744"/>
                </a:lnTo>
                <a:cubicBezTo>
                  <a:pt x="1971" y="1749"/>
                  <a:pt x="1970" y="1755"/>
                  <a:pt x="1970" y="1761"/>
                </a:cubicBezTo>
                <a:lnTo>
                  <a:pt x="1970" y="1761"/>
                </a:lnTo>
                <a:lnTo>
                  <a:pt x="1970" y="1761"/>
                </a:lnTo>
                <a:cubicBezTo>
                  <a:pt x="1972" y="1779"/>
                  <a:pt x="1968" y="1796"/>
                  <a:pt x="1958" y="1811"/>
                </a:cubicBezTo>
                <a:lnTo>
                  <a:pt x="1958" y="1811"/>
                </a:lnTo>
                <a:cubicBezTo>
                  <a:pt x="1948" y="1824"/>
                  <a:pt x="1933" y="1835"/>
                  <a:pt x="1915" y="1839"/>
                </a:cubicBezTo>
                <a:lnTo>
                  <a:pt x="1915" y="1839"/>
                </a:lnTo>
                <a:cubicBezTo>
                  <a:pt x="1908" y="1841"/>
                  <a:pt x="1901" y="1843"/>
                  <a:pt x="1893" y="1844"/>
                </a:cubicBezTo>
                <a:lnTo>
                  <a:pt x="1893" y="1844"/>
                </a:lnTo>
                <a:cubicBezTo>
                  <a:pt x="1884" y="1846"/>
                  <a:pt x="1877" y="1847"/>
                  <a:pt x="1871" y="1848"/>
                </a:cubicBezTo>
                <a:lnTo>
                  <a:pt x="1871" y="1848"/>
                </a:lnTo>
                <a:cubicBezTo>
                  <a:pt x="1865" y="1848"/>
                  <a:pt x="1857" y="1849"/>
                  <a:pt x="1848" y="1850"/>
                </a:cubicBezTo>
                <a:lnTo>
                  <a:pt x="1848" y="1850"/>
                </a:lnTo>
                <a:cubicBezTo>
                  <a:pt x="1839" y="1851"/>
                  <a:pt x="1831" y="1851"/>
                  <a:pt x="1824" y="1851"/>
                </a:cubicBezTo>
                <a:lnTo>
                  <a:pt x="1824" y="1851"/>
                </a:lnTo>
                <a:cubicBezTo>
                  <a:pt x="1806" y="1851"/>
                  <a:pt x="1789" y="1843"/>
                  <a:pt x="1776" y="1832"/>
                </a:cubicBezTo>
                <a:lnTo>
                  <a:pt x="1776" y="1832"/>
                </a:lnTo>
                <a:cubicBezTo>
                  <a:pt x="1763" y="1820"/>
                  <a:pt x="1755" y="1803"/>
                  <a:pt x="1754" y="1785"/>
                </a:cubicBezTo>
                <a:lnTo>
                  <a:pt x="1754" y="1785"/>
                </a:lnTo>
                <a:cubicBezTo>
                  <a:pt x="1754" y="1779"/>
                  <a:pt x="1752" y="1774"/>
                  <a:pt x="1749" y="1770"/>
                </a:cubicBezTo>
                <a:lnTo>
                  <a:pt x="1749" y="1770"/>
                </a:lnTo>
                <a:cubicBezTo>
                  <a:pt x="1745" y="1765"/>
                  <a:pt x="1740" y="1762"/>
                  <a:pt x="1735" y="1761"/>
                </a:cubicBezTo>
                <a:lnTo>
                  <a:pt x="1735" y="1761"/>
                </a:lnTo>
                <a:lnTo>
                  <a:pt x="1735" y="1761"/>
                </a:lnTo>
                <a:cubicBezTo>
                  <a:pt x="1730" y="1759"/>
                  <a:pt x="1724" y="1760"/>
                  <a:pt x="1719" y="1762"/>
                </a:cubicBezTo>
                <a:lnTo>
                  <a:pt x="1719" y="1762"/>
                </a:lnTo>
                <a:cubicBezTo>
                  <a:pt x="1713" y="1764"/>
                  <a:pt x="1708" y="1768"/>
                  <a:pt x="1705" y="1771"/>
                </a:cubicBezTo>
                <a:lnTo>
                  <a:pt x="1705" y="1771"/>
                </a:lnTo>
                <a:cubicBezTo>
                  <a:pt x="1693" y="1787"/>
                  <a:pt x="1678" y="1796"/>
                  <a:pt x="1661" y="1800"/>
                </a:cubicBezTo>
                <a:lnTo>
                  <a:pt x="1661" y="1800"/>
                </a:lnTo>
                <a:cubicBezTo>
                  <a:pt x="1643" y="1803"/>
                  <a:pt x="1625" y="1801"/>
                  <a:pt x="1609" y="1791"/>
                </a:cubicBezTo>
                <a:lnTo>
                  <a:pt x="1609" y="1791"/>
                </a:lnTo>
                <a:cubicBezTo>
                  <a:pt x="1597" y="1783"/>
                  <a:pt x="1584" y="1774"/>
                  <a:pt x="1572" y="1765"/>
                </a:cubicBezTo>
                <a:lnTo>
                  <a:pt x="1572" y="1765"/>
                </a:lnTo>
                <a:cubicBezTo>
                  <a:pt x="1560" y="1755"/>
                  <a:pt x="1549" y="1745"/>
                  <a:pt x="1538" y="1735"/>
                </a:cubicBezTo>
                <a:lnTo>
                  <a:pt x="1539" y="1735"/>
                </a:lnTo>
                <a:lnTo>
                  <a:pt x="1539" y="1735"/>
                </a:lnTo>
                <a:cubicBezTo>
                  <a:pt x="1526" y="1722"/>
                  <a:pt x="1519" y="1705"/>
                  <a:pt x="1518" y="1688"/>
                </a:cubicBezTo>
                <a:lnTo>
                  <a:pt x="1518" y="1688"/>
                </a:lnTo>
                <a:cubicBezTo>
                  <a:pt x="1518" y="1671"/>
                  <a:pt x="1524" y="1654"/>
                  <a:pt x="1537" y="1640"/>
                </a:cubicBezTo>
                <a:lnTo>
                  <a:pt x="1537" y="1640"/>
                </a:lnTo>
                <a:cubicBezTo>
                  <a:pt x="1540" y="1636"/>
                  <a:pt x="1542" y="1630"/>
                  <a:pt x="1544" y="1625"/>
                </a:cubicBezTo>
                <a:lnTo>
                  <a:pt x="1544" y="1625"/>
                </a:lnTo>
                <a:cubicBezTo>
                  <a:pt x="1544" y="1619"/>
                  <a:pt x="1543" y="1614"/>
                  <a:pt x="1541" y="1609"/>
                </a:cubicBezTo>
                <a:lnTo>
                  <a:pt x="1541" y="1609"/>
                </a:lnTo>
                <a:cubicBezTo>
                  <a:pt x="1538" y="1604"/>
                  <a:pt x="1534" y="1600"/>
                  <a:pt x="1529" y="1598"/>
                </a:cubicBezTo>
                <a:lnTo>
                  <a:pt x="1529" y="1598"/>
                </a:lnTo>
                <a:cubicBezTo>
                  <a:pt x="1524" y="1595"/>
                  <a:pt x="1519" y="1594"/>
                  <a:pt x="1514" y="1595"/>
                </a:cubicBezTo>
                <a:lnTo>
                  <a:pt x="1513" y="1596"/>
                </a:lnTo>
                <a:lnTo>
                  <a:pt x="1513" y="1596"/>
                </a:lnTo>
                <a:cubicBezTo>
                  <a:pt x="1497" y="1597"/>
                  <a:pt x="1480" y="1594"/>
                  <a:pt x="1466" y="1586"/>
                </a:cubicBezTo>
                <a:lnTo>
                  <a:pt x="1466" y="1586"/>
                </a:lnTo>
                <a:cubicBezTo>
                  <a:pt x="1450" y="1577"/>
                  <a:pt x="1437" y="1562"/>
                  <a:pt x="1433" y="1543"/>
                </a:cubicBezTo>
                <a:lnTo>
                  <a:pt x="1433" y="1543"/>
                </a:lnTo>
                <a:cubicBezTo>
                  <a:pt x="1432" y="1536"/>
                  <a:pt x="1430" y="1529"/>
                  <a:pt x="1428" y="1521"/>
                </a:cubicBezTo>
                <a:lnTo>
                  <a:pt x="1428" y="1521"/>
                </a:lnTo>
                <a:cubicBezTo>
                  <a:pt x="1428" y="1515"/>
                  <a:pt x="1427" y="1508"/>
                  <a:pt x="1426" y="1499"/>
                </a:cubicBezTo>
                <a:lnTo>
                  <a:pt x="1426" y="1499"/>
                </a:lnTo>
                <a:lnTo>
                  <a:pt x="1426" y="1497"/>
                </a:lnTo>
                <a:lnTo>
                  <a:pt x="1426" y="1497"/>
                </a:lnTo>
                <a:lnTo>
                  <a:pt x="1426" y="1497"/>
                </a:lnTo>
                <a:cubicBezTo>
                  <a:pt x="1425" y="1489"/>
                  <a:pt x="1425" y="1481"/>
                  <a:pt x="1424" y="1475"/>
                </a:cubicBezTo>
                <a:lnTo>
                  <a:pt x="1424" y="1475"/>
                </a:lnTo>
                <a:cubicBezTo>
                  <a:pt x="1423" y="1466"/>
                  <a:pt x="1423" y="1459"/>
                  <a:pt x="1423" y="1452"/>
                </a:cubicBezTo>
                <a:lnTo>
                  <a:pt x="1423" y="1452"/>
                </a:lnTo>
                <a:lnTo>
                  <a:pt x="1423" y="1452"/>
                </a:lnTo>
                <a:cubicBezTo>
                  <a:pt x="1424" y="1434"/>
                  <a:pt x="1431" y="1417"/>
                  <a:pt x="1443" y="1404"/>
                </a:cubicBezTo>
                <a:lnTo>
                  <a:pt x="1443" y="1404"/>
                </a:lnTo>
                <a:cubicBezTo>
                  <a:pt x="1455" y="1392"/>
                  <a:pt x="1470" y="1384"/>
                  <a:pt x="1488" y="1382"/>
                </a:cubicBezTo>
                <a:lnTo>
                  <a:pt x="1488" y="1382"/>
                </a:lnTo>
                <a:lnTo>
                  <a:pt x="1488" y="1382"/>
                </a:lnTo>
                <a:cubicBezTo>
                  <a:pt x="1496" y="1381"/>
                  <a:pt x="1502" y="1378"/>
                  <a:pt x="1507" y="1374"/>
                </a:cubicBezTo>
                <a:lnTo>
                  <a:pt x="1507" y="1374"/>
                </a:lnTo>
                <a:cubicBezTo>
                  <a:pt x="1511" y="1371"/>
                  <a:pt x="1515" y="1366"/>
                  <a:pt x="1516" y="1362"/>
                </a:cubicBezTo>
                <a:lnTo>
                  <a:pt x="1516" y="1362"/>
                </a:lnTo>
                <a:lnTo>
                  <a:pt x="1516" y="1362"/>
                </a:lnTo>
                <a:cubicBezTo>
                  <a:pt x="1518" y="1356"/>
                  <a:pt x="1518" y="1350"/>
                  <a:pt x="1516" y="1345"/>
                </a:cubicBezTo>
                <a:lnTo>
                  <a:pt x="1516" y="1345"/>
                </a:lnTo>
                <a:cubicBezTo>
                  <a:pt x="1514" y="1340"/>
                  <a:pt x="1511" y="1335"/>
                  <a:pt x="1506" y="1332"/>
                </a:cubicBezTo>
                <a:lnTo>
                  <a:pt x="1506" y="1332"/>
                </a:lnTo>
                <a:lnTo>
                  <a:pt x="1506" y="1332"/>
                </a:lnTo>
                <a:cubicBezTo>
                  <a:pt x="1491" y="1321"/>
                  <a:pt x="1481" y="1306"/>
                  <a:pt x="1478" y="1289"/>
                </a:cubicBezTo>
                <a:lnTo>
                  <a:pt x="1478" y="1289"/>
                </a:lnTo>
                <a:lnTo>
                  <a:pt x="1478" y="1289"/>
                </a:lnTo>
                <a:cubicBezTo>
                  <a:pt x="1475" y="1272"/>
                  <a:pt x="1478" y="1254"/>
                  <a:pt x="1488" y="1238"/>
                </a:cubicBezTo>
                <a:lnTo>
                  <a:pt x="1488" y="1238"/>
                </a:lnTo>
                <a:cubicBezTo>
                  <a:pt x="1497" y="1225"/>
                  <a:pt x="1506" y="1213"/>
                  <a:pt x="1516" y="1200"/>
                </a:cubicBezTo>
                <a:lnTo>
                  <a:pt x="1516" y="1200"/>
                </a:lnTo>
                <a:cubicBezTo>
                  <a:pt x="1526" y="1189"/>
                  <a:pt x="1536" y="1177"/>
                  <a:pt x="1547" y="1166"/>
                </a:cubicBezTo>
                <a:lnTo>
                  <a:pt x="1547" y="1166"/>
                </a:lnTo>
                <a:lnTo>
                  <a:pt x="1547" y="1166"/>
                </a:lnTo>
                <a:cubicBezTo>
                  <a:pt x="1561" y="1153"/>
                  <a:pt x="1578" y="1146"/>
                  <a:pt x="1595" y="1146"/>
                </a:cubicBezTo>
                <a:lnTo>
                  <a:pt x="1595" y="1146"/>
                </a:lnTo>
                <a:cubicBezTo>
                  <a:pt x="1612" y="1145"/>
                  <a:pt x="1629" y="1150"/>
                  <a:pt x="1643" y="1162"/>
                </a:cubicBezTo>
                <a:lnTo>
                  <a:pt x="1643" y="1162"/>
                </a:lnTo>
                <a:cubicBezTo>
                  <a:pt x="1647" y="1165"/>
                  <a:pt x="1652" y="1167"/>
                  <a:pt x="1658" y="1168"/>
                </a:cubicBezTo>
                <a:lnTo>
                  <a:pt x="1658" y="1168"/>
                </a:lnTo>
                <a:cubicBezTo>
                  <a:pt x="1665" y="1169"/>
                  <a:pt x="1671" y="1168"/>
                  <a:pt x="1675" y="1165"/>
                </a:cubicBezTo>
                <a:lnTo>
                  <a:pt x="1675" y="1165"/>
                </a:lnTo>
                <a:lnTo>
                  <a:pt x="1675" y="1165"/>
                </a:lnTo>
                <a:cubicBezTo>
                  <a:pt x="1679" y="1163"/>
                  <a:pt x="1683" y="1159"/>
                  <a:pt x="1686" y="1154"/>
                </a:cubicBezTo>
                <a:lnTo>
                  <a:pt x="1686" y="1154"/>
                </a:lnTo>
                <a:cubicBezTo>
                  <a:pt x="1689" y="1149"/>
                  <a:pt x="1690" y="1143"/>
                  <a:pt x="1689" y="1137"/>
                </a:cubicBezTo>
                <a:lnTo>
                  <a:pt x="1689" y="1137"/>
                </a:lnTo>
                <a:cubicBezTo>
                  <a:pt x="1687" y="1119"/>
                  <a:pt x="1691" y="1102"/>
                  <a:pt x="1701" y="1087"/>
                </a:cubicBezTo>
                <a:lnTo>
                  <a:pt x="1701" y="1087"/>
                </a:lnTo>
                <a:cubicBezTo>
                  <a:pt x="1711" y="1073"/>
                  <a:pt x="1726" y="1062"/>
                  <a:pt x="1744" y="1058"/>
                </a:cubicBezTo>
                <a:lnTo>
                  <a:pt x="1744" y="1058"/>
                </a:lnTo>
                <a:cubicBezTo>
                  <a:pt x="1750" y="1056"/>
                  <a:pt x="1758" y="1054"/>
                  <a:pt x="1765" y="1053"/>
                </a:cubicBezTo>
                <a:lnTo>
                  <a:pt x="1765" y="1053"/>
                </a:lnTo>
                <a:cubicBezTo>
                  <a:pt x="1772" y="1052"/>
                  <a:pt x="1779" y="1051"/>
                  <a:pt x="1787" y="1051"/>
                </a:cubicBezTo>
                <a:lnTo>
                  <a:pt x="1787" y="1050"/>
                </a:lnTo>
                <a:lnTo>
                  <a:pt x="1789" y="1050"/>
                </a:lnTo>
                <a:lnTo>
                  <a:pt x="1789" y="1050"/>
                </a:lnTo>
                <a:lnTo>
                  <a:pt x="1789" y="1050"/>
                </a:lnTo>
                <a:cubicBezTo>
                  <a:pt x="1798" y="1049"/>
                  <a:pt x="1806" y="1048"/>
                  <a:pt x="1812" y="1048"/>
                </a:cubicBezTo>
                <a:lnTo>
                  <a:pt x="1812" y="1048"/>
                </a:lnTo>
                <a:cubicBezTo>
                  <a:pt x="1820" y="1048"/>
                  <a:pt x="1828" y="1047"/>
                  <a:pt x="1835" y="1047"/>
                </a:cubicBezTo>
                <a:lnTo>
                  <a:pt x="1835" y="1047"/>
                </a:lnTo>
                <a:cubicBezTo>
                  <a:pt x="1853" y="1047"/>
                  <a:pt x="1871" y="1054"/>
                  <a:pt x="1883" y="1066"/>
                </a:cubicBezTo>
                <a:lnTo>
                  <a:pt x="1883" y="1066"/>
                </a:lnTo>
                <a:lnTo>
                  <a:pt x="1883" y="1066"/>
                </a:lnTo>
                <a:cubicBezTo>
                  <a:pt x="1895" y="1078"/>
                  <a:pt x="1904" y="1094"/>
                  <a:pt x="1904" y="1112"/>
                </a:cubicBezTo>
                <a:lnTo>
                  <a:pt x="1904" y="1112"/>
                </a:lnTo>
                <a:cubicBezTo>
                  <a:pt x="1905" y="1118"/>
                  <a:pt x="1907" y="1123"/>
                  <a:pt x="1910" y="1127"/>
                </a:cubicBezTo>
                <a:lnTo>
                  <a:pt x="1904" y="1112"/>
                </a:lnTo>
                <a:lnTo>
                  <a:pt x="1910" y="1127"/>
                </a:lnTo>
                <a:close/>
                <a:moveTo>
                  <a:pt x="2122" y="1258"/>
                </a:moveTo>
                <a:lnTo>
                  <a:pt x="2122" y="1258"/>
                </a:lnTo>
                <a:close/>
                <a:moveTo>
                  <a:pt x="1754" y="1785"/>
                </a:moveTo>
                <a:lnTo>
                  <a:pt x="1754" y="1785"/>
                </a:lnTo>
                <a:close/>
                <a:moveTo>
                  <a:pt x="1218" y="0"/>
                </a:moveTo>
                <a:lnTo>
                  <a:pt x="2360" y="451"/>
                </a:lnTo>
                <a:lnTo>
                  <a:pt x="1200" y="912"/>
                </a:lnTo>
                <a:lnTo>
                  <a:pt x="31" y="455"/>
                </a:lnTo>
                <a:lnTo>
                  <a:pt x="31" y="455"/>
                </a:lnTo>
                <a:lnTo>
                  <a:pt x="36" y="453"/>
                </a:lnTo>
                <a:lnTo>
                  <a:pt x="1182" y="0"/>
                </a:lnTo>
                <a:lnTo>
                  <a:pt x="1218" y="0"/>
                </a:lnTo>
                <a:close/>
              </a:path>
            </a:pathLst>
          </a:custGeom>
          <a:solidFill>
            <a:schemeClr val="accent2"/>
          </a:solidFill>
          <a:ln>
            <a:noFill/>
          </a:ln>
          <a:effectLst/>
        </p:spPr>
        <p:txBody>
          <a:bodyPr wrap="none" anchor="ct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4" name="Oval 23">
            <a:extLst>
              <a:ext uri="{FF2B5EF4-FFF2-40B4-BE49-F238E27FC236}">
                <a16:creationId xmlns:a16="http://schemas.microsoft.com/office/drawing/2014/main" id="{A552990F-758D-8A4F-9714-5A7720B3692C}"/>
              </a:ext>
            </a:extLst>
          </p:cNvPr>
          <p:cNvSpPr/>
          <p:nvPr/>
        </p:nvSpPr>
        <p:spPr>
          <a:xfrm>
            <a:off x="8986719" y="1158306"/>
            <a:ext cx="1956163" cy="19561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25" name="Oval 24">
            <a:extLst>
              <a:ext uri="{FF2B5EF4-FFF2-40B4-BE49-F238E27FC236}">
                <a16:creationId xmlns:a16="http://schemas.microsoft.com/office/drawing/2014/main" id="{DF68B2EB-8654-A943-8336-11DFFA6AB37E}"/>
              </a:ext>
            </a:extLst>
          </p:cNvPr>
          <p:cNvSpPr/>
          <p:nvPr/>
        </p:nvSpPr>
        <p:spPr>
          <a:xfrm>
            <a:off x="9319539" y="1477136"/>
            <a:ext cx="1290525" cy="12905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26" name="Right Arrow 25">
            <a:extLst>
              <a:ext uri="{FF2B5EF4-FFF2-40B4-BE49-F238E27FC236}">
                <a16:creationId xmlns:a16="http://schemas.microsoft.com/office/drawing/2014/main" id="{17B5F62C-F666-864C-8D60-1C1933721E40}"/>
              </a:ext>
            </a:extLst>
          </p:cNvPr>
          <p:cNvSpPr/>
          <p:nvPr/>
        </p:nvSpPr>
        <p:spPr>
          <a:xfrm>
            <a:off x="10247077" y="2613472"/>
            <a:ext cx="1724428" cy="592123"/>
          </a:xfrm>
          <a:prstGeom prst="rightArrow">
            <a:avLst>
              <a:gd name="adj1" fmla="val 55263"/>
              <a:gd name="adj2" fmla="val 680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28" name="Subtitle 2">
            <a:extLst>
              <a:ext uri="{FF2B5EF4-FFF2-40B4-BE49-F238E27FC236}">
                <a16:creationId xmlns:a16="http://schemas.microsoft.com/office/drawing/2014/main" id="{12514A1F-A8E5-A046-B901-FA232BBAC508}"/>
              </a:ext>
            </a:extLst>
          </p:cNvPr>
          <p:cNvSpPr txBox="1">
            <a:spLocks/>
          </p:cNvSpPr>
          <p:nvPr/>
        </p:nvSpPr>
        <p:spPr>
          <a:xfrm>
            <a:off x="7396956" y="2923632"/>
            <a:ext cx="4795096" cy="4203214"/>
          </a:xfrm>
          <a:prstGeom prst="rect">
            <a:avLst/>
          </a:prstGeom>
        </p:spPr>
        <p:txBody>
          <a:bodyPr vert="horz" wrap="square" lIns="45732" tIns="22866" rIns="45732" bIns="228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just" defTabSz="1087636" rtl="0" eaLnBrk="1" fontAlgn="auto" latinLnBrk="0" hangingPunct="1">
              <a:lnSpc>
                <a:spcPct val="12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           Cần: </a:t>
            </a:r>
          </a:p>
          <a:p>
            <a:pPr marL="1087636"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DN cập nhật thông tin ĐÚNG/ĐỦ cho Bank</a:t>
            </a:r>
          </a:p>
          <a:p>
            <a:pPr marL="1087636"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Chủ động đề cập/trao đổi các vấn đề có thể ảnh hưởng đến lịch trình và khả năng trả nợ sớm nhất cho Bank</a:t>
            </a:r>
          </a:p>
          <a:p>
            <a:pPr marL="1087636" marR="0" lvl="1" indent="0" algn="just" defTabSz="1087636" rtl="0" eaLnBrk="1" fontAlgn="auto" latinLnBrk="0" hangingPunct="1">
              <a:lnSpc>
                <a:spcPct val="130000"/>
              </a:lnSpc>
              <a:spcBef>
                <a:spcPct val="20000"/>
              </a:spcBef>
              <a:spcAft>
                <a:spcPts val="0"/>
              </a:spcAft>
              <a:buClrTx/>
              <a:buSzTx/>
              <a:buFont typeface="Arial"/>
              <a:buNone/>
              <a:tabLst/>
              <a:defRPr/>
            </a:pPr>
            <a:r>
              <a:rPr kumimoji="0" lang="en-US" sz="1801" b="0" i="0" u="none" strike="noStrike" kern="1200" cap="none" spc="0" normalizeH="0" baseline="0" noProof="0">
                <a:ln>
                  <a:noFill/>
                </a:ln>
                <a:solidFill>
                  <a:prstClr val="black">
                    <a:lumMod val="95000"/>
                    <a:lumOff val="5000"/>
                  </a:prstClr>
                </a:solidFill>
                <a:effectLst/>
                <a:uLnTx/>
                <a:uFillTx/>
                <a:latin typeface="Arial" panose="020B0604020202020204" pitchFamily="34" charset="0"/>
                <a:cs typeface="Arial" panose="020B0604020202020204" pitchFamily="34" charset="0"/>
              </a:rPr>
              <a:t>Gắn bó (NH duy nhất/Ngân hàng chính) với Bank để có sự kết nối và hiểu rõ nhau</a:t>
            </a:r>
          </a:p>
          <a:p>
            <a:pPr marL="1087636" marR="0" lvl="1" indent="0" algn="just" defTabSz="1087636" rtl="0" eaLnBrk="1" fontAlgn="auto" latinLnBrk="0" hangingPunct="1">
              <a:lnSpc>
                <a:spcPct val="130000"/>
              </a:lnSpc>
              <a:spcBef>
                <a:spcPct val="20000"/>
              </a:spcBef>
              <a:spcAft>
                <a:spcPts val="0"/>
              </a:spcAft>
              <a:buClrTx/>
              <a:buSzTx/>
              <a:buFont typeface="Arial"/>
              <a:buNone/>
              <a:tabLst/>
              <a:defRPr/>
            </a:pPr>
            <a:endParaRPr kumimoji="0" lang="en-US" sz="1801" b="0" i="0" u="none" strike="noStrike" kern="1200" cap="none" spc="0" normalizeH="0" baseline="0" noProof="0" dirty="0">
              <a:ln>
                <a:noFill/>
              </a:ln>
              <a:solidFill>
                <a:prstClr val="black">
                  <a:lumMod val="95000"/>
                  <a:lumOff val="5000"/>
                </a:prstClr>
              </a:solidFill>
              <a:effectLst/>
              <a:uLnTx/>
              <a:uFillTx/>
              <a:latin typeface="Calibri" panose="020F0502020204030204"/>
              <a:ea typeface="Open Sans Light" panose="020B0306030504020204" pitchFamily="34" charset="0"/>
              <a:cs typeface="Open Sans Light" panose="020B0306030504020204" pitchFamily="34" charset="0"/>
            </a:endParaRPr>
          </a:p>
        </p:txBody>
      </p:sp>
      <p:sp>
        <p:nvSpPr>
          <p:cNvPr id="14" name="Freeform 13">
            <a:extLst>
              <a:ext uri="{FF2B5EF4-FFF2-40B4-BE49-F238E27FC236}">
                <a16:creationId xmlns:a16="http://schemas.microsoft.com/office/drawing/2014/main" id="{0A7BE8BF-F626-D54D-B594-0CD4AF7FA6AE}"/>
              </a:ext>
            </a:extLst>
          </p:cNvPr>
          <p:cNvSpPr>
            <a:spLocks noChangeArrowheads="1"/>
          </p:cNvSpPr>
          <p:nvPr/>
        </p:nvSpPr>
        <p:spPr bwMode="auto">
          <a:xfrm>
            <a:off x="9743383" y="1894890"/>
            <a:ext cx="405733" cy="518499"/>
          </a:xfrm>
          <a:custGeom>
            <a:avLst/>
            <a:gdLst>
              <a:gd name="connsiteX0" fmla="*/ 520522 w 685440"/>
              <a:gd name="connsiteY0" fmla="*/ 733425 h 875946"/>
              <a:gd name="connsiteX1" fmla="*/ 542570 w 685440"/>
              <a:gd name="connsiteY1" fmla="*/ 757059 h 875946"/>
              <a:gd name="connsiteX2" fmla="*/ 520522 w 685440"/>
              <a:gd name="connsiteY2" fmla="*/ 780692 h 875946"/>
              <a:gd name="connsiteX3" fmla="*/ 498475 w 685440"/>
              <a:gd name="connsiteY3" fmla="*/ 757059 h 875946"/>
              <a:gd name="connsiteX4" fmla="*/ 520522 w 685440"/>
              <a:gd name="connsiteY4" fmla="*/ 733425 h 875946"/>
              <a:gd name="connsiteX5" fmla="*/ 431622 w 685440"/>
              <a:gd name="connsiteY5" fmla="*/ 733425 h 875946"/>
              <a:gd name="connsiteX6" fmla="*/ 453670 w 685440"/>
              <a:gd name="connsiteY6" fmla="*/ 757059 h 875946"/>
              <a:gd name="connsiteX7" fmla="*/ 431622 w 685440"/>
              <a:gd name="connsiteY7" fmla="*/ 780692 h 875946"/>
              <a:gd name="connsiteX8" fmla="*/ 409575 w 685440"/>
              <a:gd name="connsiteY8" fmla="*/ 757059 h 875946"/>
              <a:gd name="connsiteX9" fmla="*/ 431622 w 685440"/>
              <a:gd name="connsiteY9" fmla="*/ 733425 h 875946"/>
              <a:gd name="connsiteX10" fmla="*/ 342900 w 685440"/>
              <a:gd name="connsiteY10" fmla="*/ 733425 h 875946"/>
              <a:gd name="connsiteX11" fmla="*/ 364767 w 685440"/>
              <a:gd name="connsiteY11" fmla="*/ 757059 h 875946"/>
              <a:gd name="connsiteX12" fmla="*/ 342900 w 685440"/>
              <a:gd name="connsiteY12" fmla="*/ 780692 h 875946"/>
              <a:gd name="connsiteX13" fmla="*/ 320675 w 685440"/>
              <a:gd name="connsiteY13" fmla="*/ 757059 h 875946"/>
              <a:gd name="connsiteX14" fmla="*/ 342900 w 685440"/>
              <a:gd name="connsiteY14" fmla="*/ 733425 h 875946"/>
              <a:gd name="connsiteX15" fmla="*/ 253467 w 685440"/>
              <a:gd name="connsiteY15" fmla="*/ 733425 h 875946"/>
              <a:gd name="connsiteX16" fmla="*/ 275870 w 685440"/>
              <a:gd name="connsiteY16" fmla="*/ 757059 h 875946"/>
              <a:gd name="connsiteX17" fmla="*/ 253467 w 685440"/>
              <a:gd name="connsiteY17" fmla="*/ 780692 h 875946"/>
              <a:gd name="connsiteX18" fmla="*/ 231775 w 685440"/>
              <a:gd name="connsiteY18" fmla="*/ 757059 h 875946"/>
              <a:gd name="connsiteX19" fmla="*/ 253467 w 685440"/>
              <a:gd name="connsiteY19" fmla="*/ 733425 h 875946"/>
              <a:gd name="connsiteX20" fmla="*/ 163690 w 685440"/>
              <a:gd name="connsiteY20" fmla="*/ 733425 h 875946"/>
              <a:gd name="connsiteX21" fmla="*/ 185381 w 685440"/>
              <a:gd name="connsiteY21" fmla="*/ 757059 h 875946"/>
              <a:gd name="connsiteX22" fmla="*/ 163690 w 685440"/>
              <a:gd name="connsiteY22" fmla="*/ 780692 h 875946"/>
              <a:gd name="connsiteX23" fmla="*/ 141287 w 685440"/>
              <a:gd name="connsiteY23" fmla="*/ 757059 h 875946"/>
              <a:gd name="connsiteX24" fmla="*/ 163690 w 685440"/>
              <a:gd name="connsiteY24" fmla="*/ 733425 h 875946"/>
              <a:gd name="connsiteX25" fmla="*/ 476072 w 685440"/>
              <a:gd name="connsiteY25" fmla="*/ 661987 h 875946"/>
              <a:gd name="connsiteX26" fmla="*/ 498120 w 685440"/>
              <a:gd name="connsiteY26" fmla="*/ 685439 h 875946"/>
              <a:gd name="connsiteX27" fmla="*/ 476072 w 685440"/>
              <a:gd name="connsiteY27" fmla="*/ 709251 h 875946"/>
              <a:gd name="connsiteX28" fmla="*/ 454025 w 685440"/>
              <a:gd name="connsiteY28" fmla="*/ 685439 h 875946"/>
              <a:gd name="connsiteX29" fmla="*/ 476072 w 685440"/>
              <a:gd name="connsiteY29" fmla="*/ 661987 h 875946"/>
              <a:gd name="connsiteX30" fmla="*/ 387172 w 685440"/>
              <a:gd name="connsiteY30" fmla="*/ 661987 h 875946"/>
              <a:gd name="connsiteX31" fmla="*/ 409220 w 685440"/>
              <a:gd name="connsiteY31" fmla="*/ 685439 h 875946"/>
              <a:gd name="connsiteX32" fmla="*/ 387172 w 685440"/>
              <a:gd name="connsiteY32" fmla="*/ 709251 h 875946"/>
              <a:gd name="connsiteX33" fmla="*/ 365125 w 685440"/>
              <a:gd name="connsiteY33" fmla="*/ 685439 h 875946"/>
              <a:gd name="connsiteX34" fmla="*/ 387172 w 685440"/>
              <a:gd name="connsiteY34" fmla="*/ 661987 h 875946"/>
              <a:gd name="connsiteX35" fmla="*/ 298272 w 685440"/>
              <a:gd name="connsiteY35" fmla="*/ 661987 h 875946"/>
              <a:gd name="connsiteX36" fmla="*/ 320320 w 685440"/>
              <a:gd name="connsiteY36" fmla="*/ 685439 h 875946"/>
              <a:gd name="connsiteX37" fmla="*/ 298272 w 685440"/>
              <a:gd name="connsiteY37" fmla="*/ 709251 h 875946"/>
              <a:gd name="connsiteX38" fmla="*/ 276225 w 685440"/>
              <a:gd name="connsiteY38" fmla="*/ 685439 h 875946"/>
              <a:gd name="connsiteX39" fmla="*/ 298272 w 685440"/>
              <a:gd name="connsiteY39" fmla="*/ 661987 h 875946"/>
              <a:gd name="connsiteX40" fmla="*/ 209978 w 685440"/>
              <a:gd name="connsiteY40" fmla="*/ 661987 h 875946"/>
              <a:gd name="connsiteX41" fmla="*/ 232997 w 685440"/>
              <a:gd name="connsiteY41" fmla="*/ 685439 h 875946"/>
              <a:gd name="connsiteX42" fmla="*/ 209978 w 685440"/>
              <a:gd name="connsiteY42" fmla="*/ 709251 h 875946"/>
              <a:gd name="connsiteX43" fmla="*/ 187325 w 685440"/>
              <a:gd name="connsiteY43" fmla="*/ 685439 h 875946"/>
              <a:gd name="connsiteX44" fmla="*/ 209978 w 685440"/>
              <a:gd name="connsiteY44" fmla="*/ 661987 h 875946"/>
              <a:gd name="connsiteX45" fmla="*/ 123729 w 685440"/>
              <a:gd name="connsiteY45" fmla="*/ 56704 h 875946"/>
              <a:gd name="connsiteX46" fmla="*/ 123729 w 685440"/>
              <a:gd name="connsiteY46" fmla="*/ 74705 h 875946"/>
              <a:gd name="connsiteX47" fmla="*/ 123729 w 685440"/>
              <a:gd name="connsiteY47" fmla="*/ 257237 h 875946"/>
              <a:gd name="connsiteX48" fmla="*/ 123729 w 685440"/>
              <a:gd name="connsiteY48" fmla="*/ 265518 h 875946"/>
              <a:gd name="connsiteX49" fmla="*/ 129847 w 685440"/>
              <a:gd name="connsiteY49" fmla="*/ 270918 h 875946"/>
              <a:gd name="connsiteX50" fmla="*/ 330664 w 685440"/>
              <a:gd name="connsiteY50" fmla="*/ 451650 h 875946"/>
              <a:gd name="connsiteX51" fmla="*/ 336422 w 685440"/>
              <a:gd name="connsiteY51" fmla="*/ 456690 h 875946"/>
              <a:gd name="connsiteX52" fmla="*/ 330664 w 685440"/>
              <a:gd name="connsiteY52" fmla="*/ 461371 h 875946"/>
              <a:gd name="connsiteX53" fmla="*/ 129847 w 685440"/>
              <a:gd name="connsiteY53" fmla="*/ 625182 h 875946"/>
              <a:gd name="connsiteX54" fmla="*/ 123729 w 685440"/>
              <a:gd name="connsiteY54" fmla="*/ 629862 h 875946"/>
              <a:gd name="connsiteX55" fmla="*/ 123729 w 685440"/>
              <a:gd name="connsiteY55" fmla="*/ 637422 h 875946"/>
              <a:gd name="connsiteX56" fmla="*/ 123729 w 685440"/>
              <a:gd name="connsiteY56" fmla="*/ 803034 h 875946"/>
              <a:gd name="connsiteX57" fmla="*/ 123729 w 685440"/>
              <a:gd name="connsiteY57" fmla="*/ 819595 h 875946"/>
              <a:gd name="connsiteX58" fmla="*/ 142443 w 685440"/>
              <a:gd name="connsiteY58" fmla="*/ 819595 h 875946"/>
              <a:gd name="connsiteX59" fmla="*/ 542997 w 685440"/>
              <a:gd name="connsiteY59" fmla="*/ 819595 h 875946"/>
              <a:gd name="connsiteX60" fmla="*/ 561351 w 685440"/>
              <a:gd name="connsiteY60" fmla="*/ 819595 h 875946"/>
              <a:gd name="connsiteX61" fmla="*/ 561351 w 685440"/>
              <a:gd name="connsiteY61" fmla="*/ 803034 h 875946"/>
              <a:gd name="connsiteX62" fmla="*/ 561351 w 685440"/>
              <a:gd name="connsiteY62" fmla="*/ 638142 h 875946"/>
              <a:gd name="connsiteX63" fmla="*/ 561351 w 685440"/>
              <a:gd name="connsiteY63" fmla="*/ 630942 h 875946"/>
              <a:gd name="connsiteX64" fmla="*/ 555233 w 685440"/>
              <a:gd name="connsiteY64" fmla="*/ 625902 h 875946"/>
              <a:gd name="connsiteX65" fmla="*/ 355136 w 685440"/>
              <a:gd name="connsiteY65" fmla="*/ 461371 h 875946"/>
              <a:gd name="connsiteX66" fmla="*/ 349018 w 685440"/>
              <a:gd name="connsiteY66" fmla="*/ 456690 h 875946"/>
              <a:gd name="connsiteX67" fmla="*/ 355136 w 685440"/>
              <a:gd name="connsiteY67" fmla="*/ 451650 h 875946"/>
              <a:gd name="connsiteX68" fmla="*/ 555233 w 685440"/>
              <a:gd name="connsiteY68" fmla="*/ 269838 h 875946"/>
              <a:gd name="connsiteX69" fmla="*/ 561351 w 685440"/>
              <a:gd name="connsiteY69" fmla="*/ 264438 h 875946"/>
              <a:gd name="connsiteX70" fmla="*/ 561351 w 685440"/>
              <a:gd name="connsiteY70" fmla="*/ 256517 h 875946"/>
              <a:gd name="connsiteX71" fmla="*/ 561351 w 685440"/>
              <a:gd name="connsiteY71" fmla="*/ 74705 h 875946"/>
              <a:gd name="connsiteX72" fmla="*/ 561351 w 685440"/>
              <a:gd name="connsiteY72" fmla="*/ 56704 h 875946"/>
              <a:gd name="connsiteX73" fmla="*/ 542997 w 685440"/>
              <a:gd name="connsiteY73" fmla="*/ 56704 h 875946"/>
              <a:gd name="connsiteX74" fmla="*/ 142443 w 685440"/>
              <a:gd name="connsiteY74" fmla="*/ 56704 h 875946"/>
              <a:gd name="connsiteX75" fmla="*/ 17990 w 685440"/>
              <a:gd name="connsiteY75" fmla="*/ 0 h 875946"/>
              <a:gd name="connsiteX76" fmla="*/ 667090 w 685440"/>
              <a:gd name="connsiteY76" fmla="*/ 0 h 875946"/>
              <a:gd name="connsiteX77" fmla="*/ 685440 w 685440"/>
              <a:gd name="connsiteY77" fmla="*/ 18079 h 875946"/>
              <a:gd name="connsiteX78" fmla="*/ 667090 w 685440"/>
              <a:gd name="connsiteY78" fmla="*/ 36157 h 875946"/>
              <a:gd name="connsiteX79" fmla="*/ 628290 w 685440"/>
              <a:gd name="connsiteY79" fmla="*/ 36157 h 875946"/>
              <a:gd name="connsiteX80" fmla="*/ 628290 w 685440"/>
              <a:gd name="connsiteY80" fmla="*/ 839787 h 875946"/>
              <a:gd name="connsiteX81" fmla="*/ 667090 w 685440"/>
              <a:gd name="connsiteY81" fmla="*/ 839787 h 875946"/>
              <a:gd name="connsiteX82" fmla="*/ 685440 w 685440"/>
              <a:gd name="connsiteY82" fmla="*/ 857867 h 875946"/>
              <a:gd name="connsiteX83" fmla="*/ 667090 w 685440"/>
              <a:gd name="connsiteY83" fmla="*/ 875946 h 875946"/>
              <a:gd name="connsiteX84" fmla="*/ 17990 w 685440"/>
              <a:gd name="connsiteY84" fmla="*/ 875946 h 875946"/>
              <a:gd name="connsiteX85" fmla="*/ 0 w 685440"/>
              <a:gd name="connsiteY85" fmla="*/ 857867 h 875946"/>
              <a:gd name="connsiteX86" fmla="*/ 17990 w 685440"/>
              <a:gd name="connsiteY86" fmla="*/ 839787 h 875946"/>
              <a:gd name="connsiteX87" fmla="*/ 57150 w 685440"/>
              <a:gd name="connsiteY87" fmla="*/ 839787 h 875946"/>
              <a:gd name="connsiteX88" fmla="*/ 57150 w 685440"/>
              <a:gd name="connsiteY88" fmla="*/ 36157 h 875946"/>
              <a:gd name="connsiteX89" fmla="*/ 17990 w 685440"/>
              <a:gd name="connsiteY89" fmla="*/ 36157 h 875946"/>
              <a:gd name="connsiteX90" fmla="*/ 0 w 685440"/>
              <a:gd name="connsiteY90" fmla="*/ 18079 h 875946"/>
              <a:gd name="connsiteX91" fmla="*/ 17990 w 685440"/>
              <a:gd name="connsiteY91" fmla="*/ 0 h 8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85440" h="875946">
                <a:moveTo>
                  <a:pt x="520522" y="733425"/>
                </a:moveTo>
                <a:cubicBezTo>
                  <a:pt x="532968" y="733425"/>
                  <a:pt x="542570" y="743810"/>
                  <a:pt x="542570" y="757059"/>
                </a:cubicBezTo>
                <a:cubicBezTo>
                  <a:pt x="542570" y="769950"/>
                  <a:pt x="532968" y="780692"/>
                  <a:pt x="520522" y="780692"/>
                </a:cubicBezTo>
                <a:cubicBezTo>
                  <a:pt x="508432" y="780692"/>
                  <a:pt x="498475" y="769950"/>
                  <a:pt x="498475" y="757059"/>
                </a:cubicBezTo>
                <a:cubicBezTo>
                  <a:pt x="498475" y="743810"/>
                  <a:pt x="508432" y="733425"/>
                  <a:pt x="520522" y="733425"/>
                </a:cubicBezTo>
                <a:close/>
                <a:moveTo>
                  <a:pt x="431622" y="733425"/>
                </a:moveTo>
                <a:cubicBezTo>
                  <a:pt x="443713" y="733425"/>
                  <a:pt x="453670" y="743810"/>
                  <a:pt x="453670" y="757059"/>
                </a:cubicBezTo>
                <a:cubicBezTo>
                  <a:pt x="453670" y="769950"/>
                  <a:pt x="443713" y="780692"/>
                  <a:pt x="431622" y="780692"/>
                </a:cubicBezTo>
                <a:cubicBezTo>
                  <a:pt x="419532" y="780692"/>
                  <a:pt x="409575" y="769950"/>
                  <a:pt x="409575" y="757059"/>
                </a:cubicBezTo>
                <a:cubicBezTo>
                  <a:pt x="409575" y="743810"/>
                  <a:pt x="419532" y="733425"/>
                  <a:pt x="431622" y="733425"/>
                </a:cubicBezTo>
                <a:close/>
                <a:moveTo>
                  <a:pt x="342900" y="733425"/>
                </a:moveTo>
                <a:cubicBezTo>
                  <a:pt x="355088" y="733425"/>
                  <a:pt x="364767" y="743810"/>
                  <a:pt x="364767" y="757059"/>
                </a:cubicBezTo>
                <a:cubicBezTo>
                  <a:pt x="364767" y="769950"/>
                  <a:pt x="355088" y="780692"/>
                  <a:pt x="342900" y="780692"/>
                </a:cubicBezTo>
                <a:cubicBezTo>
                  <a:pt x="330712" y="780692"/>
                  <a:pt x="320675" y="769950"/>
                  <a:pt x="320675" y="757059"/>
                </a:cubicBezTo>
                <a:cubicBezTo>
                  <a:pt x="320675" y="743810"/>
                  <a:pt x="330712" y="733425"/>
                  <a:pt x="342900" y="733425"/>
                </a:cubicBezTo>
                <a:close/>
                <a:moveTo>
                  <a:pt x="253467" y="733425"/>
                </a:moveTo>
                <a:cubicBezTo>
                  <a:pt x="265913" y="733425"/>
                  <a:pt x="275870" y="743810"/>
                  <a:pt x="275870" y="757059"/>
                </a:cubicBezTo>
                <a:cubicBezTo>
                  <a:pt x="275870" y="769950"/>
                  <a:pt x="265913" y="780692"/>
                  <a:pt x="253467" y="780692"/>
                </a:cubicBezTo>
                <a:cubicBezTo>
                  <a:pt x="241376" y="780692"/>
                  <a:pt x="231775" y="769950"/>
                  <a:pt x="231775" y="757059"/>
                </a:cubicBezTo>
                <a:cubicBezTo>
                  <a:pt x="231775" y="743810"/>
                  <a:pt x="241376" y="733425"/>
                  <a:pt x="253467" y="733425"/>
                </a:cubicBezTo>
                <a:close/>
                <a:moveTo>
                  <a:pt x="163690" y="733425"/>
                </a:moveTo>
                <a:cubicBezTo>
                  <a:pt x="175424" y="733425"/>
                  <a:pt x="185381" y="743810"/>
                  <a:pt x="185381" y="757059"/>
                </a:cubicBezTo>
                <a:cubicBezTo>
                  <a:pt x="185381" y="769950"/>
                  <a:pt x="175424" y="780692"/>
                  <a:pt x="163690" y="780692"/>
                </a:cubicBezTo>
                <a:cubicBezTo>
                  <a:pt x="151244" y="780692"/>
                  <a:pt x="141287" y="769950"/>
                  <a:pt x="141287" y="757059"/>
                </a:cubicBezTo>
                <a:cubicBezTo>
                  <a:pt x="141287" y="743810"/>
                  <a:pt x="151244" y="733425"/>
                  <a:pt x="163690" y="733425"/>
                </a:cubicBezTo>
                <a:close/>
                <a:moveTo>
                  <a:pt x="476072" y="661987"/>
                </a:moveTo>
                <a:cubicBezTo>
                  <a:pt x="488163" y="661987"/>
                  <a:pt x="498120" y="672811"/>
                  <a:pt x="498120" y="685439"/>
                </a:cubicBezTo>
                <a:cubicBezTo>
                  <a:pt x="498120" y="698788"/>
                  <a:pt x="488163" y="709251"/>
                  <a:pt x="476072" y="709251"/>
                </a:cubicBezTo>
                <a:cubicBezTo>
                  <a:pt x="463982" y="709251"/>
                  <a:pt x="454025" y="698788"/>
                  <a:pt x="454025" y="685439"/>
                </a:cubicBezTo>
                <a:cubicBezTo>
                  <a:pt x="454025" y="672811"/>
                  <a:pt x="463982" y="661987"/>
                  <a:pt x="476072" y="661987"/>
                </a:cubicBezTo>
                <a:close/>
                <a:moveTo>
                  <a:pt x="387172" y="661987"/>
                </a:moveTo>
                <a:cubicBezTo>
                  <a:pt x="399263" y="661987"/>
                  <a:pt x="409220" y="672811"/>
                  <a:pt x="409220" y="685439"/>
                </a:cubicBezTo>
                <a:cubicBezTo>
                  <a:pt x="409220" y="698788"/>
                  <a:pt x="399263" y="709251"/>
                  <a:pt x="387172" y="709251"/>
                </a:cubicBezTo>
                <a:cubicBezTo>
                  <a:pt x="375082" y="709251"/>
                  <a:pt x="365125" y="698788"/>
                  <a:pt x="365125" y="685439"/>
                </a:cubicBezTo>
                <a:cubicBezTo>
                  <a:pt x="365125" y="672811"/>
                  <a:pt x="375082" y="661987"/>
                  <a:pt x="387172" y="661987"/>
                </a:cubicBezTo>
                <a:close/>
                <a:moveTo>
                  <a:pt x="298272" y="661987"/>
                </a:moveTo>
                <a:cubicBezTo>
                  <a:pt x="310363" y="661987"/>
                  <a:pt x="320320" y="672811"/>
                  <a:pt x="320320" y="685439"/>
                </a:cubicBezTo>
                <a:cubicBezTo>
                  <a:pt x="320320" y="698788"/>
                  <a:pt x="310363" y="709251"/>
                  <a:pt x="298272" y="709251"/>
                </a:cubicBezTo>
                <a:cubicBezTo>
                  <a:pt x="285826" y="709251"/>
                  <a:pt x="276225" y="698788"/>
                  <a:pt x="276225" y="685439"/>
                </a:cubicBezTo>
                <a:cubicBezTo>
                  <a:pt x="276225" y="672811"/>
                  <a:pt x="285826" y="661987"/>
                  <a:pt x="298272" y="661987"/>
                </a:cubicBezTo>
                <a:close/>
                <a:moveTo>
                  <a:pt x="209978" y="661987"/>
                </a:moveTo>
                <a:cubicBezTo>
                  <a:pt x="222401" y="661987"/>
                  <a:pt x="232997" y="672811"/>
                  <a:pt x="232997" y="685439"/>
                </a:cubicBezTo>
                <a:cubicBezTo>
                  <a:pt x="232997" y="698788"/>
                  <a:pt x="222401" y="709251"/>
                  <a:pt x="209978" y="709251"/>
                </a:cubicBezTo>
                <a:cubicBezTo>
                  <a:pt x="197556" y="709251"/>
                  <a:pt x="187325" y="698788"/>
                  <a:pt x="187325" y="685439"/>
                </a:cubicBezTo>
                <a:cubicBezTo>
                  <a:pt x="187325" y="672811"/>
                  <a:pt x="197556" y="661987"/>
                  <a:pt x="209978" y="661987"/>
                </a:cubicBezTo>
                <a:close/>
                <a:moveTo>
                  <a:pt x="123729" y="56704"/>
                </a:moveTo>
                <a:lnTo>
                  <a:pt x="123729" y="74705"/>
                </a:lnTo>
                <a:lnTo>
                  <a:pt x="123729" y="257237"/>
                </a:lnTo>
                <a:lnTo>
                  <a:pt x="123729" y="265518"/>
                </a:lnTo>
                <a:lnTo>
                  <a:pt x="129847" y="270918"/>
                </a:lnTo>
                <a:lnTo>
                  <a:pt x="330664" y="451650"/>
                </a:lnTo>
                <a:lnTo>
                  <a:pt x="336422" y="456690"/>
                </a:lnTo>
                <a:lnTo>
                  <a:pt x="330664" y="461371"/>
                </a:lnTo>
                <a:lnTo>
                  <a:pt x="129847" y="625182"/>
                </a:lnTo>
                <a:lnTo>
                  <a:pt x="123729" y="629862"/>
                </a:lnTo>
                <a:lnTo>
                  <a:pt x="123729" y="637422"/>
                </a:lnTo>
                <a:lnTo>
                  <a:pt x="123729" y="803034"/>
                </a:lnTo>
                <a:lnTo>
                  <a:pt x="123729" y="819595"/>
                </a:lnTo>
                <a:lnTo>
                  <a:pt x="142443" y="819595"/>
                </a:lnTo>
                <a:lnTo>
                  <a:pt x="542997" y="819595"/>
                </a:lnTo>
                <a:lnTo>
                  <a:pt x="561351" y="819595"/>
                </a:lnTo>
                <a:lnTo>
                  <a:pt x="561351" y="803034"/>
                </a:lnTo>
                <a:lnTo>
                  <a:pt x="561351" y="638142"/>
                </a:lnTo>
                <a:lnTo>
                  <a:pt x="561351" y="630942"/>
                </a:lnTo>
                <a:lnTo>
                  <a:pt x="555233" y="625902"/>
                </a:lnTo>
                <a:lnTo>
                  <a:pt x="355136" y="461371"/>
                </a:lnTo>
                <a:lnTo>
                  <a:pt x="349018" y="456690"/>
                </a:lnTo>
                <a:lnTo>
                  <a:pt x="355136" y="451650"/>
                </a:lnTo>
                <a:lnTo>
                  <a:pt x="555233" y="269838"/>
                </a:lnTo>
                <a:lnTo>
                  <a:pt x="561351" y="264438"/>
                </a:lnTo>
                <a:lnTo>
                  <a:pt x="561351" y="256517"/>
                </a:lnTo>
                <a:lnTo>
                  <a:pt x="561351" y="74705"/>
                </a:lnTo>
                <a:lnTo>
                  <a:pt x="561351" y="56704"/>
                </a:lnTo>
                <a:lnTo>
                  <a:pt x="542997" y="56704"/>
                </a:lnTo>
                <a:lnTo>
                  <a:pt x="142443" y="56704"/>
                </a:lnTo>
                <a:close/>
                <a:moveTo>
                  <a:pt x="17990" y="0"/>
                </a:moveTo>
                <a:lnTo>
                  <a:pt x="667090" y="0"/>
                </a:lnTo>
                <a:cubicBezTo>
                  <a:pt x="677165" y="0"/>
                  <a:pt x="685440" y="8153"/>
                  <a:pt x="685440" y="18079"/>
                </a:cubicBezTo>
                <a:cubicBezTo>
                  <a:pt x="685440" y="28004"/>
                  <a:pt x="677165" y="36157"/>
                  <a:pt x="667090" y="36157"/>
                </a:cubicBezTo>
                <a:lnTo>
                  <a:pt x="628290" y="36157"/>
                </a:lnTo>
                <a:lnTo>
                  <a:pt x="628290" y="839787"/>
                </a:lnTo>
                <a:lnTo>
                  <a:pt x="667090" y="839787"/>
                </a:lnTo>
                <a:cubicBezTo>
                  <a:pt x="677165" y="839787"/>
                  <a:pt x="685440" y="847941"/>
                  <a:pt x="685440" y="857867"/>
                </a:cubicBezTo>
                <a:cubicBezTo>
                  <a:pt x="685440" y="867792"/>
                  <a:pt x="677165" y="875946"/>
                  <a:pt x="667090" y="875946"/>
                </a:cubicBezTo>
                <a:lnTo>
                  <a:pt x="17990" y="875946"/>
                </a:lnTo>
                <a:cubicBezTo>
                  <a:pt x="7916" y="875946"/>
                  <a:pt x="0" y="867792"/>
                  <a:pt x="0" y="857867"/>
                </a:cubicBezTo>
                <a:cubicBezTo>
                  <a:pt x="0" y="847941"/>
                  <a:pt x="7916" y="839787"/>
                  <a:pt x="17990" y="839787"/>
                </a:cubicBezTo>
                <a:lnTo>
                  <a:pt x="57150" y="839787"/>
                </a:lnTo>
                <a:lnTo>
                  <a:pt x="57150" y="36157"/>
                </a:lnTo>
                <a:lnTo>
                  <a:pt x="17990" y="36157"/>
                </a:lnTo>
                <a:cubicBezTo>
                  <a:pt x="7916" y="36157"/>
                  <a:pt x="0" y="28004"/>
                  <a:pt x="0" y="18079"/>
                </a:cubicBezTo>
                <a:cubicBezTo>
                  <a:pt x="0" y="8153"/>
                  <a:pt x="7916" y="0"/>
                  <a:pt x="17990" y="0"/>
                </a:cubicBezTo>
                <a:close/>
              </a:path>
            </a:pathLst>
          </a:custGeom>
          <a:solidFill>
            <a:schemeClr val="accent3"/>
          </a:solidFill>
          <a:ln>
            <a:noFill/>
          </a:ln>
          <a:effectLst/>
        </p:spPr>
        <p:txBody>
          <a:bodyPr wrap="square"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black"/>
              </a:solidFill>
              <a:effectLst/>
              <a:uLnTx/>
              <a:uFillTx/>
              <a:latin typeface="Lato Light" panose="020F0502020204030203" pitchFamily="34" charset="0"/>
              <a:ea typeface="+mn-ea"/>
              <a:cs typeface="+mn-cs"/>
            </a:endParaRPr>
          </a:p>
        </p:txBody>
      </p:sp>
      <p:sp>
        <p:nvSpPr>
          <p:cNvPr id="21" name="Title 1"/>
          <p:cNvSpPr txBox="1">
            <a:spLocks/>
          </p:cNvSpPr>
          <p:nvPr/>
        </p:nvSpPr>
        <p:spPr>
          <a:xfrm>
            <a:off x="0" y="135518"/>
            <a:ext cx="10515600" cy="1325909"/>
          </a:xfrm>
          <a:prstGeom prst="rect">
            <a:avLst/>
          </a:prstGeom>
        </p:spPr>
        <p:txBody>
          <a:bodyPr>
            <a:normAutofit/>
          </a:bodyPr>
          <a:lst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a:lstStyle>
          <a:p>
            <a:pPr marL="0" marR="0" lvl="0" indent="0" algn="l" defTabSz="1828343" rtl="0" eaLnBrk="1" fontAlgn="auto" latinLnBrk="0" hangingPunct="1">
              <a:lnSpc>
                <a:spcPct val="90000"/>
              </a:lnSpc>
              <a:spcBef>
                <a:spcPct val="0"/>
              </a:spcBef>
              <a:spcAft>
                <a:spcPts val="0"/>
              </a:spcAft>
              <a:buClrTx/>
              <a:buSzTx/>
              <a:buFontTx/>
              <a:buNone/>
              <a:tabLst/>
              <a:defRPr/>
            </a:pPr>
            <a:r>
              <a:rPr kumimoji="0" lang="en-US" sz="2701"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DN nên tuân thủ và hợp tác với Bank ra sao</a:t>
            </a:r>
            <a:endParaRPr kumimoji="0" lang="en-US" sz="27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7422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3721"/>
            <a:ext cx="10515600" cy="1325909"/>
          </a:xfrm>
        </p:spPr>
        <p:txBody>
          <a:bodyPr>
            <a:normAutofit/>
          </a:bodyPr>
          <a:lstStyle/>
          <a:p>
            <a:r>
              <a:rPr lang="en-US" sz="2701" b="1" dirty="0">
                <a:solidFill>
                  <a:schemeClr val="bg1"/>
                </a:solidFill>
                <a:latin typeface="Arial" panose="020B0604020202020204" pitchFamily="34" charset="0"/>
                <a:cs typeface="Arial" panose="020B0604020202020204" pitchFamily="34" charset="0"/>
              </a:rPr>
              <a:t>Bank </a:t>
            </a:r>
            <a:r>
              <a:rPr lang="en-US" sz="2701" b="1" dirty="0" err="1">
                <a:solidFill>
                  <a:schemeClr val="bg1"/>
                </a:solidFill>
                <a:latin typeface="Arial" panose="020B0604020202020204" pitchFamily="34" charset="0"/>
                <a:cs typeface="Arial" panose="020B0604020202020204" pitchFamily="34" charset="0"/>
              </a:rPr>
              <a:t>có</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thích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Xử</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lý</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nợ</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khách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hàng</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không</a:t>
            </a:r>
            <a:r>
              <a:rPr lang="en-US" sz="2701" b="1" dirty="0">
                <a:solidFill>
                  <a:schemeClr val="bg1"/>
                </a:solidFill>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645248"/>
            <a:ext cx="11988081" cy="5624789"/>
          </a:xfrm>
          <a:prstGeom prst="rect">
            <a:avLst/>
          </a:prstGeom>
        </p:spPr>
      </p:pic>
      <p:grpSp>
        <p:nvGrpSpPr>
          <p:cNvPr id="5" name="Group 9"/>
          <p:cNvGrpSpPr>
            <a:grpSpLocks/>
          </p:cNvGrpSpPr>
          <p:nvPr/>
        </p:nvGrpSpPr>
        <p:grpSpPr bwMode="auto">
          <a:xfrm>
            <a:off x="203918" y="5588001"/>
            <a:ext cx="11988082" cy="1270000"/>
            <a:chOff x="1344" y="144"/>
            <a:chExt cx="3408" cy="1863"/>
          </a:xfrm>
        </p:grpSpPr>
        <p:pic>
          <p:nvPicPr>
            <p:cNvPr id="6" name="Picture 10" descr="grob"/>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44" y="144"/>
              <a:ext cx="3408" cy="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1"/>
            <p:cNvSpPr txBox="1">
              <a:spLocks noChangeArrowheads="1"/>
            </p:cNvSpPr>
            <p:nvPr/>
          </p:nvSpPr>
          <p:spPr bwMode="auto">
            <a:xfrm>
              <a:off x="1455" y="636"/>
              <a:ext cx="3201" cy="1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6810" tIns="38405" rIns="76810" bIns="38405">
              <a:spAutoFit/>
            </a:bodyPr>
            <a:lstStyle>
              <a:lvl1pPr defTabSz="768350" eaLnBrk="0" hangingPunct="0">
                <a:defRPr sz="1600">
                  <a:solidFill>
                    <a:schemeClr val="tx1"/>
                  </a:solidFill>
                  <a:latin typeface="Arial" panose="020B0604020202020204" pitchFamily="34" charset="0"/>
                </a:defRPr>
              </a:lvl1pPr>
              <a:lvl2pPr marL="742950" indent="-285750" defTabSz="768350" eaLnBrk="0" hangingPunct="0">
                <a:defRPr sz="1600">
                  <a:solidFill>
                    <a:schemeClr val="tx1"/>
                  </a:solidFill>
                  <a:latin typeface="Arial" panose="020B0604020202020204" pitchFamily="34" charset="0"/>
                </a:defRPr>
              </a:lvl2pPr>
              <a:lvl3pPr marL="1143000" indent="-228600" defTabSz="768350" eaLnBrk="0" hangingPunct="0">
                <a:defRPr sz="1600">
                  <a:solidFill>
                    <a:schemeClr val="tx1"/>
                  </a:solidFill>
                  <a:latin typeface="Arial" panose="020B0604020202020204" pitchFamily="34" charset="0"/>
                </a:defRPr>
              </a:lvl3pPr>
              <a:lvl4pPr marL="1600200" indent="-228600" defTabSz="768350" eaLnBrk="0" hangingPunct="0">
                <a:defRPr sz="1600">
                  <a:solidFill>
                    <a:schemeClr val="tx1"/>
                  </a:solidFill>
                  <a:latin typeface="Arial" panose="020B0604020202020204" pitchFamily="34" charset="0"/>
                </a:defRPr>
              </a:lvl4pPr>
              <a:lvl5pPr marL="2057400" indent="-228600" defTabSz="768350" eaLnBrk="0" hangingPunct="0">
                <a:defRPr sz="1600">
                  <a:solidFill>
                    <a:schemeClr val="tx1"/>
                  </a:solidFill>
                  <a:latin typeface="Arial" panose="020B0604020202020204" pitchFamily="34" charset="0"/>
                </a:defRPr>
              </a:lvl5pPr>
              <a:lvl6pPr marL="2514600" indent="-228600" defTabSz="768350"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768350"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768350"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768350"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ctr" defTabSz="768350" rtl="0" eaLnBrk="1" fontAlgn="auto" latinLnBrk="0" hangingPunct="1">
                <a:lnSpc>
                  <a:spcPct val="100000"/>
                </a:lnSpc>
                <a:spcBef>
                  <a:spcPts val="0"/>
                </a:spcBef>
                <a:spcAft>
                  <a:spcPts val="0"/>
                </a:spcAft>
                <a:buClrTx/>
                <a:buSzTx/>
                <a:buFontTx/>
                <a:buNone/>
                <a:tabLst/>
                <a:defRPr/>
              </a:pPr>
              <a:r>
                <a:rPr kumimoji="0" lang="de-CH" altLang="en-US" sz="2000" b="1" i="0" u="none" strike="noStrike" kern="1200" cap="none" spc="0" normalizeH="0" baseline="0" noProof="0" dirty="0">
                  <a:ln>
                    <a:noFill/>
                  </a:ln>
                  <a:solidFill>
                    <a:prstClr val="black"/>
                  </a:solidFill>
                  <a:effectLst/>
                  <a:uLnTx/>
                  <a:uFillTx/>
                  <a:cs typeface="Arial" panose="020B0604020202020204" pitchFamily="34" charset="0"/>
                </a:rPr>
                <a:t>Thời gian để xử lý xong một khoản nợ quá hạn và thu hồi tại Việt Nam</a:t>
              </a:r>
            </a:p>
            <a:p>
              <a:pPr marL="0" marR="0" lvl="0" indent="0" algn="ctr" defTabSz="768350" rtl="0" eaLnBrk="1" fontAlgn="auto" latinLnBrk="0" hangingPunct="1">
                <a:lnSpc>
                  <a:spcPct val="100000"/>
                </a:lnSpc>
                <a:spcBef>
                  <a:spcPts val="0"/>
                </a:spcBef>
                <a:spcAft>
                  <a:spcPts val="0"/>
                </a:spcAft>
                <a:buClrTx/>
                <a:buSzTx/>
                <a:buFontTx/>
                <a:buNone/>
                <a:tabLst/>
                <a:defRPr/>
              </a:pPr>
              <a:r>
                <a:rPr kumimoji="0" lang="de-CH" altLang="en-US" sz="2000" b="1" i="0" u="none" strike="noStrike" kern="1200" cap="none" spc="0" normalizeH="0" baseline="0" noProof="0" dirty="0">
                  <a:ln>
                    <a:noFill/>
                  </a:ln>
                  <a:solidFill>
                    <a:prstClr val="black"/>
                  </a:solidFill>
                  <a:effectLst/>
                  <a:uLnTx/>
                  <a:uFillTx/>
                  <a:cs typeface="Arial" panose="020B0604020202020204" pitchFamily="34" charset="0"/>
                </a:rPr>
                <a:t>Trung bình </a:t>
              </a:r>
              <a:r>
                <a:rPr kumimoji="0" lang="de-CH" altLang="en-US" sz="2000" b="1" i="0" u="none" strike="noStrike" kern="1200" cap="none" spc="0" normalizeH="0" baseline="0" noProof="0" dirty="0">
                  <a:ln>
                    <a:noFill/>
                  </a:ln>
                  <a:solidFill>
                    <a:srgbClr val="FF0000"/>
                  </a:solidFill>
                  <a:effectLst/>
                  <a:uLnTx/>
                  <a:uFillTx/>
                  <a:cs typeface="Arial" panose="020B0604020202020204" pitchFamily="34" charset="0"/>
                </a:rPr>
                <a:t>5 năm </a:t>
              </a:r>
              <a:r>
                <a:rPr kumimoji="0" lang="de-CH" altLang="en-US" sz="2000" b="1" i="0" u="none" strike="noStrike" kern="1200" cap="none" spc="0" normalizeH="0" baseline="0" noProof="0" dirty="0">
                  <a:ln>
                    <a:noFill/>
                  </a:ln>
                  <a:solidFill>
                    <a:prstClr val="black"/>
                  </a:solidFill>
                  <a:effectLst/>
                  <a:uLnTx/>
                  <a:uFillTx/>
                  <a:cs typeface="Arial" panose="020B0604020202020204" pitchFamily="34" charset="0"/>
                </a:rPr>
                <a:t>với mức giá trị thu hồi về chỉ được </a:t>
              </a:r>
              <a:r>
                <a:rPr kumimoji="0" lang="de-CH" altLang="en-US" sz="2000" b="1" i="0" u="none" strike="noStrike" kern="1200" cap="none" spc="0" normalizeH="0" baseline="0" noProof="0" dirty="0">
                  <a:ln>
                    <a:noFill/>
                  </a:ln>
                  <a:solidFill>
                    <a:srgbClr val="FF0000"/>
                  </a:solidFill>
                  <a:effectLst/>
                  <a:uLnTx/>
                  <a:uFillTx/>
                  <a:cs typeface="Arial" panose="020B0604020202020204" pitchFamily="34" charset="0"/>
                </a:rPr>
                <a:t>20%</a:t>
              </a:r>
              <a:r>
                <a:rPr kumimoji="0" lang="de-CH" altLang="en-US" sz="2000" b="1" i="0" u="none" strike="noStrike" kern="1200" cap="none" spc="0" normalizeH="0" baseline="0" noProof="0" dirty="0">
                  <a:ln>
                    <a:noFill/>
                  </a:ln>
                  <a:solidFill>
                    <a:prstClr val="black"/>
                  </a:solidFill>
                  <a:effectLst/>
                  <a:uLnTx/>
                  <a:uFillTx/>
                  <a:cs typeface="Arial" panose="020B0604020202020204" pitchFamily="34" charset="0"/>
                </a:rPr>
                <a:t> so với Giá trị phải thu</a:t>
              </a:r>
            </a:p>
          </p:txBody>
        </p:sp>
      </p:grpSp>
    </p:spTree>
    <p:extLst>
      <p:ext uri="{BB962C8B-B14F-4D97-AF65-F5344CB8AC3E}">
        <p14:creationId xmlns:p14="http://schemas.microsoft.com/office/powerpoint/2010/main" val="21311316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8" y="-357382"/>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Quản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lý</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nợ</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và</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Xử</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lý</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nợ</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từ</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phía</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Ngân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hàng</a:t>
            </a:r>
            <a:endParaRPr lang="en-US" sz="2701" b="1"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168" y="859752"/>
            <a:ext cx="3911132" cy="1906136"/>
          </a:xfrm>
          <a:prstGeom prst="rect">
            <a:avLst/>
          </a:prstGeom>
        </p:spPr>
      </p:pic>
      <p:pic>
        <p:nvPicPr>
          <p:cNvPr id="5" name="Picture 4"/>
          <p:cNvPicPr>
            <a:picLocks noChangeAspect="1"/>
          </p:cNvPicPr>
          <p:nvPr/>
        </p:nvPicPr>
        <p:blipFill>
          <a:blip r:embed="rId3"/>
          <a:stretch>
            <a:fillRect/>
          </a:stretch>
        </p:blipFill>
        <p:spPr>
          <a:xfrm>
            <a:off x="-8168" y="2904023"/>
            <a:ext cx="3911132" cy="1884545"/>
          </a:xfrm>
          <a:prstGeom prst="rect">
            <a:avLst/>
          </a:prstGeom>
        </p:spPr>
      </p:pic>
      <p:pic>
        <p:nvPicPr>
          <p:cNvPr id="6" name="Picture 5"/>
          <p:cNvPicPr>
            <a:picLocks noChangeAspect="1"/>
          </p:cNvPicPr>
          <p:nvPr/>
        </p:nvPicPr>
        <p:blipFill>
          <a:blip r:embed="rId4"/>
          <a:stretch>
            <a:fillRect/>
          </a:stretch>
        </p:blipFill>
        <p:spPr>
          <a:xfrm>
            <a:off x="-125237" y="4788569"/>
            <a:ext cx="3913691" cy="1887619"/>
          </a:xfrm>
          <a:prstGeom prst="rect">
            <a:avLst/>
          </a:prstGeom>
        </p:spPr>
      </p:pic>
      <p:sp>
        <p:nvSpPr>
          <p:cNvPr id="7" name="Oval 6">
            <a:extLst>
              <a:ext uri="{FF2B5EF4-FFF2-40B4-BE49-F238E27FC236}">
                <a16:creationId xmlns:a16="http://schemas.microsoft.com/office/drawing/2014/main" id="{0F638DD9-EB66-6C4F-AE01-8139C0E0CDBC}"/>
              </a:ext>
            </a:extLst>
          </p:cNvPr>
          <p:cNvSpPr/>
          <p:nvPr/>
        </p:nvSpPr>
        <p:spPr>
          <a:xfrm>
            <a:off x="4742508" y="1812820"/>
            <a:ext cx="316857" cy="32180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2" name="Rectangle 11"/>
          <p:cNvSpPr/>
          <p:nvPr/>
        </p:nvSpPr>
        <p:spPr>
          <a:xfrm>
            <a:off x="5104307" y="1102806"/>
            <a:ext cx="6096000" cy="369460"/>
          </a:xfrm>
          <a:prstGeom prst="rect">
            <a:avLst/>
          </a:prstGeom>
        </p:spPr>
        <p:txBody>
          <a:bodyPr>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Nhắc nhở KH để đảm bảo trả nợ đúng hạn. </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3" name="Rectangle 12"/>
          <p:cNvSpPr/>
          <p:nvPr/>
        </p:nvSpPr>
        <p:spPr>
          <a:xfrm>
            <a:off x="5092622" y="1796162"/>
            <a:ext cx="6096000" cy="1200842"/>
          </a:xfrm>
          <a:prstGeom prst="rect">
            <a:avLst/>
          </a:prstGeom>
        </p:spPr>
        <p:txBody>
          <a:bodyPr>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CIC hiện tại là dữ liệu tập trung do vậy nếu DN để nợ xấu tại 1 Ngân hàng thì toàn bộ hệ thống Tài chính đều báo cáo là KH có nợ xấu = Cánh cửa tín dụng sẽ dần khép lại với DN và Lưu vết nhiều năm</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4" name="Rectangle 13"/>
          <p:cNvSpPr/>
          <p:nvPr/>
        </p:nvSpPr>
        <p:spPr>
          <a:xfrm>
            <a:off x="5104307" y="3159038"/>
            <a:ext cx="6096000" cy="923714"/>
          </a:xfrm>
          <a:prstGeom prst="rect">
            <a:avLst/>
          </a:prstGeom>
        </p:spPr>
        <p:txBody>
          <a:bodyPr>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Cơ cấu nợ giúp KH vượt qua khó khăn: </a:t>
            </a:r>
          </a:p>
          <a:p>
            <a:pPr marL="457109" marR="0" lvl="1"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Cơ cấu thời hạn trả nợ (3 tháng </a:t>
            </a: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6 tháng,…)</a:t>
            </a:r>
          </a:p>
          <a:p>
            <a:pPr marL="457109" marR="0" lvl="1"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Cơ cấu số tiền trả nợ cho DN </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endParaRPr>
          </a:p>
        </p:txBody>
      </p:sp>
      <p:sp>
        <p:nvSpPr>
          <p:cNvPr id="15" name="Rectangle 14"/>
          <p:cNvSpPr/>
          <p:nvPr/>
        </p:nvSpPr>
        <p:spPr>
          <a:xfrm>
            <a:off x="5081836" y="4466765"/>
            <a:ext cx="5601855" cy="369460"/>
          </a:xfrm>
          <a:prstGeom prst="rect">
            <a:avLst/>
          </a:prstGeom>
        </p:spPr>
        <p:txBody>
          <a:bodyPr wrap="none">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Xử lý Tài sản để thu nợ (thu giữ, tố tụng, phát mại…)</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endParaRPr>
          </a:p>
        </p:txBody>
      </p:sp>
      <p:sp>
        <p:nvSpPr>
          <p:cNvPr id="16" name="Rectangle 15"/>
          <p:cNvSpPr/>
          <p:nvPr/>
        </p:nvSpPr>
        <p:spPr>
          <a:xfrm>
            <a:off x="5081836" y="5565475"/>
            <a:ext cx="6096000" cy="646587"/>
          </a:xfrm>
          <a:prstGeom prst="rect">
            <a:avLst/>
          </a:prstGeom>
        </p:spPr>
        <p:txBody>
          <a:bodyPr>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Hành động phụ thuộc nhiều vào sự Hợp tác cũng như Ý chí của Doanh nghiệp trong việc xử lý nợ</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endParaRPr>
          </a:p>
        </p:txBody>
      </p:sp>
      <p:sp>
        <p:nvSpPr>
          <p:cNvPr id="17" name="Oval 16">
            <a:extLst>
              <a:ext uri="{FF2B5EF4-FFF2-40B4-BE49-F238E27FC236}">
                <a16:creationId xmlns:a16="http://schemas.microsoft.com/office/drawing/2014/main" id="{0F638DD9-EB66-6C4F-AE01-8139C0E0CDBC}"/>
              </a:ext>
            </a:extLst>
          </p:cNvPr>
          <p:cNvSpPr/>
          <p:nvPr/>
        </p:nvSpPr>
        <p:spPr>
          <a:xfrm>
            <a:off x="4742508" y="1101948"/>
            <a:ext cx="316857" cy="32180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8" name="Oval 17">
            <a:extLst>
              <a:ext uri="{FF2B5EF4-FFF2-40B4-BE49-F238E27FC236}">
                <a16:creationId xmlns:a16="http://schemas.microsoft.com/office/drawing/2014/main" id="{0F638DD9-EB66-6C4F-AE01-8139C0E0CDBC}"/>
              </a:ext>
            </a:extLst>
          </p:cNvPr>
          <p:cNvSpPr/>
          <p:nvPr/>
        </p:nvSpPr>
        <p:spPr>
          <a:xfrm>
            <a:off x="4739935" y="3180308"/>
            <a:ext cx="316857" cy="32180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19" name="Oval 18">
            <a:extLst>
              <a:ext uri="{FF2B5EF4-FFF2-40B4-BE49-F238E27FC236}">
                <a16:creationId xmlns:a16="http://schemas.microsoft.com/office/drawing/2014/main" id="{0F638DD9-EB66-6C4F-AE01-8139C0E0CDBC}"/>
              </a:ext>
            </a:extLst>
          </p:cNvPr>
          <p:cNvSpPr/>
          <p:nvPr/>
        </p:nvSpPr>
        <p:spPr>
          <a:xfrm>
            <a:off x="4757458" y="4466765"/>
            <a:ext cx="316857" cy="32180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20" name="Oval 19">
            <a:extLst>
              <a:ext uri="{FF2B5EF4-FFF2-40B4-BE49-F238E27FC236}">
                <a16:creationId xmlns:a16="http://schemas.microsoft.com/office/drawing/2014/main" id="{0F638DD9-EB66-6C4F-AE01-8139C0E0CDBC}"/>
              </a:ext>
            </a:extLst>
          </p:cNvPr>
          <p:cNvSpPr/>
          <p:nvPr/>
        </p:nvSpPr>
        <p:spPr>
          <a:xfrm>
            <a:off x="4757457" y="5592321"/>
            <a:ext cx="316857" cy="32180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prstClr val="white"/>
              </a:solidFill>
              <a:effectLst/>
              <a:uLnTx/>
              <a:uFillTx/>
              <a:latin typeface="Lato Light" panose="020F0502020204030203" pitchFamily="34" charset="0"/>
              <a:ea typeface="+mn-ea"/>
              <a:cs typeface="+mn-cs"/>
            </a:endParaRPr>
          </a:p>
        </p:txBody>
      </p:sp>
      <p:sp>
        <p:nvSpPr>
          <p:cNvPr id="21" name="TextBox 20"/>
          <p:cNvSpPr txBox="1"/>
          <p:nvPr/>
        </p:nvSpPr>
        <p:spPr>
          <a:xfrm>
            <a:off x="4793288" y="1808865"/>
            <a:ext cx="299334" cy="36946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a:ln>
                  <a:noFill/>
                </a:ln>
                <a:solidFill>
                  <a:prstClr val="black"/>
                </a:solidFill>
                <a:effectLst/>
                <a:uLnTx/>
                <a:uFillTx/>
                <a:latin typeface="Calibri" panose="020F0502020204030204"/>
                <a:ea typeface="+mn-ea"/>
                <a:cs typeface="+mn-cs"/>
              </a:rPr>
              <a:t>2</a:t>
            </a: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p:cNvSpPr txBox="1"/>
          <p:nvPr/>
        </p:nvSpPr>
        <p:spPr>
          <a:xfrm>
            <a:off x="4808041" y="5580762"/>
            <a:ext cx="299334" cy="36946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a:ln>
                  <a:noFill/>
                </a:ln>
                <a:solidFill>
                  <a:prstClr val="black"/>
                </a:solidFill>
                <a:effectLst/>
                <a:uLnTx/>
                <a:uFillTx/>
                <a:latin typeface="Calibri" panose="020F0502020204030204"/>
                <a:ea typeface="+mn-ea"/>
                <a:cs typeface="+mn-cs"/>
              </a:rPr>
              <a:t>5</a:t>
            </a: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p:cNvSpPr txBox="1"/>
          <p:nvPr/>
        </p:nvSpPr>
        <p:spPr>
          <a:xfrm>
            <a:off x="4799576" y="4466765"/>
            <a:ext cx="299334" cy="36946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a:ln>
                  <a:noFill/>
                </a:ln>
                <a:solidFill>
                  <a:prstClr val="black"/>
                </a:solidFill>
                <a:effectLst/>
                <a:uLnTx/>
                <a:uFillTx/>
                <a:latin typeface="Calibri" panose="020F0502020204030204"/>
                <a:ea typeface="+mn-ea"/>
                <a:cs typeface="+mn-cs"/>
              </a:rPr>
              <a:t>4</a:t>
            </a: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p:cNvSpPr txBox="1"/>
          <p:nvPr/>
        </p:nvSpPr>
        <p:spPr>
          <a:xfrm>
            <a:off x="4784331" y="3172988"/>
            <a:ext cx="299334" cy="36946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a:ln>
                  <a:noFill/>
                </a:ln>
                <a:solidFill>
                  <a:prstClr val="black"/>
                </a:solidFill>
                <a:effectLst/>
                <a:uLnTx/>
                <a:uFillTx/>
                <a:latin typeface="Calibri" panose="020F0502020204030204"/>
                <a:ea typeface="+mn-ea"/>
                <a:cs typeface="+mn-cs"/>
              </a:rPr>
              <a:t>3</a:t>
            </a: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p:cNvSpPr txBox="1"/>
          <p:nvPr/>
        </p:nvSpPr>
        <p:spPr>
          <a:xfrm>
            <a:off x="4782502" y="1090098"/>
            <a:ext cx="299334" cy="36946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a:ln>
                  <a:noFill/>
                </a:ln>
                <a:solidFill>
                  <a:prstClr val="black"/>
                </a:solidFill>
                <a:effectLst/>
                <a:uLnTx/>
                <a:uFillTx/>
                <a:latin typeface="Calibri" panose="020F0502020204030204"/>
                <a:ea typeface="+mn-ea"/>
                <a:cs typeface="+mn-cs"/>
              </a:rPr>
              <a:t>1</a:t>
            </a: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8788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719" y="2810183"/>
            <a:ext cx="9062911" cy="929303"/>
          </a:xfrm>
        </p:spPr>
        <p:txBody>
          <a:bodyPr>
            <a:normAutofit fontScale="90000"/>
          </a:bodyPr>
          <a:lstStyle/>
          <a:p>
            <a:r>
              <a:rPr lang="en-US" dirty="0">
                <a:latin typeface="Arial" panose="020B0604020202020204" pitchFamily="34" charset="0"/>
                <a:cs typeface="Arial" panose="020B0604020202020204" pitchFamily="34" charset="0"/>
              </a:rPr>
              <a:t>Chia </a:t>
            </a:r>
            <a:r>
              <a:rPr lang="en-US" dirty="0" err="1">
                <a:latin typeface="Arial" panose="020B0604020202020204" pitchFamily="34" charset="0"/>
                <a:cs typeface="Arial" panose="020B0604020202020204" pitchFamily="34" charset="0"/>
              </a:rPr>
              <a:t>sẻ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lãi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suất</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604634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7" y="-344498"/>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Nguyên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tắc</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Ví</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Doanh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nghiệp</a:t>
            </a:r>
            <a:r>
              <a:rPr lang="en-US" sz="2701" b="1" dirty="0">
                <a:solidFill>
                  <a:schemeClr val="bg1"/>
                </a:solidFill>
                <a:latin typeface="Arial" panose="020B0604020202020204" pitchFamily="34" charset="0"/>
                <a:cs typeface="Arial" panose="020B0604020202020204" pitchFamily="34" charset="0"/>
              </a:rPr>
              <a:t> – </a:t>
            </a:r>
            <a:r>
              <a:rPr lang="en-US" sz="2701" b="1" dirty="0" err="1">
                <a:solidFill>
                  <a:schemeClr val="bg1"/>
                </a:solidFill>
                <a:latin typeface="Arial" panose="020B0604020202020204" pitchFamily="34" charset="0"/>
                <a:cs typeface="Arial" panose="020B0604020202020204" pitchFamily="34" charset="0"/>
              </a:rPr>
              <a:t>Gói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Doanh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thu</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của</a:t>
            </a:r>
            <a:r>
              <a:rPr lang="en-US" sz="2701" b="1" dirty="0">
                <a:solidFill>
                  <a:schemeClr val="bg1"/>
                </a:solidFill>
                <a:latin typeface="Arial" panose="020B0604020202020204" pitchFamily="34" charset="0"/>
                <a:cs typeface="Arial" panose="020B0604020202020204" pitchFamily="34" charset="0"/>
              </a:rPr>
              <a:t> Bank</a:t>
            </a:r>
          </a:p>
        </p:txBody>
      </p:sp>
      <p:pic>
        <p:nvPicPr>
          <p:cNvPr id="5" name="Picture 4"/>
          <p:cNvPicPr>
            <a:picLocks noChangeAspect="1"/>
          </p:cNvPicPr>
          <p:nvPr/>
        </p:nvPicPr>
        <p:blipFill>
          <a:blip r:embed="rId2"/>
          <a:stretch>
            <a:fillRect/>
          </a:stretch>
        </p:blipFill>
        <p:spPr>
          <a:xfrm>
            <a:off x="3916910" y="1290029"/>
            <a:ext cx="3808294" cy="5355230"/>
          </a:xfrm>
          <a:prstGeom prst="rect">
            <a:avLst/>
          </a:prstGeom>
        </p:spPr>
      </p:pic>
      <p:sp>
        <p:nvSpPr>
          <p:cNvPr id="6" name="Line Callout 2 5"/>
          <p:cNvSpPr/>
          <p:nvPr/>
        </p:nvSpPr>
        <p:spPr>
          <a:xfrm>
            <a:off x="8448580" y="2291788"/>
            <a:ext cx="3385157" cy="360642"/>
          </a:xfrm>
          <a:prstGeom prst="borderCallout2">
            <a:avLst>
              <a:gd name="adj1" fmla="val 18750"/>
              <a:gd name="adj2" fmla="val -8333"/>
              <a:gd name="adj3" fmla="val 18750"/>
              <a:gd name="adj4" fmla="val -16667"/>
              <a:gd name="adj5" fmla="val 415531"/>
              <a:gd name="adj6" fmla="val -54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Dư</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nợ</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(Chi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phí</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trả</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lãi</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vay</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t>
            </a:r>
          </a:p>
        </p:txBody>
      </p:sp>
      <p:sp>
        <p:nvSpPr>
          <p:cNvPr id="7" name="Line Callout 2 6"/>
          <p:cNvSpPr/>
          <p:nvPr/>
        </p:nvSpPr>
        <p:spPr>
          <a:xfrm>
            <a:off x="8448580" y="3262260"/>
            <a:ext cx="3385157" cy="484136"/>
          </a:xfrm>
          <a:prstGeom prst="borderCallout2">
            <a:avLst>
              <a:gd name="adj1" fmla="val 18750"/>
              <a:gd name="adj2" fmla="val -8333"/>
              <a:gd name="adj3" fmla="val 18750"/>
              <a:gd name="adj4" fmla="val -16667"/>
              <a:gd name="adj5" fmla="val 306440"/>
              <a:gd name="adj6" fmla="val -59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Dịch</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vụ</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(Chi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phí</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dịch</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vụ</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NH)</a:t>
            </a:r>
          </a:p>
        </p:txBody>
      </p:sp>
      <p:sp>
        <p:nvSpPr>
          <p:cNvPr id="8" name="Line Callout 2 7"/>
          <p:cNvSpPr/>
          <p:nvPr/>
        </p:nvSpPr>
        <p:spPr>
          <a:xfrm>
            <a:off x="8472862" y="4178957"/>
            <a:ext cx="3360875" cy="450376"/>
          </a:xfrm>
          <a:prstGeom prst="borderCallout2">
            <a:avLst>
              <a:gd name="adj1" fmla="val 18750"/>
              <a:gd name="adj2" fmla="val -8333"/>
              <a:gd name="adj3" fmla="val 18750"/>
              <a:gd name="adj4" fmla="val -16667"/>
              <a:gd name="adj5" fmla="val 264015"/>
              <a:gd name="adj6" fmla="val -6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Tiền</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gửi</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được</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trả</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lãi</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p>
        </p:txBody>
      </p:sp>
      <p:sp>
        <p:nvSpPr>
          <p:cNvPr id="9" name="Line Callout 2 8"/>
          <p:cNvSpPr/>
          <p:nvPr/>
        </p:nvSpPr>
        <p:spPr>
          <a:xfrm>
            <a:off x="8472862" y="5070802"/>
            <a:ext cx="3360875" cy="661534"/>
          </a:xfrm>
          <a:prstGeom prst="borderCallout2">
            <a:avLst>
              <a:gd name="adj1" fmla="val 18750"/>
              <a:gd name="adj2" fmla="val -8333"/>
              <a:gd name="adj3" fmla="val 18750"/>
              <a:gd name="adj4" fmla="val -16667"/>
              <a:gd name="adj5" fmla="val 148864"/>
              <a:gd name="adj6" fmla="val -687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Giao</a:t>
            </a:r>
            <a:r>
              <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dịch</a:t>
            </a:r>
            <a:r>
              <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Ngoại</a:t>
            </a:r>
            <a:r>
              <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tệ</a:t>
            </a:r>
            <a:r>
              <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phí</a:t>
            </a:r>
            <a:r>
              <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mua</a:t>
            </a:r>
            <a:r>
              <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600"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bán</a:t>
            </a:r>
            <a:r>
              <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t>
            </a:r>
          </a:p>
        </p:txBody>
      </p:sp>
      <p:sp>
        <p:nvSpPr>
          <p:cNvPr id="10" name="Line Callout 2 9"/>
          <p:cNvSpPr/>
          <p:nvPr/>
        </p:nvSpPr>
        <p:spPr>
          <a:xfrm>
            <a:off x="8464235" y="6164897"/>
            <a:ext cx="3360875" cy="450376"/>
          </a:xfrm>
          <a:prstGeom prst="borderCallout2">
            <a:avLst>
              <a:gd name="adj1" fmla="val 18750"/>
              <a:gd name="adj2" fmla="val -8333"/>
              <a:gd name="adj3" fmla="val 18750"/>
              <a:gd name="adj4" fmla="val -16667"/>
              <a:gd name="adj5" fmla="val 12500"/>
              <a:gd name="adj6" fmla="val -638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Giao</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dịch</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Tài</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khoản</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phí</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p>
        </p:txBody>
      </p:sp>
      <p:sp>
        <p:nvSpPr>
          <p:cNvPr id="11" name="Line Callout 2 10"/>
          <p:cNvSpPr/>
          <p:nvPr/>
        </p:nvSpPr>
        <p:spPr>
          <a:xfrm>
            <a:off x="203919" y="2202053"/>
            <a:ext cx="3275462" cy="450376"/>
          </a:xfrm>
          <a:prstGeom prst="borderCallout2">
            <a:avLst>
              <a:gd name="adj1" fmla="val 22358"/>
              <a:gd name="adj2" fmla="val 100834"/>
              <a:gd name="adj3" fmla="val 35760"/>
              <a:gd name="adj4" fmla="val 111666"/>
              <a:gd name="adj5" fmla="val 598165"/>
              <a:gd name="adj6" fmla="val 164583"/>
            </a:avLst>
          </a:prstGeom>
          <a:solidFill>
            <a:srgbClr val="FB51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Thu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nhập</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Lãi</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vay</a:t>
            </a:r>
            <a:endPar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2" name="Line Callout 2 11"/>
          <p:cNvSpPr/>
          <p:nvPr/>
        </p:nvSpPr>
        <p:spPr>
          <a:xfrm>
            <a:off x="222117" y="3096191"/>
            <a:ext cx="3275462" cy="450376"/>
          </a:xfrm>
          <a:prstGeom prst="borderCallout2">
            <a:avLst>
              <a:gd name="adj1" fmla="val 22358"/>
              <a:gd name="adj2" fmla="val 100834"/>
              <a:gd name="adj3" fmla="val 35760"/>
              <a:gd name="adj4" fmla="val 111666"/>
              <a:gd name="adj5" fmla="val 510287"/>
              <a:gd name="adj6" fmla="val 164166"/>
            </a:avLst>
          </a:prstGeom>
          <a:solidFill>
            <a:srgbClr val="FB51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Thu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nhập</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dịch</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vụ</a:t>
            </a:r>
            <a:endPar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3" name="Line Callout 2 12"/>
          <p:cNvSpPr/>
          <p:nvPr/>
        </p:nvSpPr>
        <p:spPr>
          <a:xfrm>
            <a:off x="222117" y="4070451"/>
            <a:ext cx="3275462" cy="450376"/>
          </a:xfrm>
          <a:prstGeom prst="borderCallout2">
            <a:avLst>
              <a:gd name="adj1" fmla="val 22358"/>
              <a:gd name="adj2" fmla="val 100834"/>
              <a:gd name="adj3" fmla="val 35760"/>
              <a:gd name="adj4" fmla="val 111666"/>
              <a:gd name="adj5" fmla="val 340590"/>
              <a:gd name="adj6" fmla="val 169166"/>
            </a:avLst>
          </a:prstGeom>
          <a:solidFill>
            <a:srgbClr val="FB51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Thu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thuần</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huy</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động</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vốn</a:t>
            </a:r>
            <a:endPar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4" name="Line Callout 2 13"/>
          <p:cNvSpPr/>
          <p:nvPr/>
        </p:nvSpPr>
        <p:spPr>
          <a:xfrm>
            <a:off x="185262" y="5182742"/>
            <a:ext cx="3275462" cy="450376"/>
          </a:xfrm>
          <a:prstGeom prst="borderCallout2">
            <a:avLst>
              <a:gd name="adj1" fmla="val 22358"/>
              <a:gd name="adj2" fmla="val 100834"/>
              <a:gd name="adj3" fmla="val 35760"/>
              <a:gd name="adj4" fmla="val 111666"/>
              <a:gd name="adj5" fmla="val 176954"/>
              <a:gd name="adj6" fmla="val 172083"/>
            </a:avLst>
          </a:prstGeom>
          <a:solidFill>
            <a:srgbClr val="FB51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Thu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nhập</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tỷ</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giá</a:t>
            </a:r>
            <a:endPar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5" name="Line Callout 2 14"/>
          <p:cNvSpPr/>
          <p:nvPr/>
        </p:nvSpPr>
        <p:spPr>
          <a:xfrm>
            <a:off x="235884" y="6157002"/>
            <a:ext cx="3275462" cy="450376"/>
          </a:xfrm>
          <a:prstGeom prst="borderCallout2">
            <a:avLst>
              <a:gd name="adj1" fmla="val 22358"/>
              <a:gd name="adj2" fmla="val 100834"/>
              <a:gd name="adj3" fmla="val 35760"/>
              <a:gd name="adj4" fmla="val 111666"/>
              <a:gd name="adj5" fmla="val 31499"/>
              <a:gd name="adj6" fmla="val 175833"/>
            </a:avLst>
          </a:prstGeom>
          <a:solidFill>
            <a:srgbClr val="FB51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Thu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thuần</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dịch</a:t>
            </a:r>
            <a:r>
              <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rPr>
              <a:t>vụ</a:t>
            </a:r>
            <a:endParaRPr kumimoji="0" lang="en-US" sz="1801"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9" name="9Slide.vn 2"/>
          <p:cNvSpPr/>
          <p:nvPr/>
        </p:nvSpPr>
        <p:spPr>
          <a:xfrm rot="16200000">
            <a:off x="1438057" y="353444"/>
            <a:ext cx="687743" cy="2445222"/>
          </a:xfrm>
          <a:prstGeom prst="homePlate">
            <a:avLst>
              <a:gd name="adj" fmla="val 2210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20" name="9Slide.vn 5"/>
          <p:cNvSpPr txBox="1"/>
          <p:nvPr/>
        </p:nvSpPr>
        <p:spPr>
          <a:xfrm>
            <a:off x="650022" y="1402661"/>
            <a:ext cx="2387039" cy="461665"/>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Ngân</a:t>
            </a: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hàng</a:t>
            </a:r>
            <a:endPar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
        <p:nvSpPr>
          <p:cNvPr id="21" name="9Slide.vn 2"/>
          <p:cNvSpPr/>
          <p:nvPr/>
        </p:nvSpPr>
        <p:spPr>
          <a:xfrm rot="16200000">
            <a:off x="9800801" y="314466"/>
            <a:ext cx="687743" cy="2461727"/>
          </a:xfrm>
          <a:prstGeom prst="homePlate">
            <a:avLst>
              <a:gd name="adj" fmla="val 2210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22" name="9Slide.vn 5"/>
          <p:cNvSpPr txBox="1"/>
          <p:nvPr/>
        </p:nvSpPr>
        <p:spPr>
          <a:xfrm>
            <a:off x="9059924" y="1356746"/>
            <a:ext cx="2315612" cy="461665"/>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Doanh</a:t>
            </a: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nghiệp</a:t>
            </a:r>
            <a:endPar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Tree>
    <p:extLst>
      <p:ext uri="{BB962C8B-B14F-4D97-AF65-F5344CB8AC3E}">
        <p14:creationId xmlns:p14="http://schemas.microsoft.com/office/powerpoint/2010/main" val="29367661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6211"/>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Nguyên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tắc</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Ví</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Doanh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nghiệp</a:t>
            </a:r>
            <a:r>
              <a:rPr lang="en-US" sz="2701" b="1" dirty="0">
                <a:solidFill>
                  <a:schemeClr val="bg1"/>
                </a:solidFill>
                <a:latin typeface="Arial" panose="020B0604020202020204" pitchFamily="34" charset="0"/>
                <a:cs typeface="Arial" panose="020B0604020202020204" pitchFamily="34" charset="0"/>
              </a:rPr>
              <a:t> – </a:t>
            </a:r>
            <a:r>
              <a:rPr lang="en-US" sz="2701" b="1" dirty="0" err="1">
                <a:solidFill>
                  <a:schemeClr val="bg1"/>
                </a:solidFill>
                <a:latin typeface="Arial" panose="020B0604020202020204" pitchFamily="34" charset="0"/>
                <a:cs typeface="Arial" panose="020B0604020202020204" pitchFamily="34" charset="0"/>
              </a:rPr>
              <a:t>Gói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Doanh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thu</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của</a:t>
            </a:r>
            <a:r>
              <a:rPr lang="en-US" sz="2701" b="1" dirty="0">
                <a:solidFill>
                  <a:schemeClr val="bg1"/>
                </a:solidFill>
                <a:latin typeface="Arial" panose="020B0604020202020204" pitchFamily="34" charset="0"/>
                <a:cs typeface="Arial" panose="020B0604020202020204" pitchFamily="34" charset="0"/>
              </a:rPr>
              <a:t> Bank</a:t>
            </a:r>
          </a:p>
        </p:txBody>
      </p:sp>
      <p:grpSp>
        <p:nvGrpSpPr>
          <p:cNvPr id="5" name="Group 13"/>
          <p:cNvGrpSpPr>
            <a:grpSpLocks/>
          </p:cNvGrpSpPr>
          <p:nvPr/>
        </p:nvGrpSpPr>
        <p:grpSpPr bwMode="auto">
          <a:xfrm>
            <a:off x="2343921" y="910101"/>
            <a:ext cx="7149431" cy="2852152"/>
            <a:chOff x="2792" y="1288"/>
            <a:chExt cx="1640" cy="824"/>
          </a:xfrm>
        </p:grpSpPr>
        <p:sp>
          <p:nvSpPr>
            <p:cNvPr id="6" name="Freeform 14"/>
            <p:cNvSpPr>
              <a:spLocks/>
            </p:cNvSpPr>
            <p:nvPr/>
          </p:nvSpPr>
          <p:spPr bwMode="auto">
            <a:xfrm>
              <a:off x="3592" y="1696"/>
              <a:ext cx="288" cy="168"/>
            </a:xfrm>
            <a:custGeom>
              <a:avLst/>
              <a:gdLst>
                <a:gd name="T0" fmla="*/ 232 w 288"/>
                <a:gd name="T1" fmla="*/ 168 h 168"/>
                <a:gd name="T2" fmla="*/ 288 w 288"/>
                <a:gd name="T3" fmla="*/ 0 h 168"/>
                <a:gd name="T4" fmla="*/ 0 w 288"/>
                <a:gd name="T5" fmla="*/ 0 h 168"/>
                <a:gd name="T6" fmla="*/ 232 w 288"/>
                <a:gd name="T7" fmla="*/ 168 h 1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168">
                  <a:moveTo>
                    <a:pt x="232" y="168"/>
                  </a:moveTo>
                  <a:lnTo>
                    <a:pt x="288" y="0"/>
                  </a:lnTo>
                  <a:lnTo>
                    <a:pt x="0" y="0"/>
                  </a:lnTo>
                  <a:lnTo>
                    <a:pt x="232" y="168"/>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AutoShape 15"/>
            <p:cNvSpPr>
              <a:spLocks noChangeArrowheads="1"/>
            </p:cNvSpPr>
            <p:nvPr/>
          </p:nvSpPr>
          <p:spPr bwMode="auto">
            <a:xfrm>
              <a:off x="3584" y="1368"/>
              <a:ext cx="848" cy="464"/>
            </a:xfrm>
            <a:prstGeom prst="rightArrow">
              <a:avLst>
                <a:gd name="adj1" fmla="val 53444"/>
                <a:gd name="adj2" fmla="val 37068"/>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16"/>
            <p:cNvSpPr>
              <a:spLocks/>
            </p:cNvSpPr>
            <p:nvPr/>
          </p:nvSpPr>
          <p:spPr bwMode="auto">
            <a:xfrm>
              <a:off x="3336" y="1376"/>
              <a:ext cx="400" cy="248"/>
            </a:xfrm>
            <a:custGeom>
              <a:avLst/>
              <a:gdLst>
                <a:gd name="T0" fmla="*/ 0 w 400"/>
                <a:gd name="T1" fmla="*/ 0 h 192"/>
                <a:gd name="T2" fmla="*/ 400 w 400"/>
                <a:gd name="T3" fmla="*/ 145 h 192"/>
                <a:gd name="T4" fmla="*/ 144 w 400"/>
                <a:gd name="T5" fmla="*/ 248 h 192"/>
                <a:gd name="T6" fmla="*/ 0 w 400"/>
                <a:gd name="T7" fmla="*/ 0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0" h="192">
                  <a:moveTo>
                    <a:pt x="0" y="0"/>
                  </a:moveTo>
                  <a:lnTo>
                    <a:pt x="400" y="112"/>
                  </a:lnTo>
                  <a:lnTo>
                    <a:pt x="144" y="192"/>
                  </a:lnTo>
                  <a:lnTo>
                    <a:pt x="0" y="0"/>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17"/>
            <p:cNvSpPr>
              <a:spLocks/>
            </p:cNvSpPr>
            <p:nvPr/>
          </p:nvSpPr>
          <p:spPr bwMode="auto">
            <a:xfrm>
              <a:off x="3528" y="1288"/>
              <a:ext cx="368" cy="528"/>
            </a:xfrm>
            <a:custGeom>
              <a:avLst/>
              <a:gdLst>
                <a:gd name="T0" fmla="*/ 0 w 368"/>
                <a:gd name="T1" fmla="*/ 368 h 528"/>
                <a:gd name="T2" fmla="*/ 168 w 368"/>
                <a:gd name="T3" fmla="*/ 0 h 528"/>
                <a:gd name="T4" fmla="*/ 368 w 368"/>
                <a:gd name="T5" fmla="*/ 168 h 528"/>
                <a:gd name="T6" fmla="*/ 200 w 368"/>
                <a:gd name="T7" fmla="*/ 528 h 5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8" h="528">
                  <a:moveTo>
                    <a:pt x="0" y="368"/>
                  </a:moveTo>
                  <a:lnTo>
                    <a:pt x="168" y="0"/>
                  </a:lnTo>
                  <a:lnTo>
                    <a:pt x="368" y="168"/>
                  </a:lnTo>
                  <a:lnTo>
                    <a:pt x="200" y="528"/>
                  </a:lnTo>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AutoShape 18"/>
            <p:cNvSpPr>
              <a:spLocks noChangeArrowheads="1"/>
            </p:cNvSpPr>
            <p:nvPr/>
          </p:nvSpPr>
          <p:spPr bwMode="auto">
            <a:xfrm flipH="1">
              <a:off x="2792" y="1648"/>
              <a:ext cx="848" cy="464"/>
            </a:xfrm>
            <a:prstGeom prst="rightArrow">
              <a:avLst>
                <a:gd name="adj1" fmla="val 53444"/>
                <a:gd name="adj2" fmla="val 3706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Freeform 19"/>
            <p:cNvSpPr>
              <a:spLocks/>
            </p:cNvSpPr>
            <p:nvPr/>
          </p:nvSpPr>
          <p:spPr bwMode="auto">
            <a:xfrm>
              <a:off x="3160" y="1368"/>
              <a:ext cx="664" cy="632"/>
            </a:xfrm>
            <a:custGeom>
              <a:avLst/>
              <a:gdLst>
                <a:gd name="T0" fmla="*/ 478 w 744"/>
                <a:gd name="T1" fmla="*/ 632 h 784"/>
                <a:gd name="T2" fmla="*/ 0 w 744"/>
                <a:gd name="T3" fmla="*/ 142 h 784"/>
                <a:gd name="T4" fmla="*/ 164 w 744"/>
                <a:gd name="T5" fmla="*/ 0 h 784"/>
                <a:gd name="T6" fmla="*/ 664 w 744"/>
                <a:gd name="T7" fmla="*/ 503 h 784"/>
                <a:gd name="T8" fmla="*/ 478 w 744"/>
                <a:gd name="T9" fmla="*/ 632 h 7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4" h="784">
                  <a:moveTo>
                    <a:pt x="536" y="784"/>
                  </a:moveTo>
                  <a:lnTo>
                    <a:pt x="0" y="176"/>
                  </a:lnTo>
                  <a:lnTo>
                    <a:pt x="184" y="0"/>
                  </a:lnTo>
                  <a:lnTo>
                    <a:pt x="744" y="624"/>
                  </a:lnTo>
                  <a:lnTo>
                    <a:pt x="536" y="784"/>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 name="9Slide.vn 5"/>
          <p:cNvSpPr txBox="1"/>
          <p:nvPr/>
        </p:nvSpPr>
        <p:spPr>
          <a:xfrm>
            <a:off x="6901784" y="1592549"/>
            <a:ext cx="2138189" cy="830997"/>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Doanh</a:t>
            </a: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rPr>
              <a:t> </a:t>
            </a: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mn-cs"/>
              </a:rPr>
              <a:t>nghiệp</a:t>
            </a:r>
            <a:endPar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mn-cs"/>
            </a:endParaRPr>
          </a:p>
        </p:txBody>
      </p:sp>
      <p:sp>
        <p:nvSpPr>
          <p:cNvPr id="13" name="9Slide.vn 5"/>
          <p:cNvSpPr txBox="1"/>
          <p:nvPr/>
        </p:nvSpPr>
        <p:spPr>
          <a:xfrm>
            <a:off x="2710112" y="2825547"/>
            <a:ext cx="2387039" cy="461665"/>
          </a:xfrm>
          <a:prstGeom prst="rect">
            <a:avLst/>
          </a:prstGeom>
          <a:noFill/>
        </p:spPr>
        <p:txBody>
          <a:bodyPr wrap="square" tIns="45720"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Arial" panose="020B0604020202020204" pitchFamily="34" charset="0"/>
              </a:rPr>
              <a:t>Ngân</a:t>
            </a:r>
            <a:r>
              <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Arial" panose="020B0604020202020204" pitchFamily="34" charset="0"/>
              </a:rPr>
              <a:t> </a:t>
            </a:r>
            <a:r>
              <a:rPr kumimoji="0" lang="en-US" sz="2400" b="1" i="0" u="none" strike="noStrike" kern="1200" cap="none" spc="0" normalizeH="0" baseline="0" noProof="0" dirty="0" err="1">
                <a:ln>
                  <a:noFill/>
                </a:ln>
                <a:solidFill>
                  <a:prstClr val="white"/>
                </a:solidFill>
                <a:effectLst/>
                <a:uLnTx/>
                <a:uFillTx/>
                <a:latin typeface="Arial" panose="020B0604020202020204" pitchFamily="34" charset="0"/>
                <a:ea typeface="#9Slide02 Tieu de dai" panose="02000000000000000000" pitchFamily="2" charset="0"/>
                <a:cs typeface="Arial" panose="020B0604020202020204" pitchFamily="34" charset="0"/>
              </a:rPr>
              <a:t>hàng</a:t>
            </a:r>
            <a:endParaRPr kumimoji="0" lang="en-US" sz="2400" b="1" i="0" u="none" strike="noStrike" kern="1200" cap="none" spc="0" normalizeH="0" baseline="0" noProof="0" dirty="0">
              <a:ln>
                <a:noFill/>
              </a:ln>
              <a:solidFill>
                <a:prstClr val="white"/>
              </a:solidFill>
              <a:effectLst/>
              <a:uLnTx/>
              <a:uFillTx/>
              <a:latin typeface="Arial" panose="020B0604020202020204" pitchFamily="34" charset="0"/>
              <a:ea typeface="#9Slide02 Tieu de dai" panose="02000000000000000000" pitchFamily="2" charset="0"/>
              <a:cs typeface="Arial" panose="020B0604020202020204" pitchFamily="34" charset="0"/>
            </a:endParaRPr>
          </a:p>
        </p:txBody>
      </p:sp>
      <p:sp>
        <p:nvSpPr>
          <p:cNvPr id="14" name="Rectangle 13"/>
          <p:cNvSpPr/>
          <p:nvPr/>
        </p:nvSpPr>
        <p:spPr>
          <a:xfrm>
            <a:off x="7112157" y="2935826"/>
            <a:ext cx="4870578" cy="2308324"/>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b="1" i="0" u="sng"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Ví</a:t>
            </a:r>
            <a:r>
              <a:rPr kumimoji="0" lang="en-US"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1" i="0" u="sng"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1" i="0" u="sng"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nghiệp</a:t>
            </a:r>
            <a:r>
              <a:rPr kumimoji="0" lang="en-US"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p>
          <a:p>
            <a:pPr marL="800140" marR="0" lvl="1" indent="-342918" algn="just" defTabSz="914217" rtl="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Chi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phí</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thu</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chính</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của</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DN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như</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cái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ví</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nghiệp</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chia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ngăn</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cho</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từng</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loại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Phí</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giao</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dịch</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Lãi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vay</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Tiền</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pPr marL="800140" marR="0" lvl="1" indent="-342918" algn="just" defTabSz="914217" rtl="0" eaLnBrk="1" fontAlgn="auto" latinLnBrk="0" hangingPunct="1">
              <a:lnSpc>
                <a:spcPct val="100000"/>
              </a:lnSpc>
              <a:spcBef>
                <a:spcPts val="0"/>
              </a:spcBef>
              <a:spcAft>
                <a:spcPts val="0"/>
              </a:spcAft>
              <a:buClrTx/>
              <a:buSzTx/>
              <a:buFont typeface="+mj-lt"/>
              <a:buAutoNum type="arabicPeriod"/>
              <a:tabLst/>
              <a:defRPr/>
            </a:pP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Mục</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tiêu</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là</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để</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Tối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ưu</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Chi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phí</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Thu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nhập</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chính</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Cái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gì</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giảm</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tối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thiểu</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cái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gì</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tăng</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tối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đa</a:t>
            </a:r>
            <a:endPar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Rectangle 14"/>
          <p:cNvSpPr/>
          <p:nvPr/>
        </p:nvSpPr>
        <p:spPr>
          <a:xfrm>
            <a:off x="168896" y="3739343"/>
            <a:ext cx="3734735" cy="1477969"/>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sng"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sng"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thu</a:t>
            </a:r>
            <a:r>
              <a:rPr kumimoji="0" lang="en-US" sz="1801"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sng"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của</a:t>
            </a:r>
            <a:r>
              <a:rPr kumimoji="0" lang="en-US" sz="1801" b="1" i="0" u="sng"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Bank:</a:t>
            </a: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Tối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đa</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hóa</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thu</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từ</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khách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hàng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DN</a:t>
            </a:r>
          </a:p>
          <a:p>
            <a:pPr marL="800140" marR="0" lvl="1" indent="-342918" algn="l" defTabSz="914217" rtl="0" eaLnBrk="1" fontAlgn="auto" latinLnBrk="0" hangingPunct="1">
              <a:lnSpc>
                <a:spcPct val="100000"/>
              </a:lnSpc>
              <a:spcBef>
                <a:spcPts val="0"/>
              </a:spcBef>
              <a:spcAft>
                <a:spcPts val="0"/>
              </a:spcAft>
              <a:buClrTx/>
              <a:buSzTx/>
              <a:buFont typeface="+mj-lt"/>
              <a:buAutoNum type="arabicPeriod"/>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Tính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toán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chính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sách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trên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tổng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thể</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KH</a:t>
            </a:r>
          </a:p>
        </p:txBody>
      </p:sp>
      <p:cxnSp>
        <p:nvCxnSpPr>
          <p:cNvPr id="17" name="Straight Connector 16"/>
          <p:cNvCxnSpPr/>
          <p:nvPr/>
        </p:nvCxnSpPr>
        <p:spPr>
          <a:xfrm>
            <a:off x="7086958" y="2478927"/>
            <a:ext cx="25199" cy="41811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589754" y="3480578"/>
            <a:ext cx="0" cy="31385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698679" y="3519749"/>
            <a:ext cx="3311933" cy="923330"/>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b="1" i="0" u="sng"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Điểm</a:t>
            </a:r>
            <a:r>
              <a:rPr kumimoji="0" lang="en-US" b="1" i="0" u="sng"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b="1" i="0" u="sng"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chung</a:t>
            </a:r>
            <a:r>
              <a:rPr kumimoji="0" lang="en-US" b="1" i="0" u="sng"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b="1" i="0" u="sng"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Tối</a:t>
            </a:r>
            <a:r>
              <a:rPr kumimoji="0" lang="en-US" b="1" i="0" u="sng"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b="1" i="0" u="sng"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ưu</a:t>
            </a:r>
            <a:r>
              <a:rPr kumimoji="0" lang="en-US" b="1" i="0" u="sng"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b="1" i="0" u="sng"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Lợi</a:t>
            </a:r>
            <a:r>
              <a:rPr kumimoji="0" lang="en-US" b="1" i="0" u="sng"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b="1" i="0" u="sng"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ích</a:t>
            </a:r>
            <a:endParaRPr kumimoji="0" lang="en-US" b="1" i="0" u="sng"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Làm</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sao</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để</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tối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ưu</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cho</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cả</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DN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và</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Bank?</a:t>
            </a:r>
          </a:p>
        </p:txBody>
      </p:sp>
      <p:sp>
        <p:nvSpPr>
          <p:cNvPr id="23" name="Frame 22"/>
          <p:cNvSpPr/>
          <p:nvPr/>
        </p:nvSpPr>
        <p:spPr>
          <a:xfrm>
            <a:off x="3614954" y="4671208"/>
            <a:ext cx="3472003" cy="1988899"/>
          </a:xfrm>
          <a:prstGeom prst="fram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p:cNvSpPr/>
          <p:nvPr/>
        </p:nvSpPr>
        <p:spPr>
          <a:xfrm>
            <a:off x="3920888" y="5071221"/>
            <a:ext cx="2949323" cy="1200842"/>
          </a:xfrm>
          <a:prstGeom prst="rect">
            <a:avLst/>
          </a:prstGeom>
        </p:spPr>
        <p:txBody>
          <a:bodyPr wrap="square">
            <a:spAutoFit/>
          </a:bodyPr>
          <a:lstStyle/>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Lợi</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ích</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gắn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bó</a:t>
            </a: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Wingdings" panose="05000000000000000000" pitchFamily="2" charset="2"/>
            </a:endParaRPr>
          </a:p>
          <a:p>
            <a:pPr marL="0" marR="0" lvl="0"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Với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DN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Vừa</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và</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nhỏ</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(hay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kể</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cả</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với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DN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lớn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chỉ</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nên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Quan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hệ</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với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Wingdings" panose="05000000000000000000" pitchFamily="2" charset="2"/>
              </a:rPr>
              <a:t> </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sym typeface="Wingdings" panose="05000000000000000000" pitchFamily="2" charset="2"/>
              </a:rPr>
              <a:t>1-2 Bank </a:t>
            </a: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59112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2"/>
          <a:stretch>
            <a:fillRect/>
          </a:stretch>
        </p:blipFill>
        <p:spPr>
          <a:xfrm>
            <a:off x="86868" y="2778317"/>
            <a:ext cx="1966980" cy="1842467"/>
          </a:xfrm>
          <a:prstGeom prst="rect">
            <a:avLst/>
          </a:prstGeom>
        </p:spPr>
      </p:pic>
      <p:sp>
        <p:nvSpPr>
          <p:cNvPr id="2" name="Title 1"/>
          <p:cNvSpPr>
            <a:spLocks noGrp="1"/>
          </p:cNvSpPr>
          <p:nvPr>
            <p:ph type="title"/>
          </p:nvPr>
        </p:nvSpPr>
        <p:spPr>
          <a:xfrm>
            <a:off x="0" y="-344298"/>
            <a:ext cx="10515600" cy="1325909"/>
          </a:xfrm>
        </p:spPr>
        <p:txBody>
          <a:bodyPr>
            <a:normAutofit/>
          </a:bodyPr>
          <a:lstStyle/>
          <a:p>
            <a:r>
              <a:rPr lang="en-US" sz="2701" b="1">
                <a:solidFill>
                  <a:schemeClr val="bg1"/>
                </a:solidFill>
                <a:latin typeface="Arial" panose="020B0604020202020204" pitchFamily="34" charset="0"/>
                <a:cs typeface="Arial" panose="020B0604020202020204" pitchFamily="34" charset="0"/>
              </a:rPr>
              <a:t>Doanh nghiệp </a:t>
            </a:r>
            <a:r>
              <a:rPr lang="en-US" sz="2701" b="1" dirty="0" err="1">
                <a:solidFill>
                  <a:schemeClr val="bg1"/>
                </a:solidFill>
                <a:latin typeface="Arial" panose="020B0604020202020204" pitchFamily="34" charset="0"/>
                <a:cs typeface="Arial" panose="020B0604020202020204" pitchFamily="34" charset="0"/>
              </a:rPr>
              <a:t>nên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quan</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hệ</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và</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giao</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dịch</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với</a:t>
            </a:r>
            <a:r>
              <a:rPr lang="en-US" sz="2701" b="1" dirty="0">
                <a:solidFill>
                  <a:schemeClr val="bg1"/>
                </a:solidFill>
                <a:latin typeface="Arial" panose="020B0604020202020204" pitchFamily="34" charset="0"/>
                <a:cs typeface="Arial" panose="020B0604020202020204" pitchFamily="34" charset="0"/>
              </a:rPr>
              <a:t> 1-2 Bank</a:t>
            </a:r>
          </a:p>
        </p:txBody>
      </p:sp>
      <p:grpSp>
        <p:nvGrpSpPr>
          <p:cNvPr id="43" name="Group 42"/>
          <p:cNvGrpSpPr/>
          <p:nvPr/>
        </p:nvGrpSpPr>
        <p:grpSpPr>
          <a:xfrm>
            <a:off x="4109050" y="1705492"/>
            <a:ext cx="3276248" cy="4039740"/>
            <a:chOff x="4298607" y="1750046"/>
            <a:chExt cx="3918566" cy="4039740"/>
          </a:xfrm>
        </p:grpSpPr>
        <p:grpSp>
          <p:nvGrpSpPr>
            <p:cNvPr id="42" name="Group 41"/>
            <p:cNvGrpSpPr/>
            <p:nvPr/>
          </p:nvGrpSpPr>
          <p:grpSpPr>
            <a:xfrm rot="10800000">
              <a:off x="4298607" y="3433084"/>
              <a:ext cx="1164675" cy="667705"/>
              <a:chOff x="4244015" y="3460380"/>
              <a:chExt cx="1164675" cy="667705"/>
            </a:xfrm>
          </p:grpSpPr>
          <p:sp>
            <p:nvSpPr>
              <p:cNvPr id="9" name="9Slide.vn 5"/>
              <p:cNvSpPr>
                <a:spLocks noChangeArrowheads="1"/>
              </p:cNvSpPr>
              <p:nvPr/>
            </p:nvSpPr>
            <p:spPr bwMode="auto">
              <a:xfrm flipH="1">
                <a:off x="4244015" y="3460380"/>
                <a:ext cx="1164675" cy="14570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1" name="9Slide.vn 7"/>
              <p:cNvSpPr>
                <a:spLocks noChangeArrowheads="1"/>
              </p:cNvSpPr>
              <p:nvPr/>
            </p:nvSpPr>
            <p:spPr bwMode="auto">
              <a:xfrm flipH="1">
                <a:off x="4244015" y="3631512"/>
                <a:ext cx="1164675" cy="14570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3" name="9Slide.vn 9"/>
              <p:cNvSpPr>
                <a:spLocks noChangeArrowheads="1"/>
              </p:cNvSpPr>
              <p:nvPr/>
            </p:nvSpPr>
            <p:spPr bwMode="auto">
              <a:xfrm flipH="1">
                <a:off x="4244015" y="3802840"/>
                <a:ext cx="1164675" cy="15033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5" name="9Slide.vn 11"/>
              <p:cNvSpPr>
                <a:spLocks noChangeArrowheads="1"/>
              </p:cNvSpPr>
              <p:nvPr/>
            </p:nvSpPr>
            <p:spPr bwMode="auto">
              <a:xfrm flipH="1">
                <a:off x="4244015" y="3982380"/>
                <a:ext cx="1164675" cy="145705"/>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grpSp>
          <p:nvGrpSpPr>
            <p:cNvPr id="41" name="Group 40"/>
            <p:cNvGrpSpPr/>
            <p:nvPr/>
          </p:nvGrpSpPr>
          <p:grpSpPr>
            <a:xfrm rot="10800000">
              <a:off x="5461719" y="1750046"/>
              <a:ext cx="2755454" cy="4039740"/>
              <a:chOff x="4207883" y="1613979"/>
              <a:chExt cx="2755454" cy="4039740"/>
            </a:xfrm>
          </p:grpSpPr>
          <p:sp>
            <p:nvSpPr>
              <p:cNvPr id="5" name="9Slide.vn 1"/>
              <p:cNvSpPr/>
              <p:nvPr/>
            </p:nvSpPr>
            <p:spPr>
              <a:xfrm rot="16200000">
                <a:off x="4637559" y="1184304"/>
                <a:ext cx="968676" cy="1828028"/>
              </a:xfrm>
              <a:prstGeom prst="round2SameRect">
                <a:avLst>
                  <a:gd name="adj1" fmla="val 50000"/>
                  <a:gd name="adj2" fmla="val 0"/>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6" name="9Slide.vn 2"/>
              <p:cNvSpPr/>
              <p:nvPr/>
            </p:nvSpPr>
            <p:spPr>
              <a:xfrm rot="16200000">
                <a:off x="4637559" y="2207992"/>
                <a:ext cx="968676" cy="1828028"/>
              </a:xfrm>
              <a:prstGeom prst="round2SameRect">
                <a:avLst>
                  <a:gd name="adj1" fmla="val 50000"/>
                  <a:gd name="adj2" fmla="val 0"/>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7" name="9Slide.vn 3"/>
              <p:cNvSpPr/>
              <p:nvPr/>
            </p:nvSpPr>
            <p:spPr>
              <a:xfrm rot="16200000">
                <a:off x="4637559" y="3231680"/>
                <a:ext cx="968676" cy="1828028"/>
              </a:xfrm>
              <a:prstGeom prst="round2SameRect">
                <a:avLst>
                  <a:gd name="adj1" fmla="val 50000"/>
                  <a:gd name="adj2" fmla="val 0"/>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8" name="9Slide.vn 4"/>
              <p:cNvSpPr/>
              <p:nvPr/>
            </p:nvSpPr>
            <p:spPr>
              <a:xfrm rot="16200000">
                <a:off x="4637559" y="4255367"/>
                <a:ext cx="968676" cy="1828028"/>
              </a:xfrm>
              <a:prstGeom prst="round2SameRect">
                <a:avLst>
                  <a:gd name="adj1" fmla="val 50000"/>
                  <a:gd name="adj2" fmla="val 0"/>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0" name="9Slide.vn 6"/>
              <p:cNvSpPr>
                <a:spLocks/>
              </p:cNvSpPr>
              <p:nvPr/>
            </p:nvSpPr>
            <p:spPr bwMode="auto">
              <a:xfrm flipH="1">
                <a:off x="6035911" y="1613979"/>
                <a:ext cx="927426" cy="1834035"/>
              </a:xfrm>
              <a:custGeom>
                <a:avLst/>
                <a:gdLst>
                  <a:gd name="T0" fmla="*/ 0 w 401"/>
                  <a:gd name="T1" fmla="*/ 730 h 793"/>
                  <a:gd name="T2" fmla="*/ 401 w 401"/>
                  <a:gd name="T3" fmla="*/ 0 h 793"/>
                  <a:gd name="T4" fmla="*/ 401 w 401"/>
                  <a:gd name="T5" fmla="*/ 419 h 793"/>
                  <a:gd name="T6" fmla="*/ 0 w 401"/>
                  <a:gd name="T7" fmla="*/ 793 h 793"/>
                  <a:gd name="T8" fmla="*/ 0 w 401"/>
                  <a:gd name="T9" fmla="*/ 730 h 793"/>
                </a:gdLst>
                <a:ahLst/>
                <a:cxnLst>
                  <a:cxn ang="0">
                    <a:pos x="T0" y="T1"/>
                  </a:cxn>
                  <a:cxn ang="0">
                    <a:pos x="T2" y="T3"/>
                  </a:cxn>
                  <a:cxn ang="0">
                    <a:pos x="T4" y="T5"/>
                  </a:cxn>
                  <a:cxn ang="0">
                    <a:pos x="T6" y="T7"/>
                  </a:cxn>
                  <a:cxn ang="0">
                    <a:pos x="T8" y="T9"/>
                  </a:cxn>
                </a:cxnLst>
                <a:rect l="0" t="0" r="r" b="b"/>
                <a:pathLst>
                  <a:path w="401" h="793">
                    <a:moveTo>
                      <a:pt x="0" y="730"/>
                    </a:moveTo>
                    <a:lnTo>
                      <a:pt x="401" y="0"/>
                    </a:lnTo>
                    <a:lnTo>
                      <a:pt x="401" y="419"/>
                    </a:lnTo>
                    <a:lnTo>
                      <a:pt x="0" y="793"/>
                    </a:lnTo>
                    <a:lnTo>
                      <a:pt x="0" y="73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2" name="9Slide.vn 8"/>
              <p:cNvSpPr>
                <a:spLocks/>
              </p:cNvSpPr>
              <p:nvPr/>
            </p:nvSpPr>
            <p:spPr bwMode="auto">
              <a:xfrm flipH="1">
                <a:off x="6035911" y="2638525"/>
                <a:ext cx="927426" cy="980619"/>
              </a:xfrm>
              <a:custGeom>
                <a:avLst/>
                <a:gdLst>
                  <a:gd name="T0" fmla="*/ 0 w 401"/>
                  <a:gd name="T1" fmla="*/ 361 h 424"/>
                  <a:gd name="T2" fmla="*/ 401 w 401"/>
                  <a:gd name="T3" fmla="*/ 0 h 424"/>
                  <a:gd name="T4" fmla="*/ 401 w 401"/>
                  <a:gd name="T5" fmla="*/ 418 h 424"/>
                  <a:gd name="T6" fmla="*/ 0 w 401"/>
                  <a:gd name="T7" fmla="*/ 424 h 424"/>
                  <a:gd name="T8" fmla="*/ 0 w 401"/>
                  <a:gd name="T9" fmla="*/ 361 h 424"/>
                </a:gdLst>
                <a:ahLst/>
                <a:cxnLst>
                  <a:cxn ang="0">
                    <a:pos x="T0" y="T1"/>
                  </a:cxn>
                  <a:cxn ang="0">
                    <a:pos x="T2" y="T3"/>
                  </a:cxn>
                  <a:cxn ang="0">
                    <a:pos x="T4" y="T5"/>
                  </a:cxn>
                  <a:cxn ang="0">
                    <a:pos x="T6" y="T7"/>
                  </a:cxn>
                  <a:cxn ang="0">
                    <a:pos x="T8" y="T9"/>
                  </a:cxn>
                </a:cxnLst>
                <a:rect l="0" t="0" r="r" b="b"/>
                <a:pathLst>
                  <a:path w="401" h="424">
                    <a:moveTo>
                      <a:pt x="0" y="361"/>
                    </a:moveTo>
                    <a:lnTo>
                      <a:pt x="401" y="0"/>
                    </a:lnTo>
                    <a:lnTo>
                      <a:pt x="401" y="418"/>
                    </a:lnTo>
                    <a:lnTo>
                      <a:pt x="0" y="424"/>
                    </a:lnTo>
                    <a:lnTo>
                      <a:pt x="0" y="361"/>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9Slide.vn 10"/>
              <p:cNvSpPr>
                <a:spLocks/>
              </p:cNvSpPr>
              <p:nvPr/>
            </p:nvSpPr>
            <p:spPr bwMode="auto">
              <a:xfrm flipH="1">
                <a:off x="6035911" y="3644769"/>
                <a:ext cx="927426" cy="985245"/>
              </a:xfrm>
              <a:custGeom>
                <a:avLst/>
                <a:gdLst>
                  <a:gd name="T0" fmla="*/ 401 w 401"/>
                  <a:gd name="T1" fmla="*/ 426 h 426"/>
                  <a:gd name="T2" fmla="*/ 0 w 401"/>
                  <a:gd name="T3" fmla="*/ 65 h 426"/>
                  <a:gd name="T4" fmla="*/ 0 w 401"/>
                  <a:gd name="T5" fmla="*/ 0 h 426"/>
                  <a:gd name="T6" fmla="*/ 401 w 401"/>
                  <a:gd name="T7" fmla="*/ 7 h 426"/>
                  <a:gd name="T8" fmla="*/ 401 w 401"/>
                  <a:gd name="T9" fmla="*/ 426 h 426"/>
                </a:gdLst>
                <a:ahLst/>
                <a:cxnLst>
                  <a:cxn ang="0">
                    <a:pos x="T0" y="T1"/>
                  </a:cxn>
                  <a:cxn ang="0">
                    <a:pos x="T2" y="T3"/>
                  </a:cxn>
                  <a:cxn ang="0">
                    <a:pos x="T4" y="T5"/>
                  </a:cxn>
                  <a:cxn ang="0">
                    <a:pos x="T6" y="T7"/>
                  </a:cxn>
                  <a:cxn ang="0">
                    <a:pos x="T8" y="T9"/>
                  </a:cxn>
                </a:cxnLst>
                <a:rect l="0" t="0" r="r" b="b"/>
                <a:pathLst>
                  <a:path w="401" h="426">
                    <a:moveTo>
                      <a:pt x="401" y="426"/>
                    </a:moveTo>
                    <a:lnTo>
                      <a:pt x="0" y="65"/>
                    </a:lnTo>
                    <a:lnTo>
                      <a:pt x="0" y="0"/>
                    </a:lnTo>
                    <a:lnTo>
                      <a:pt x="401" y="7"/>
                    </a:lnTo>
                    <a:lnTo>
                      <a:pt x="401" y="426"/>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6" name="9Slide.vn 12"/>
              <p:cNvSpPr>
                <a:spLocks/>
              </p:cNvSpPr>
              <p:nvPr/>
            </p:nvSpPr>
            <p:spPr bwMode="auto">
              <a:xfrm flipH="1">
                <a:off x="6035911" y="3824309"/>
                <a:ext cx="927426" cy="1829410"/>
              </a:xfrm>
              <a:custGeom>
                <a:avLst/>
                <a:gdLst>
                  <a:gd name="T0" fmla="*/ 401 w 401"/>
                  <a:gd name="T1" fmla="*/ 791 h 791"/>
                  <a:gd name="T2" fmla="*/ 0 w 401"/>
                  <a:gd name="T3" fmla="*/ 63 h 791"/>
                  <a:gd name="T4" fmla="*/ 0 w 401"/>
                  <a:gd name="T5" fmla="*/ 0 h 791"/>
                  <a:gd name="T6" fmla="*/ 401 w 401"/>
                  <a:gd name="T7" fmla="*/ 372 h 791"/>
                  <a:gd name="T8" fmla="*/ 401 w 401"/>
                  <a:gd name="T9" fmla="*/ 791 h 791"/>
                </a:gdLst>
                <a:ahLst/>
                <a:cxnLst>
                  <a:cxn ang="0">
                    <a:pos x="T0" y="T1"/>
                  </a:cxn>
                  <a:cxn ang="0">
                    <a:pos x="T2" y="T3"/>
                  </a:cxn>
                  <a:cxn ang="0">
                    <a:pos x="T4" y="T5"/>
                  </a:cxn>
                  <a:cxn ang="0">
                    <a:pos x="T6" y="T7"/>
                  </a:cxn>
                  <a:cxn ang="0">
                    <a:pos x="T8" y="T9"/>
                  </a:cxn>
                </a:cxnLst>
                <a:rect l="0" t="0" r="r" b="b"/>
                <a:pathLst>
                  <a:path w="401" h="791">
                    <a:moveTo>
                      <a:pt x="401" y="791"/>
                    </a:moveTo>
                    <a:lnTo>
                      <a:pt x="0" y="63"/>
                    </a:lnTo>
                    <a:lnTo>
                      <a:pt x="0" y="0"/>
                    </a:lnTo>
                    <a:lnTo>
                      <a:pt x="401" y="372"/>
                    </a:lnTo>
                    <a:lnTo>
                      <a:pt x="401" y="79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grpSp>
      <p:sp>
        <p:nvSpPr>
          <p:cNvPr id="17" name="9Slide.vn 13"/>
          <p:cNvSpPr/>
          <p:nvPr/>
        </p:nvSpPr>
        <p:spPr>
          <a:xfrm>
            <a:off x="1472687" y="2205538"/>
            <a:ext cx="850644" cy="850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9Slide02 Tieu de dai" panose="02000000000000000000" pitchFamily="2" charset="0"/>
              <a:cs typeface="+mn-cs"/>
            </a:endParaRPr>
          </a:p>
        </p:txBody>
      </p:sp>
      <p:sp>
        <p:nvSpPr>
          <p:cNvPr id="18" name="9Slide.vn 15"/>
          <p:cNvSpPr/>
          <p:nvPr/>
        </p:nvSpPr>
        <p:spPr>
          <a:xfrm>
            <a:off x="1479380" y="4344848"/>
            <a:ext cx="850644" cy="850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AU" sz="2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9Slide02 Tieu de dai" panose="02000000000000000000" pitchFamily="2" charset="0"/>
              <a:cs typeface="+mn-cs"/>
            </a:endParaRPr>
          </a:p>
        </p:txBody>
      </p:sp>
      <p:grpSp>
        <p:nvGrpSpPr>
          <p:cNvPr id="19" name="9Slide.vn 17"/>
          <p:cNvGrpSpPr/>
          <p:nvPr/>
        </p:nvGrpSpPr>
        <p:grpSpPr>
          <a:xfrm>
            <a:off x="1897701" y="2942189"/>
            <a:ext cx="2379643" cy="1550398"/>
            <a:chOff x="7807626" y="2840139"/>
            <a:chExt cx="4028258" cy="1896844"/>
          </a:xfrm>
        </p:grpSpPr>
        <p:sp>
          <p:nvSpPr>
            <p:cNvPr id="20" name="9Slide.vn 18"/>
            <p:cNvSpPr>
              <a:spLocks/>
            </p:cNvSpPr>
            <p:nvPr/>
          </p:nvSpPr>
          <p:spPr bwMode="auto">
            <a:xfrm flipH="1">
              <a:off x="7933294" y="3701769"/>
              <a:ext cx="2227002" cy="182321"/>
            </a:xfrm>
            <a:custGeom>
              <a:avLst/>
              <a:gdLst>
                <a:gd name="T0" fmla="*/ 1206 w 1206"/>
                <a:gd name="T1" fmla="*/ 49 h 98"/>
                <a:gd name="T2" fmla="*/ 1157 w 1206"/>
                <a:gd name="T3" fmla="*/ 98 h 98"/>
                <a:gd name="T4" fmla="*/ 49 w 1206"/>
                <a:gd name="T5" fmla="*/ 98 h 98"/>
                <a:gd name="T6" fmla="*/ 0 w 1206"/>
                <a:gd name="T7" fmla="*/ 49 h 98"/>
                <a:gd name="T8" fmla="*/ 0 w 1206"/>
                <a:gd name="T9" fmla="*/ 49 h 98"/>
                <a:gd name="T10" fmla="*/ 49 w 1206"/>
                <a:gd name="T11" fmla="*/ 0 h 98"/>
                <a:gd name="T12" fmla="*/ 1157 w 1206"/>
                <a:gd name="T13" fmla="*/ 0 h 98"/>
                <a:gd name="T14" fmla="*/ 1206 w 1206"/>
                <a:gd name="T15" fmla="*/ 49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6" h="98">
                  <a:moveTo>
                    <a:pt x="1206" y="49"/>
                  </a:moveTo>
                  <a:cubicBezTo>
                    <a:pt x="1206" y="76"/>
                    <a:pt x="1184" y="98"/>
                    <a:pt x="1157" y="98"/>
                  </a:cubicBezTo>
                  <a:cubicBezTo>
                    <a:pt x="49" y="98"/>
                    <a:pt x="49" y="98"/>
                    <a:pt x="49" y="98"/>
                  </a:cubicBezTo>
                  <a:cubicBezTo>
                    <a:pt x="22" y="98"/>
                    <a:pt x="0" y="76"/>
                    <a:pt x="0" y="49"/>
                  </a:cubicBezTo>
                  <a:cubicBezTo>
                    <a:pt x="0" y="49"/>
                    <a:pt x="0" y="49"/>
                    <a:pt x="0" y="49"/>
                  </a:cubicBezTo>
                  <a:cubicBezTo>
                    <a:pt x="0" y="22"/>
                    <a:pt x="22" y="0"/>
                    <a:pt x="49" y="0"/>
                  </a:cubicBezTo>
                  <a:cubicBezTo>
                    <a:pt x="1157" y="0"/>
                    <a:pt x="1157" y="0"/>
                    <a:pt x="1157" y="0"/>
                  </a:cubicBezTo>
                  <a:cubicBezTo>
                    <a:pt x="1184" y="0"/>
                    <a:pt x="1206" y="22"/>
                    <a:pt x="1206" y="49"/>
                  </a:cubicBezTo>
                  <a:close/>
                </a:path>
              </a:pathLst>
            </a:custGeom>
            <a:gradFill>
              <a:gsLst>
                <a:gs pos="0">
                  <a:srgbClr val="8E0300"/>
                </a:gs>
                <a:gs pos="100000">
                  <a:srgbClr val="8E0300"/>
                </a:gs>
                <a:gs pos="50000">
                  <a:srgbClr val="DD0300"/>
                </a:gs>
              </a:gsLst>
              <a:lin ang="5400000" scaled="1"/>
            </a:gradFill>
            <a:ln>
              <a:noFill/>
            </a:ln>
          </p:spPr>
          <p:txBody>
            <a:bodyPr lIns="0" tIns="0" rIns="0" bIns="0"/>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A5A5A"/>
                </a:solidFill>
                <a:effectLst/>
                <a:uLnTx/>
                <a:uFillTx/>
                <a:latin typeface="Calibri" panose="020F0502020204030204"/>
                <a:ea typeface="+mn-ea"/>
                <a:cs typeface="+mn-cs"/>
              </a:endParaRPr>
            </a:p>
          </p:txBody>
        </p:sp>
        <p:grpSp>
          <p:nvGrpSpPr>
            <p:cNvPr id="21" name="Group 20"/>
            <p:cNvGrpSpPr/>
            <p:nvPr/>
          </p:nvGrpSpPr>
          <p:grpSpPr>
            <a:xfrm>
              <a:off x="9932750" y="3580221"/>
              <a:ext cx="1903134" cy="425416"/>
              <a:chOff x="8744013" y="3706830"/>
              <a:chExt cx="1903134" cy="425416"/>
            </a:xfrm>
          </p:grpSpPr>
          <p:sp>
            <p:nvSpPr>
              <p:cNvPr id="28" name="9Slide.vn 19"/>
              <p:cNvSpPr>
                <a:spLocks/>
              </p:cNvSpPr>
              <p:nvPr/>
            </p:nvSpPr>
            <p:spPr bwMode="auto">
              <a:xfrm flipH="1">
                <a:off x="9694336" y="3886061"/>
                <a:ext cx="952811" cy="66954"/>
              </a:xfrm>
              <a:custGeom>
                <a:avLst/>
                <a:gdLst>
                  <a:gd name="T0" fmla="*/ 104 w 516"/>
                  <a:gd name="T1" fmla="*/ 0 h 36"/>
                  <a:gd name="T2" fmla="*/ 0 w 516"/>
                  <a:gd name="T3" fmla="*/ 18 h 36"/>
                  <a:gd name="T4" fmla="*/ 104 w 516"/>
                  <a:gd name="T5" fmla="*/ 36 h 36"/>
                  <a:gd name="T6" fmla="*/ 516 w 516"/>
                  <a:gd name="T7" fmla="*/ 36 h 36"/>
                  <a:gd name="T8" fmla="*/ 516 w 516"/>
                  <a:gd name="T9" fmla="*/ 0 h 36"/>
                  <a:gd name="T10" fmla="*/ 104 w 516"/>
                  <a:gd name="T11" fmla="*/ 0 h 36"/>
                </a:gdLst>
                <a:ahLst/>
                <a:cxnLst>
                  <a:cxn ang="0">
                    <a:pos x="T0" y="T1"/>
                  </a:cxn>
                  <a:cxn ang="0">
                    <a:pos x="T2" y="T3"/>
                  </a:cxn>
                  <a:cxn ang="0">
                    <a:pos x="T4" y="T5"/>
                  </a:cxn>
                  <a:cxn ang="0">
                    <a:pos x="T6" y="T7"/>
                  </a:cxn>
                  <a:cxn ang="0">
                    <a:pos x="T8" y="T9"/>
                  </a:cxn>
                  <a:cxn ang="0">
                    <a:pos x="T10" y="T11"/>
                  </a:cxn>
                </a:cxnLst>
                <a:rect l="0" t="0" r="r" b="b"/>
                <a:pathLst>
                  <a:path w="516" h="36">
                    <a:moveTo>
                      <a:pt x="104" y="0"/>
                    </a:moveTo>
                    <a:cubicBezTo>
                      <a:pt x="104" y="0"/>
                      <a:pt x="0" y="12"/>
                      <a:pt x="0" y="18"/>
                    </a:cubicBezTo>
                    <a:cubicBezTo>
                      <a:pt x="0" y="24"/>
                      <a:pt x="104" y="36"/>
                      <a:pt x="104" y="36"/>
                    </a:cubicBezTo>
                    <a:cubicBezTo>
                      <a:pt x="516" y="36"/>
                      <a:pt x="516" y="36"/>
                      <a:pt x="516" y="36"/>
                    </a:cubicBezTo>
                    <a:cubicBezTo>
                      <a:pt x="516" y="0"/>
                      <a:pt x="516" y="0"/>
                      <a:pt x="516" y="0"/>
                    </a:cubicBezTo>
                    <a:lnTo>
                      <a:pt x="10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29" name="9Slide.vn 20"/>
              <p:cNvSpPr>
                <a:spLocks/>
              </p:cNvSpPr>
              <p:nvPr/>
            </p:nvSpPr>
            <p:spPr bwMode="auto">
              <a:xfrm flipH="1">
                <a:off x="9590727" y="3723311"/>
                <a:ext cx="413056" cy="392454"/>
              </a:xfrm>
              <a:custGeom>
                <a:avLst/>
                <a:gdLst>
                  <a:gd name="T0" fmla="*/ 181 w 401"/>
                  <a:gd name="T1" fmla="*/ 0 h 381"/>
                  <a:gd name="T2" fmla="*/ 0 w 401"/>
                  <a:gd name="T3" fmla="*/ 138 h 381"/>
                  <a:gd name="T4" fmla="*/ 0 w 401"/>
                  <a:gd name="T5" fmla="*/ 243 h 381"/>
                  <a:gd name="T6" fmla="*/ 181 w 401"/>
                  <a:gd name="T7" fmla="*/ 381 h 381"/>
                  <a:gd name="T8" fmla="*/ 401 w 401"/>
                  <a:gd name="T9" fmla="*/ 381 h 381"/>
                  <a:gd name="T10" fmla="*/ 401 w 401"/>
                  <a:gd name="T11" fmla="*/ 0 h 381"/>
                  <a:gd name="T12" fmla="*/ 181 w 401"/>
                  <a:gd name="T13" fmla="*/ 0 h 381"/>
                </a:gdLst>
                <a:ahLst/>
                <a:cxnLst>
                  <a:cxn ang="0">
                    <a:pos x="T0" y="T1"/>
                  </a:cxn>
                  <a:cxn ang="0">
                    <a:pos x="T2" y="T3"/>
                  </a:cxn>
                  <a:cxn ang="0">
                    <a:pos x="T4" y="T5"/>
                  </a:cxn>
                  <a:cxn ang="0">
                    <a:pos x="T6" y="T7"/>
                  </a:cxn>
                  <a:cxn ang="0">
                    <a:pos x="T8" y="T9"/>
                  </a:cxn>
                  <a:cxn ang="0">
                    <a:pos x="T10" y="T11"/>
                  </a:cxn>
                  <a:cxn ang="0">
                    <a:pos x="T12" y="T13"/>
                  </a:cxn>
                </a:cxnLst>
                <a:rect l="0" t="0" r="r" b="b"/>
                <a:pathLst>
                  <a:path w="401" h="381">
                    <a:moveTo>
                      <a:pt x="181" y="0"/>
                    </a:moveTo>
                    <a:lnTo>
                      <a:pt x="0" y="138"/>
                    </a:lnTo>
                    <a:lnTo>
                      <a:pt x="0" y="243"/>
                    </a:lnTo>
                    <a:lnTo>
                      <a:pt x="181" y="381"/>
                    </a:lnTo>
                    <a:lnTo>
                      <a:pt x="401" y="381"/>
                    </a:lnTo>
                    <a:lnTo>
                      <a:pt x="401" y="0"/>
                    </a:lnTo>
                    <a:lnTo>
                      <a:pt x="181" y="0"/>
                    </a:lnTo>
                    <a:close/>
                  </a:path>
                </a:pathLst>
              </a:custGeom>
              <a:solidFill>
                <a:srgbClr val="EFB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30" name="9Slide.vn 21"/>
              <p:cNvSpPr>
                <a:spLocks/>
              </p:cNvSpPr>
              <p:nvPr/>
            </p:nvSpPr>
            <p:spPr bwMode="auto">
              <a:xfrm flipH="1">
                <a:off x="8744013" y="3723311"/>
                <a:ext cx="414087" cy="392454"/>
              </a:xfrm>
              <a:custGeom>
                <a:avLst/>
                <a:gdLst>
                  <a:gd name="T0" fmla="*/ 221 w 402"/>
                  <a:gd name="T1" fmla="*/ 0 h 381"/>
                  <a:gd name="T2" fmla="*/ 402 w 402"/>
                  <a:gd name="T3" fmla="*/ 72 h 381"/>
                  <a:gd name="T4" fmla="*/ 402 w 402"/>
                  <a:gd name="T5" fmla="*/ 307 h 381"/>
                  <a:gd name="T6" fmla="*/ 221 w 402"/>
                  <a:gd name="T7" fmla="*/ 381 h 381"/>
                  <a:gd name="T8" fmla="*/ 0 w 402"/>
                  <a:gd name="T9" fmla="*/ 381 h 381"/>
                  <a:gd name="T10" fmla="*/ 0 w 402"/>
                  <a:gd name="T11" fmla="*/ 0 h 381"/>
                  <a:gd name="T12" fmla="*/ 221 w 402"/>
                  <a:gd name="T13" fmla="*/ 0 h 381"/>
                </a:gdLst>
                <a:ahLst/>
                <a:cxnLst>
                  <a:cxn ang="0">
                    <a:pos x="T0" y="T1"/>
                  </a:cxn>
                  <a:cxn ang="0">
                    <a:pos x="T2" y="T3"/>
                  </a:cxn>
                  <a:cxn ang="0">
                    <a:pos x="T4" y="T5"/>
                  </a:cxn>
                  <a:cxn ang="0">
                    <a:pos x="T6" y="T7"/>
                  </a:cxn>
                  <a:cxn ang="0">
                    <a:pos x="T8" y="T9"/>
                  </a:cxn>
                  <a:cxn ang="0">
                    <a:pos x="T10" y="T11"/>
                  </a:cxn>
                  <a:cxn ang="0">
                    <a:pos x="T12" y="T13"/>
                  </a:cxn>
                </a:cxnLst>
                <a:rect l="0" t="0" r="r" b="b"/>
                <a:pathLst>
                  <a:path w="402" h="381">
                    <a:moveTo>
                      <a:pt x="221" y="0"/>
                    </a:moveTo>
                    <a:lnTo>
                      <a:pt x="402" y="72"/>
                    </a:lnTo>
                    <a:lnTo>
                      <a:pt x="402" y="307"/>
                    </a:lnTo>
                    <a:lnTo>
                      <a:pt x="221" y="381"/>
                    </a:lnTo>
                    <a:lnTo>
                      <a:pt x="0" y="381"/>
                    </a:lnTo>
                    <a:lnTo>
                      <a:pt x="0" y="0"/>
                    </a:lnTo>
                    <a:lnTo>
                      <a:pt x="221" y="0"/>
                    </a:lnTo>
                    <a:close/>
                  </a:path>
                </a:pathLst>
              </a:custGeom>
              <a:solidFill>
                <a:srgbClr val="EFB6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31" name="9Slide.vn 22"/>
              <p:cNvSpPr>
                <a:spLocks noChangeArrowheads="1"/>
              </p:cNvSpPr>
              <p:nvPr/>
            </p:nvSpPr>
            <p:spPr bwMode="auto">
              <a:xfrm flipH="1">
                <a:off x="9006679" y="3706830"/>
                <a:ext cx="771520" cy="425416"/>
              </a:xfrm>
              <a:prstGeom prst="rect">
                <a:avLst/>
              </a:prstGeom>
              <a:solidFill>
                <a:srgbClr val="FAC5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32" name="9Slide.vn 23"/>
              <p:cNvSpPr>
                <a:spLocks noChangeArrowheads="1"/>
              </p:cNvSpPr>
              <p:nvPr/>
            </p:nvSpPr>
            <p:spPr bwMode="auto">
              <a:xfrm flipH="1">
                <a:off x="9688583" y="3706830"/>
                <a:ext cx="32962" cy="425416"/>
              </a:xfrm>
              <a:prstGeom prst="rect">
                <a:avLst/>
              </a:prstGeom>
              <a:solidFill>
                <a:srgbClr val="EFB6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33" name="9Slide.vn 24"/>
              <p:cNvSpPr>
                <a:spLocks noChangeArrowheads="1"/>
              </p:cNvSpPr>
              <p:nvPr/>
            </p:nvSpPr>
            <p:spPr bwMode="auto">
              <a:xfrm flipH="1">
                <a:off x="9544374" y="3706830"/>
                <a:ext cx="65924" cy="425416"/>
              </a:xfrm>
              <a:prstGeom prst="rect">
                <a:avLst/>
              </a:prstGeom>
              <a:solidFill>
                <a:srgbClr val="EFB6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34" name="9Slide.vn 25"/>
              <p:cNvSpPr>
                <a:spLocks noChangeArrowheads="1"/>
              </p:cNvSpPr>
              <p:nvPr/>
            </p:nvSpPr>
            <p:spPr bwMode="auto">
              <a:xfrm flipH="1">
                <a:off x="9111746" y="3706830"/>
                <a:ext cx="66955" cy="425416"/>
              </a:xfrm>
              <a:prstGeom prst="rect">
                <a:avLst/>
              </a:prstGeom>
              <a:solidFill>
                <a:srgbClr val="EFB6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grpSp>
        <p:sp>
          <p:nvSpPr>
            <p:cNvPr id="22" name="9Slide.vn 26"/>
            <p:cNvSpPr>
              <a:spLocks/>
            </p:cNvSpPr>
            <p:nvPr/>
          </p:nvSpPr>
          <p:spPr bwMode="auto">
            <a:xfrm flipH="1">
              <a:off x="7807626" y="3282036"/>
              <a:ext cx="1172215" cy="470739"/>
            </a:xfrm>
            <a:custGeom>
              <a:avLst/>
              <a:gdLst>
                <a:gd name="T0" fmla="*/ 505 w 635"/>
                <a:gd name="T1" fmla="*/ 31 h 254"/>
                <a:gd name="T2" fmla="*/ 218 w 635"/>
                <a:gd name="T3" fmla="*/ 67 h 254"/>
                <a:gd name="T4" fmla="*/ 0 w 635"/>
                <a:gd name="T5" fmla="*/ 254 h 254"/>
                <a:gd name="T6" fmla="*/ 487 w 635"/>
                <a:gd name="T7" fmla="*/ 254 h 254"/>
                <a:gd name="T8" fmla="*/ 575 w 635"/>
                <a:gd name="T9" fmla="*/ 178 h 254"/>
                <a:gd name="T10" fmla="*/ 505 w 635"/>
                <a:gd name="T11" fmla="*/ 31 h 254"/>
              </a:gdLst>
              <a:ahLst/>
              <a:cxnLst>
                <a:cxn ang="0">
                  <a:pos x="T0" y="T1"/>
                </a:cxn>
                <a:cxn ang="0">
                  <a:pos x="T2" y="T3"/>
                </a:cxn>
                <a:cxn ang="0">
                  <a:pos x="T4" y="T5"/>
                </a:cxn>
                <a:cxn ang="0">
                  <a:pos x="T6" y="T7"/>
                </a:cxn>
                <a:cxn ang="0">
                  <a:pos x="T8" y="T9"/>
                </a:cxn>
                <a:cxn ang="0">
                  <a:pos x="T10" y="T11"/>
                </a:cxn>
              </a:cxnLst>
              <a:rect l="0" t="0" r="r" b="b"/>
              <a:pathLst>
                <a:path w="635" h="254">
                  <a:moveTo>
                    <a:pt x="505" y="31"/>
                  </a:moveTo>
                  <a:cubicBezTo>
                    <a:pt x="406" y="0"/>
                    <a:pt x="278" y="17"/>
                    <a:pt x="218" y="67"/>
                  </a:cubicBezTo>
                  <a:cubicBezTo>
                    <a:pt x="0" y="254"/>
                    <a:pt x="0" y="254"/>
                    <a:pt x="0" y="254"/>
                  </a:cubicBezTo>
                  <a:cubicBezTo>
                    <a:pt x="487" y="254"/>
                    <a:pt x="487" y="254"/>
                    <a:pt x="487" y="254"/>
                  </a:cubicBezTo>
                  <a:cubicBezTo>
                    <a:pt x="575" y="178"/>
                    <a:pt x="575" y="178"/>
                    <a:pt x="575" y="178"/>
                  </a:cubicBezTo>
                  <a:cubicBezTo>
                    <a:pt x="635" y="127"/>
                    <a:pt x="603" y="62"/>
                    <a:pt x="505" y="31"/>
                  </a:cubicBezTo>
                  <a:close/>
                </a:path>
              </a:pathLst>
            </a:custGeom>
            <a:solidFill>
              <a:srgbClr val="8E0300"/>
            </a:solidFill>
            <a:ln>
              <a:noFill/>
            </a:ln>
          </p:spPr>
          <p:txBody>
            <a:bodyPr lIns="0" tIns="0" rIns="0" bIns="0"/>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A5A5A"/>
                </a:solidFill>
                <a:effectLst/>
                <a:uLnTx/>
                <a:uFillTx/>
                <a:latin typeface="Calibri" panose="020F0502020204030204"/>
                <a:ea typeface="+mn-ea"/>
                <a:cs typeface="+mn-cs"/>
              </a:endParaRPr>
            </a:p>
          </p:txBody>
        </p:sp>
        <p:sp>
          <p:nvSpPr>
            <p:cNvPr id="23" name="9Slide.vn 27"/>
            <p:cNvSpPr>
              <a:spLocks/>
            </p:cNvSpPr>
            <p:nvPr/>
          </p:nvSpPr>
          <p:spPr bwMode="auto">
            <a:xfrm flipH="1">
              <a:off x="7807626" y="3824345"/>
              <a:ext cx="1172215" cy="912638"/>
            </a:xfrm>
            <a:custGeom>
              <a:avLst/>
              <a:gdLst>
                <a:gd name="T0" fmla="*/ 505 w 635"/>
                <a:gd name="T1" fmla="*/ 433 h 493"/>
                <a:gd name="T2" fmla="*/ 218 w 635"/>
                <a:gd name="T3" fmla="*/ 362 h 493"/>
                <a:gd name="T4" fmla="*/ 0 w 635"/>
                <a:gd name="T5" fmla="*/ 0 h 493"/>
                <a:gd name="T6" fmla="*/ 487 w 635"/>
                <a:gd name="T7" fmla="*/ 0 h 493"/>
                <a:gd name="T8" fmla="*/ 575 w 635"/>
                <a:gd name="T9" fmla="*/ 147 h 493"/>
                <a:gd name="T10" fmla="*/ 505 w 635"/>
                <a:gd name="T11" fmla="*/ 433 h 493"/>
              </a:gdLst>
              <a:ahLst/>
              <a:cxnLst>
                <a:cxn ang="0">
                  <a:pos x="T0" y="T1"/>
                </a:cxn>
                <a:cxn ang="0">
                  <a:pos x="T2" y="T3"/>
                </a:cxn>
                <a:cxn ang="0">
                  <a:pos x="T4" y="T5"/>
                </a:cxn>
                <a:cxn ang="0">
                  <a:pos x="T6" y="T7"/>
                </a:cxn>
                <a:cxn ang="0">
                  <a:pos x="T8" y="T9"/>
                </a:cxn>
                <a:cxn ang="0">
                  <a:pos x="T10" y="T11"/>
                </a:cxn>
              </a:cxnLst>
              <a:rect l="0" t="0" r="r" b="b"/>
              <a:pathLst>
                <a:path w="635" h="493">
                  <a:moveTo>
                    <a:pt x="505" y="433"/>
                  </a:moveTo>
                  <a:cubicBezTo>
                    <a:pt x="406" y="493"/>
                    <a:pt x="278" y="461"/>
                    <a:pt x="218" y="362"/>
                  </a:cubicBezTo>
                  <a:cubicBezTo>
                    <a:pt x="0" y="0"/>
                    <a:pt x="0" y="0"/>
                    <a:pt x="0" y="0"/>
                  </a:cubicBezTo>
                  <a:cubicBezTo>
                    <a:pt x="487" y="0"/>
                    <a:pt x="487" y="0"/>
                    <a:pt x="487" y="0"/>
                  </a:cubicBezTo>
                  <a:cubicBezTo>
                    <a:pt x="575" y="147"/>
                    <a:pt x="575" y="147"/>
                    <a:pt x="575" y="147"/>
                  </a:cubicBezTo>
                  <a:cubicBezTo>
                    <a:pt x="635" y="246"/>
                    <a:pt x="603" y="374"/>
                    <a:pt x="505" y="433"/>
                  </a:cubicBezTo>
                  <a:close/>
                </a:path>
              </a:pathLst>
            </a:custGeom>
            <a:gradFill flip="none" rotWithShape="1">
              <a:gsLst>
                <a:gs pos="17000">
                  <a:srgbClr val="FF0000"/>
                </a:gs>
                <a:gs pos="100000">
                  <a:srgbClr val="8E0300"/>
                </a:gs>
              </a:gsLst>
              <a:lin ang="16200000" scaled="1"/>
              <a:tileRect/>
            </a:gradFill>
            <a:ln>
              <a:noFill/>
            </a:ln>
          </p:spPr>
          <p:txBody>
            <a:bodyPr lIns="0" tIns="0" rIns="0" bIns="0"/>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A5A5A"/>
                </a:solidFill>
                <a:effectLst/>
                <a:uLnTx/>
                <a:uFillTx/>
                <a:latin typeface="Calibri" panose="020F0502020204030204"/>
                <a:ea typeface="+mn-ea"/>
                <a:cs typeface="+mn-cs"/>
              </a:endParaRPr>
            </a:p>
          </p:txBody>
        </p:sp>
        <p:sp>
          <p:nvSpPr>
            <p:cNvPr id="24" name="9Slide.vn 28"/>
            <p:cNvSpPr>
              <a:spLocks/>
            </p:cNvSpPr>
            <p:nvPr/>
          </p:nvSpPr>
          <p:spPr bwMode="auto">
            <a:xfrm flipH="1">
              <a:off x="7831317" y="3824345"/>
              <a:ext cx="1148524" cy="213223"/>
            </a:xfrm>
            <a:custGeom>
              <a:avLst/>
              <a:gdLst>
                <a:gd name="T0" fmla="*/ 218 w 622"/>
                <a:gd name="T1" fmla="*/ 58 h 115"/>
                <a:gd name="T2" fmla="*/ 0 w 622"/>
                <a:gd name="T3" fmla="*/ 0 h 115"/>
                <a:gd name="T4" fmla="*/ 487 w 622"/>
                <a:gd name="T5" fmla="*/ 0 h 115"/>
                <a:gd name="T6" fmla="*/ 622 w 622"/>
                <a:gd name="T7" fmla="*/ 62 h 115"/>
                <a:gd name="T8" fmla="*/ 218 w 622"/>
                <a:gd name="T9" fmla="*/ 58 h 115"/>
              </a:gdLst>
              <a:ahLst/>
              <a:cxnLst>
                <a:cxn ang="0">
                  <a:pos x="T0" y="T1"/>
                </a:cxn>
                <a:cxn ang="0">
                  <a:pos x="T2" y="T3"/>
                </a:cxn>
                <a:cxn ang="0">
                  <a:pos x="T4" y="T5"/>
                </a:cxn>
                <a:cxn ang="0">
                  <a:pos x="T6" y="T7"/>
                </a:cxn>
                <a:cxn ang="0">
                  <a:pos x="T8" y="T9"/>
                </a:cxn>
              </a:cxnLst>
              <a:rect l="0" t="0" r="r" b="b"/>
              <a:pathLst>
                <a:path w="622" h="115">
                  <a:moveTo>
                    <a:pt x="218" y="58"/>
                  </a:moveTo>
                  <a:cubicBezTo>
                    <a:pt x="0" y="0"/>
                    <a:pt x="0" y="0"/>
                    <a:pt x="0" y="0"/>
                  </a:cubicBezTo>
                  <a:cubicBezTo>
                    <a:pt x="487" y="0"/>
                    <a:pt x="487" y="0"/>
                    <a:pt x="487" y="0"/>
                  </a:cubicBezTo>
                  <a:cubicBezTo>
                    <a:pt x="487" y="0"/>
                    <a:pt x="622" y="9"/>
                    <a:pt x="622" y="62"/>
                  </a:cubicBezTo>
                  <a:cubicBezTo>
                    <a:pt x="622" y="115"/>
                    <a:pt x="278" y="73"/>
                    <a:pt x="218" y="58"/>
                  </a:cubicBezTo>
                  <a:close/>
                </a:path>
              </a:pathLst>
            </a:custGeom>
            <a:solidFill>
              <a:srgbClr val="DD0300"/>
            </a:solidFill>
            <a:ln>
              <a:noFill/>
            </a:ln>
          </p:spPr>
          <p:txBody>
            <a:bodyPr lIns="0" tIns="0" rIns="0" bIns="0"/>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A5A5A"/>
                </a:solidFill>
                <a:effectLst/>
                <a:uLnTx/>
                <a:uFillTx/>
                <a:latin typeface="Calibri" panose="020F0502020204030204"/>
                <a:ea typeface="+mn-ea"/>
                <a:cs typeface="+mn-cs"/>
              </a:endParaRPr>
            </a:p>
          </p:txBody>
        </p:sp>
        <p:sp>
          <p:nvSpPr>
            <p:cNvPr id="25" name="9Slide.vn 29"/>
            <p:cNvSpPr>
              <a:spLocks/>
            </p:cNvSpPr>
            <p:nvPr/>
          </p:nvSpPr>
          <p:spPr bwMode="auto">
            <a:xfrm flipH="1">
              <a:off x="7807626" y="2840139"/>
              <a:ext cx="1172215" cy="912638"/>
            </a:xfrm>
            <a:custGeom>
              <a:avLst/>
              <a:gdLst>
                <a:gd name="T0" fmla="*/ 505 w 635"/>
                <a:gd name="T1" fmla="*/ 59 h 493"/>
                <a:gd name="T2" fmla="*/ 218 w 635"/>
                <a:gd name="T3" fmla="*/ 130 h 493"/>
                <a:gd name="T4" fmla="*/ 0 w 635"/>
                <a:gd name="T5" fmla="*/ 493 h 493"/>
                <a:gd name="T6" fmla="*/ 487 w 635"/>
                <a:gd name="T7" fmla="*/ 493 h 493"/>
                <a:gd name="T8" fmla="*/ 575 w 635"/>
                <a:gd name="T9" fmla="*/ 346 h 493"/>
                <a:gd name="T10" fmla="*/ 505 w 635"/>
                <a:gd name="T11" fmla="*/ 59 h 493"/>
              </a:gdLst>
              <a:ahLst/>
              <a:cxnLst>
                <a:cxn ang="0">
                  <a:pos x="T0" y="T1"/>
                </a:cxn>
                <a:cxn ang="0">
                  <a:pos x="T2" y="T3"/>
                </a:cxn>
                <a:cxn ang="0">
                  <a:pos x="T4" y="T5"/>
                </a:cxn>
                <a:cxn ang="0">
                  <a:pos x="T6" y="T7"/>
                </a:cxn>
                <a:cxn ang="0">
                  <a:pos x="T8" y="T9"/>
                </a:cxn>
                <a:cxn ang="0">
                  <a:pos x="T10" y="T11"/>
                </a:cxn>
              </a:cxnLst>
              <a:rect l="0" t="0" r="r" b="b"/>
              <a:pathLst>
                <a:path w="635" h="493">
                  <a:moveTo>
                    <a:pt x="505" y="59"/>
                  </a:moveTo>
                  <a:cubicBezTo>
                    <a:pt x="406" y="0"/>
                    <a:pt x="278" y="32"/>
                    <a:pt x="218" y="130"/>
                  </a:cubicBezTo>
                  <a:cubicBezTo>
                    <a:pt x="0" y="493"/>
                    <a:pt x="0" y="493"/>
                    <a:pt x="0" y="493"/>
                  </a:cubicBezTo>
                  <a:cubicBezTo>
                    <a:pt x="487" y="493"/>
                    <a:pt x="487" y="493"/>
                    <a:pt x="487" y="493"/>
                  </a:cubicBezTo>
                  <a:cubicBezTo>
                    <a:pt x="575" y="346"/>
                    <a:pt x="575" y="346"/>
                    <a:pt x="575" y="346"/>
                  </a:cubicBezTo>
                  <a:cubicBezTo>
                    <a:pt x="635" y="247"/>
                    <a:pt x="603" y="119"/>
                    <a:pt x="505" y="59"/>
                  </a:cubicBezTo>
                  <a:close/>
                </a:path>
              </a:pathLst>
            </a:custGeom>
            <a:solidFill>
              <a:srgbClr val="DD0300"/>
            </a:solidFill>
            <a:ln>
              <a:noFill/>
            </a:ln>
          </p:spPr>
          <p:txBody>
            <a:bodyPr lIns="0" tIns="0" rIns="0" bIns="0"/>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A5A5A"/>
                </a:solidFill>
                <a:effectLst/>
                <a:uLnTx/>
                <a:uFillTx/>
                <a:latin typeface="Calibri" panose="020F0502020204030204"/>
                <a:ea typeface="+mn-ea"/>
                <a:cs typeface="+mn-cs"/>
              </a:endParaRPr>
            </a:p>
          </p:txBody>
        </p:sp>
        <p:sp>
          <p:nvSpPr>
            <p:cNvPr id="26" name="9Slide.vn 30"/>
            <p:cNvSpPr>
              <a:spLocks/>
            </p:cNvSpPr>
            <p:nvPr/>
          </p:nvSpPr>
          <p:spPr bwMode="auto">
            <a:xfrm flipH="1">
              <a:off x="7894152" y="3282036"/>
              <a:ext cx="1085690" cy="470739"/>
            </a:xfrm>
            <a:custGeom>
              <a:avLst/>
              <a:gdLst>
                <a:gd name="T0" fmla="*/ 588 w 588"/>
                <a:gd name="T1" fmla="*/ 81 h 254"/>
                <a:gd name="T2" fmla="*/ 505 w 588"/>
                <a:gd name="T3" fmla="*/ 31 h 254"/>
                <a:gd name="T4" fmla="*/ 218 w 588"/>
                <a:gd name="T5" fmla="*/ 67 h 254"/>
                <a:gd name="T6" fmla="*/ 0 w 588"/>
                <a:gd name="T7" fmla="*/ 254 h 254"/>
                <a:gd name="T8" fmla="*/ 487 w 588"/>
                <a:gd name="T9" fmla="*/ 254 h 254"/>
                <a:gd name="T10" fmla="*/ 575 w 588"/>
                <a:gd name="T11" fmla="*/ 107 h 254"/>
                <a:gd name="T12" fmla="*/ 588 w 588"/>
                <a:gd name="T13" fmla="*/ 81 h 254"/>
              </a:gdLst>
              <a:ahLst/>
              <a:cxnLst>
                <a:cxn ang="0">
                  <a:pos x="T0" y="T1"/>
                </a:cxn>
                <a:cxn ang="0">
                  <a:pos x="T2" y="T3"/>
                </a:cxn>
                <a:cxn ang="0">
                  <a:pos x="T4" y="T5"/>
                </a:cxn>
                <a:cxn ang="0">
                  <a:pos x="T6" y="T7"/>
                </a:cxn>
                <a:cxn ang="0">
                  <a:pos x="T8" y="T9"/>
                </a:cxn>
                <a:cxn ang="0">
                  <a:pos x="T10" y="T11"/>
                </a:cxn>
                <a:cxn ang="0">
                  <a:pos x="T12" y="T13"/>
                </a:cxn>
              </a:cxnLst>
              <a:rect l="0" t="0" r="r" b="b"/>
              <a:pathLst>
                <a:path w="588" h="254">
                  <a:moveTo>
                    <a:pt x="588" y="81"/>
                  </a:moveTo>
                  <a:cubicBezTo>
                    <a:pt x="572" y="61"/>
                    <a:pt x="543" y="43"/>
                    <a:pt x="505" y="31"/>
                  </a:cubicBezTo>
                  <a:cubicBezTo>
                    <a:pt x="406" y="0"/>
                    <a:pt x="278" y="17"/>
                    <a:pt x="218" y="67"/>
                  </a:cubicBezTo>
                  <a:cubicBezTo>
                    <a:pt x="0" y="254"/>
                    <a:pt x="0" y="254"/>
                    <a:pt x="0" y="254"/>
                  </a:cubicBezTo>
                  <a:cubicBezTo>
                    <a:pt x="487" y="254"/>
                    <a:pt x="487" y="254"/>
                    <a:pt x="487" y="254"/>
                  </a:cubicBezTo>
                  <a:cubicBezTo>
                    <a:pt x="575" y="107"/>
                    <a:pt x="575" y="107"/>
                    <a:pt x="575" y="107"/>
                  </a:cubicBezTo>
                  <a:cubicBezTo>
                    <a:pt x="580" y="98"/>
                    <a:pt x="585" y="90"/>
                    <a:pt x="588" y="81"/>
                  </a:cubicBezTo>
                  <a:close/>
                </a:path>
              </a:pathLst>
            </a:custGeom>
            <a:solidFill>
              <a:srgbClr val="000000">
                <a:alpha val="9804"/>
              </a:srgbClr>
            </a:solidFill>
            <a:ln>
              <a:noFill/>
            </a:ln>
          </p:spPr>
          <p:txBody>
            <a:bodyPr vert="horz" wrap="square" lIns="91440" tIns="45720" rIns="91440" bIns="45720"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5A5A5A"/>
                </a:solidFill>
                <a:effectLst/>
                <a:uLnTx/>
                <a:uFillTx/>
                <a:latin typeface="Calibri" panose="020F0502020204030204"/>
                <a:ea typeface="+mn-ea"/>
                <a:cs typeface="+mn-cs"/>
              </a:endParaRPr>
            </a:p>
          </p:txBody>
        </p:sp>
        <p:sp>
          <p:nvSpPr>
            <p:cNvPr id="27" name="9Slide.vn 31"/>
            <p:cNvSpPr/>
            <p:nvPr/>
          </p:nvSpPr>
          <p:spPr>
            <a:xfrm>
              <a:off x="7933293" y="3721540"/>
              <a:ext cx="1999456" cy="142779"/>
            </a:xfrm>
            <a:prstGeom prst="rect">
              <a:avLst/>
            </a:prstGeom>
            <a:gradFill>
              <a:gsLst>
                <a:gs pos="50000">
                  <a:sysClr val="window" lastClr="FFFFFF">
                    <a:alpha val="20000"/>
                  </a:sysClr>
                </a:gs>
                <a:gs pos="0">
                  <a:srgbClr val="5B9BD5">
                    <a:lumMod val="5000"/>
                    <a:lumOff val="95000"/>
                    <a:alpha val="0"/>
                  </a:srgbClr>
                </a:gs>
                <a:gs pos="100000">
                  <a:sysClr val="window" lastClr="FFFFFF">
                    <a:alpha val="0"/>
                  </a:sysClr>
                </a:gs>
              </a:gsLst>
              <a:lin ang="5400000" scaled="1"/>
            </a:gradFill>
            <a:ln w="12700" cap="flat" cmpd="sng" algn="ctr">
              <a:noFill/>
              <a:prstDash val="solid"/>
              <a:miter lim="800000"/>
            </a:ln>
            <a:effectLst/>
          </p:spPr>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A5A5A"/>
                </a:solidFill>
                <a:effectLst/>
                <a:uLnTx/>
                <a:uFillTx/>
                <a:latin typeface="Calibri" panose="020F0502020204030204"/>
                <a:ea typeface="+mn-ea"/>
                <a:cs typeface="+mn-cs"/>
              </a:endParaRPr>
            </a:p>
          </p:txBody>
        </p:sp>
      </p:grpSp>
      <p:sp>
        <p:nvSpPr>
          <p:cNvPr id="39" name="9Slide.vn 40"/>
          <p:cNvSpPr txBox="1"/>
          <p:nvPr/>
        </p:nvSpPr>
        <p:spPr>
          <a:xfrm>
            <a:off x="1693301" y="4524557"/>
            <a:ext cx="412292" cy="584775"/>
          </a:xfrm>
          <a:prstGeom prst="rect">
            <a:avLst/>
          </a:prstGeom>
          <a:solidFill>
            <a:srgbClr val="92D050"/>
          </a:solidFill>
        </p:spPr>
        <p:txBody>
          <a:bodyPr wrap="non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9Slide02 Tieu de dai" panose="02000000000000000000" pitchFamily="2" charset="0"/>
                <a:cs typeface="+mn-cs"/>
              </a:rPr>
              <a:t>2</a:t>
            </a:r>
            <a:endParaRPr kumimoji="0" lang="en-US" sz="3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9Slide02 Tieu de dai" panose="02000000000000000000" pitchFamily="2" charset="0"/>
              <a:cs typeface="+mn-cs"/>
            </a:endParaRPr>
          </a:p>
        </p:txBody>
      </p:sp>
      <p:sp>
        <p:nvSpPr>
          <p:cNvPr id="40" name="9Slide.vn 41"/>
          <p:cNvSpPr txBox="1"/>
          <p:nvPr/>
        </p:nvSpPr>
        <p:spPr>
          <a:xfrm>
            <a:off x="1663014" y="2427392"/>
            <a:ext cx="412292" cy="584775"/>
          </a:xfrm>
          <a:prstGeom prst="rect">
            <a:avLst/>
          </a:prstGeom>
          <a:solidFill>
            <a:srgbClr val="92D050"/>
          </a:solidFill>
        </p:spPr>
        <p:txBody>
          <a:bodyPr wrap="non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9Slide02 Tieu de dai" panose="02000000000000000000" pitchFamily="2" charset="0"/>
                <a:cs typeface="+mn-cs"/>
              </a:rPr>
              <a:t>1</a:t>
            </a:r>
          </a:p>
        </p:txBody>
      </p:sp>
      <p:sp>
        <p:nvSpPr>
          <p:cNvPr id="45" name="9Slide.vn 32"/>
          <p:cNvSpPr txBox="1"/>
          <p:nvPr/>
        </p:nvSpPr>
        <p:spPr>
          <a:xfrm>
            <a:off x="7080909" y="1894030"/>
            <a:ext cx="5038652" cy="369460"/>
          </a:xfrm>
          <a:prstGeom prst="rect">
            <a:avLst/>
          </a:prstGeom>
          <a:noFill/>
        </p:spPr>
        <p:txBody>
          <a:bodyPr wrap="square" rtlCol="0">
            <a:spAutoFit/>
          </a:bodyPr>
          <a:lstStyle/>
          <a:p>
            <a:pPr marL="457109" marR="0" lvl="1"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Dễ</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dàng</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quản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trị</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chính</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Dòng</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tiền</a:t>
            </a:r>
            <a:endPar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6" name="Rectangle 45"/>
          <p:cNvSpPr/>
          <p:nvPr/>
        </p:nvSpPr>
        <p:spPr>
          <a:xfrm>
            <a:off x="7080909" y="2908069"/>
            <a:ext cx="4540166" cy="369460"/>
          </a:xfrm>
          <a:prstGeom prst="rect">
            <a:avLst/>
          </a:prstGeom>
        </p:spPr>
        <p:txBody>
          <a:bodyPr wrap="square">
            <a:spAutoFit/>
          </a:bodyPr>
          <a:lstStyle/>
          <a:p>
            <a:pPr marL="457109" marR="0" lvl="1"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Sức</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mạnh</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Đàm</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phán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với</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Bank</a:t>
            </a:r>
          </a:p>
        </p:txBody>
      </p:sp>
      <p:sp>
        <p:nvSpPr>
          <p:cNvPr id="47" name="Rectangle 46"/>
          <p:cNvSpPr/>
          <p:nvPr/>
        </p:nvSpPr>
        <p:spPr>
          <a:xfrm>
            <a:off x="7080909" y="3759920"/>
            <a:ext cx="4792993" cy="646587"/>
          </a:xfrm>
          <a:prstGeom prst="rect">
            <a:avLst/>
          </a:prstGeom>
        </p:spPr>
        <p:txBody>
          <a:bodyPr wrap="square">
            <a:spAutoFit/>
          </a:bodyPr>
          <a:lstStyle/>
          <a:p>
            <a:pPr marL="457109" marR="0" lvl="1"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Tận</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dụng</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Trợ</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giúp</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của</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Bank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cho</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mảng</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chính</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của</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mình</a:t>
            </a:r>
            <a:endPar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8" name="Rectangle 47"/>
          <p:cNvSpPr/>
          <p:nvPr/>
        </p:nvSpPr>
        <p:spPr>
          <a:xfrm>
            <a:off x="7080909" y="4872196"/>
            <a:ext cx="5149099" cy="646587"/>
          </a:xfrm>
          <a:prstGeom prst="rect">
            <a:avLst/>
          </a:prstGeom>
        </p:spPr>
        <p:txBody>
          <a:bodyPr wrap="square">
            <a:spAutoFit/>
          </a:bodyPr>
          <a:lstStyle/>
          <a:p>
            <a:pPr marL="457109" marR="0" lvl="1"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Nhân</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viên</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vận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hành</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thuận</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tiện</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đỡ</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vất</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vả</a:t>
            </a:r>
            <a:endPar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457109" marR="0" lvl="1"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Tiết</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kiệm</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chi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phí</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cho</a:t>
            </a: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DN</a:t>
            </a:r>
          </a:p>
        </p:txBody>
      </p:sp>
    </p:spTree>
    <p:extLst>
      <p:ext uri="{BB962C8B-B14F-4D97-AF65-F5344CB8AC3E}">
        <p14:creationId xmlns:p14="http://schemas.microsoft.com/office/powerpoint/2010/main" val="2386074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7333"/>
            <a:ext cx="10515600" cy="1325909"/>
          </a:xfrm>
        </p:spPr>
        <p:txBody>
          <a:bodyPr>
            <a:normAutofit/>
          </a:bodyPr>
          <a:lstStyle/>
          <a:p>
            <a:r>
              <a:rPr lang="en-US" sz="2701" b="1" dirty="0" err="1">
                <a:solidFill>
                  <a:schemeClr val="bg1"/>
                </a:solidFill>
                <a:latin typeface="Arial" panose="020B0604020202020204" pitchFamily="34" charset="0"/>
                <a:cs typeface="Arial" panose="020B0604020202020204" pitchFamily="34" charset="0"/>
              </a:rPr>
              <a:t>Cái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gì</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sẽ</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tác</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động</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tới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Lãi</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Suất</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áp</a:t>
            </a:r>
            <a:r>
              <a:rPr lang="en-US" sz="2701" b="1" dirty="0">
                <a:solidFill>
                  <a:schemeClr val="bg1"/>
                </a:solidFill>
                <a:latin typeface="Arial" panose="020B0604020202020204" pitchFamily="34" charset="0"/>
                <a:cs typeface="Arial" panose="020B0604020202020204" pitchFamily="34" charset="0"/>
              </a:rPr>
              <a:t> </a:t>
            </a:r>
            <a:r>
              <a:rPr lang="en-US" sz="2701" b="1" dirty="0" err="1">
                <a:solidFill>
                  <a:schemeClr val="bg1"/>
                </a:solidFill>
                <a:latin typeface="Arial" panose="020B0604020202020204" pitchFamily="34" charset="0"/>
                <a:cs typeface="Arial" panose="020B0604020202020204" pitchFamily="34" charset="0"/>
              </a:rPr>
              <a:t>dụng</a:t>
            </a:r>
            <a:r>
              <a:rPr lang="en-US" sz="2701" b="1" dirty="0">
                <a:solidFill>
                  <a:schemeClr val="bg1"/>
                </a:solidFill>
                <a:latin typeface="Arial" panose="020B0604020202020204" pitchFamily="34" charset="0"/>
                <a:cs typeface="Arial" panose="020B0604020202020204" pitchFamily="34" charset="0"/>
              </a:rPr>
              <a:t>?</a:t>
            </a:r>
          </a:p>
        </p:txBody>
      </p:sp>
      <p:sp>
        <p:nvSpPr>
          <p:cNvPr id="8" name="Freeform 5"/>
          <p:cNvSpPr>
            <a:spLocks/>
          </p:cNvSpPr>
          <p:nvPr/>
        </p:nvSpPr>
        <p:spPr bwMode="blackWhite">
          <a:xfrm>
            <a:off x="56189" y="5253101"/>
            <a:ext cx="4257675" cy="1334867"/>
          </a:xfrm>
          <a:custGeom>
            <a:avLst/>
            <a:gdLst>
              <a:gd name="T0" fmla="*/ 1527 w 1856"/>
              <a:gd name="T1" fmla="*/ 312 h 720"/>
              <a:gd name="T2" fmla="*/ 1527 w 1856"/>
              <a:gd name="T3" fmla="*/ 719 h 720"/>
              <a:gd name="T4" fmla="*/ 1855 w 1856"/>
              <a:gd name="T5" fmla="*/ 0 h 720"/>
              <a:gd name="T6" fmla="*/ 0 w 1856"/>
              <a:gd name="T7" fmla="*/ 0 h 720"/>
              <a:gd name="T8" fmla="*/ 0 w 1856"/>
              <a:gd name="T9" fmla="*/ 312 h 720"/>
              <a:gd name="T10" fmla="*/ 1527 w 1856"/>
              <a:gd name="T11" fmla="*/ 312 h 7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6" h="720">
                <a:moveTo>
                  <a:pt x="1527" y="312"/>
                </a:moveTo>
                <a:lnTo>
                  <a:pt x="1527" y="719"/>
                </a:lnTo>
                <a:lnTo>
                  <a:pt x="1855" y="0"/>
                </a:lnTo>
                <a:lnTo>
                  <a:pt x="0" y="0"/>
                </a:lnTo>
                <a:lnTo>
                  <a:pt x="0" y="312"/>
                </a:lnTo>
                <a:lnTo>
                  <a:pt x="1527" y="312"/>
                </a:lnTo>
              </a:path>
            </a:pathLst>
          </a:custGeom>
          <a:solidFill>
            <a:schemeClr val="accent1">
              <a:lumMod val="20000"/>
              <a:lumOff val="80000"/>
            </a:schemeClr>
          </a:solidFill>
          <a:ln w="9525" cap="rnd" cmpd="sng">
            <a:solidFill>
              <a:srgbClr val="000000"/>
            </a:solidFill>
            <a:prstDash val="solid"/>
            <a:round/>
            <a:headEnd type="none" w="med" len="med"/>
            <a:tailEnd type="none" w="med" len="med"/>
          </a:ln>
          <a:effectLst>
            <a:outerShdw dist="35921" dir="2700000" algn="ctr" rotWithShape="0">
              <a:srgbClr val="000000"/>
            </a:outerShdw>
          </a:effectLst>
        </p:spPr>
        <p:txBody>
          <a:bodyPr/>
          <a:lstStyle/>
          <a:p>
            <a:pPr marL="0" marR="0" lvl="0" indent="0" algn="l" defTabSz="91444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cs typeface="+mn-cs"/>
            </a:endParaRPr>
          </a:p>
        </p:txBody>
      </p:sp>
      <p:sp>
        <p:nvSpPr>
          <p:cNvPr id="9" name="Freeform 6"/>
          <p:cNvSpPr>
            <a:spLocks/>
          </p:cNvSpPr>
          <p:nvPr/>
        </p:nvSpPr>
        <p:spPr bwMode="blackWhite">
          <a:xfrm>
            <a:off x="56189" y="769258"/>
            <a:ext cx="4257675" cy="1330279"/>
          </a:xfrm>
          <a:custGeom>
            <a:avLst/>
            <a:gdLst>
              <a:gd name="T0" fmla="*/ 1527 w 1856"/>
              <a:gd name="T1" fmla="*/ 407 h 720"/>
              <a:gd name="T2" fmla="*/ 1527 w 1856"/>
              <a:gd name="T3" fmla="*/ 0 h 720"/>
              <a:gd name="T4" fmla="*/ 1855 w 1856"/>
              <a:gd name="T5" fmla="*/ 719 h 720"/>
              <a:gd name="T6" fmla="*/ 0 w 1856"/>
              <a:gd name="T7" fmla="*/ 719 h 720"/>
              <a:gd name="T8" fmla="*/ 0 w 1856"/>
              <a:gd name="T9" fmla="*/ 407 h 720"/>
              <a:gd name="T10" fmla="*/ 1527 w 1856"/>
              <a:gd name="T11" fmla="*/ 407 h 7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6" h="720">
                <a:moveTo>
                  <a:pt x="1527" y="407"/>
                </a:moveTo>
                <a:lnTo>
                  <a:pt x="1527" y="0"/>
                </a:lnTo>
                <a:lnTo>
                  <a:pt x="1855" y="719"/>
                </a:lnTo>
                <a:lnTo>
                  <a:pt x="0" y="719"/>
                </a:lnTo>
                <a:lnTo>
                  <a:pt x="0" y="407"/>
                </a:lnTo>
                <a:lnTo>
                  <a:pt x="1527" y="407"/>
                </a:lnTo>
              </a:path>
            </a:pathLst>
          </a:custGeom>
          <a:solidFill>
            <a:schemeClr val="accent1">
              <a:lumMod val="20000"/>
              <a:lumOff val="80000"/>
            </a:schemeClr>
          </a:solidFill>
          <a:ln w="9525" cap="rnd" cmpd="sng">
            <a:solidFill>
              <a:srgbClr val="000000"/>
            </a:solidFill>
            <a:prstDash val="solid"/>
            <a:round/>
            <a:headEnd type="none" w="med" len="med"/>
            <a:tailEnd type="none" w="med" len="med"/>
          </a:ln>
          <a:effectLst>
            <a:outerShdw dist="35921" dir="2700000" algn="ctr" rotWithShape="0">
              <a:srgbClr val="000000"/>
            </a:outerShdw>
          </a:effectLst>
        </p:spPr>
        <p:txBody>
          <a:bodyPr/>
          <a:lstStyle/>
          <a:p>
            <a:pPr marL="0" marR="0" lvl="0" indent="0" algn="l" defTabSz="91444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cs typeface="+mn-cs"/>
            </a:endParaRPr>
          </a:p>
        </p:txBody>
      </p:sp>
      <p:sp>
        <p:nvSpPr>
          <p:cNvPr id="10" name="Freeform 7"/>
          <p:cNvSpPr>
            <a:spLocks/>
          </p:cNvSpPr>
          <p:nvPr/>
        </p:nvSpPr>
        <p:spPr bwMode="blackWhite">
          <a:xfrm>
            <a:off x="56188" y="2195867"/>
            <a:ext cx="4649788" cy="648320"/>
          </a:xfrm>
          <a:custGeom>
            <a:avLst/>
            <a:gdLst>
              <a:gd name="T0" fmla="*/ 0 w 2086"/>
              <a:gd name="T1" fmla="*/ 0 h 352"/>
              <a:gd name="T2" fmla="*/ 1920 w 2086"/>
              <a:gd name="T3" fmla="*/ 0 h 352"/>
              <a:gd name="T4" fmla="*/ 2086 w 2086"/>
              <a:gd name="T5" fmla="*/ 352 h 352"/>
              <a:gd name="T6" fmla="*/ 0 w 2086"/>
              <a:gd name="T7" fmla="*/ 352 h 352"/>
              <a:gd name="T8" fmla="*/ 0 w 2086"/>
              <a:gd name="T9" fmla="*/ 0 h 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6" h="352">
                <a:moveTo>
                  <a:pt x="0" y="0"/>
                </a:moveTo>
                <a:lnTo>
                  <a:pt x="1920" y="0"/>
                </a:lnTo>
                <a:lnTo>
                  <a:pt x="2086" y="352"/>
                </a:lnTo>
                <a:lnTo>
                  <a:pt x="0" y="352"/>
                </a:lnTo>
                <a:lnTo>
                  <a:pt x="0" y="0"/>
                </a:lnTo>
                <a:close/>
              </a:path>
            </a:pathLst>
          </a:custGeom>
          <a:solidFill>
            <a:schemeClr val="accent1">
              <a:lumMod val="40000"/>
              <a:lumOff val="60000"/>
            </a:schemeClr>
          </a:solidFill>
          <a:ln w="9525" cap="flat" cmpd="sng">
            <a:solidFill>
              <a:srgbClr val="000000"/>
            </a:solidFill>
            <a:prstDash val="solid"/>
            <a:round/>
            <a:headEnd/>
            <a:tailEnd/>
          </a:ln>
          <a:effectLst>
            <a:outerShdw dist="35921" dir="2700000" algn="ctr" rotWithShape="0">
              <a:srgbClr val="000000"/>
            </a:outerShdw>
          </a:effectLst>
        </p:spPr>
        <p:txBody>
          <a:bodyPr wrap="none" anchor="ctr"/>
          <a:lstStyle/>
          <a:p>
            <a:pPr marL="0" marR="0" lvl="0" indent="0" algn="l" defTabSz="91444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cs typeface="+mn-cs"/>
            </a:endParaRPr>
          </a:p>
        </p:txBody>
      </p:sp>
      <p:sp>
        <p:nvSpPr>
          <p:cNvPr id="11" name="Freeform 8"/>
          <p:cNvSpPr>
            <a:spLocks/>
          </p:cNvSpPr>
          <p:nvPr/>
        </p:nvSpPr>
        <p:spPr bwMode="blackWhite">
          <a:xfrm flipV="1">
            <a:off x="56188" y="4493160"/>
            <a:ext cx="4649788" cy="646791"/>
          </a:xfrm>
          <a:custGeom>
            <a:avLst/>
            <a:gdLst>
              <a:gd name="T0" fmla="*/ 0 w 2086"/>
              <a:gd name="T1" fmla="*/ 0 h 352"/>
              <a:gd name="T2" fmla="*/ 1920 w 2086"/>
              <a:gd name="T3" fmla="*/ 0 h 352"/>
              <a:gd name="T4" fmla="*/ 2086 w 2086"/>
              <a:gd name="T5" fmla="*/ 352 h 352"/>
              <a:gd name="T6" fmla="*/ 0 w 2086"/>
              <a:gd name="T7" fmla="*/ 352 h 352"/>
              <a:gd name="T8" fmla="*/ 0 w 2086"/>
              <a:gd name="T9" fmla="*/ 0 h 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6" h="352">
                <a:moveTo>
                  <a:pt x="0" y="0"/>
                </a:moveTo>
                <a:lnTo>
                  <a:pt x="1920" y="0"/>
                </a:lnTo>
                <a:lnTo>
                  <a:pt x="2086" y="352"/>
                </a:lnTo>
                <a:lnTo>
                  <a:pt x="0" y="352"/>
                </a:lnTo>
                <a:lnTo>
                  <a:pt x="0" y="0"/>
                </a:lnTo>
                <a:close/>
              </a:path>
            </a:pathLst>
          </a:custGeom>
          <a:solidFill>
            <a:schemeClr val="accent1">
              <a:lumMod val="40000"/>
              <a:lumOff val="60000"/>
            </a:schemeClr>
          </a:solidFill>
          <a:ln w="9525" cap="flat" cmpd="sng">
            <a:solidFill>
              <a:srgbClr val="000000"/>
            </a:solidFill>
            <a:prstDash val="solid"/>
            <a:round/>
            <a:headEnd/>
            <a:tailEnd/>
          </a:ln>
          <a:effectLst>
            <a:outerShdw dist="35921" dir="2700000" algn="ctr" rotWithShape="0">
              <a:srgbClr val="000000"/>
            </a:outerShdw>
          </a:effectLst>
        </p:spPr>
        <p:txBody>
          <a:bodyPr wrap="none" anchor="ctr"/>
          <a:lstStyle/>
          <a:p>
            <a:pPr marL="0" marR="0" lvl="0" indent="0" algn="l" defTabSz="914446"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cs typeface="Arial" panose="020B0604020202020204" pitchFamily="34" charset="0"/>
            </a:endParaRPr>
          </a:p>
        </p:txBody>
      </p:sp>
      <p:sp>
        <p:nvSpPr>
          <p:cNvPr id="12" name="AutoShape 9"/>
          <p:cNvSpPr>
            <a:spLocks noChangeArrowheads="1"/>
          </p:cNvSpPr>
          <p:nvPr/>
        </p:nvSpPr>
        <p:spPr bwMode="auto">
          <a:xfrm>
            <a:off x="56189" y="2996296"/>
            <a:ext cx="4870450" cy="663611"/>
          </a:xfrm>
          <a:prstGeom prst="homePlate">
            <a:avLst>
              <a:gd name="adj" fmla="val 33317"/>
            </a:avLst>
          </a:prstGeom>
          <a:solidFill>
            <a:schemeClr val="accent1">
              <a:lumMod val="60000"/>
              <a:lumOff val="40000"/>
            </a:schemeClr>
          </a:solidFill>
          <a:ln w="9525">
            <a:solidFill>
              <a:srgbClr val="000000"/>
            </a:solidFill>
            <a:miter lim="800000"/>
            <a:headEnd/>
            <a:tailEnd/>
          </a:ln>
          <a:effectLst>
            <a:outerShdw dist="35921" dir="2700000" algn="ctr" rotWithShape="0">
              <a:srgbClr val="000000"/>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46"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cs typeface="+mn-cs"/>
            </a:endParaRPr>
          </a:p>
        </p:txBody>
      </p:sp>
      <p:sp>
        <p:nvSpPr>
          <p:cNvPr id="18" name="AutoShape 9"/>
          <p:cNvSpPr>
            <a:spLocks noChangeArrowheads="1"/>
          </p:cNvSpPr>
          <p:nvPr/>
        </p:nvSpPr>
        <p:spPr bwMode="auto">
          <a:xfrm>
            <a:off x="56189" y="3756237"/>
            <a:ext cx="4870450" cy="663611"/>
          </a:xfrm>
          <a:prstGeom prst="homePlate">
            <a:avLst>
              <a:gd name="adj" fmla="val 33317"/>
            </a:avLst>
          </a:prstGeom>
          <a:solidFill>
            <a:schemeClr val="accent1">
              <a:lumMod val="60000"/>
              <a:lumOff val="40000"/>
            </a:schemeClr>
          </a:solidFill>
          <a:ln w="9525">
            <a:solidFill>
              <a:srgbClr val="000000"/>
            </a:solidFill>
            <a:miter lim="800000"/>
            <a:headEnd/>
            <a:tailEnd/>
          </a:ln>
          <a:effectLst>
            <a:outerShdw dist="35921" dir="2700000" algn="ctr" rotWithShape="0">
              <a:srgbClr val="000000"/>
            </a:outerShdw>
          </a:effec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46"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cs typeface="Arial" panose="020B0604020202020204" pitchFamily="34" charset="0"/>
            </a:endParaRPr>
          </a:p>
        </p:txBody>
      </p:sp>
      <p:grpSp>
        <p:nvGrpSpPr>
          <p:cNvPr id="20" name="Group 143"/>
          <p:cNvGrpSpPr>
            <a:grpSpLocks/>
          </p:cNvGrpSpPr>
          <p:nvPr/>
        </p:nvGrpSpPr>
        <p:grpSpPr bwMode="auto">
          <a:xfrm>
            <a:off x="5011251" y="1851431"/>
            <a:ext cx="3743972" cy="3516943"/>
            <a:chOff x="1449" y="721"/>
            <a:chExt cx="2751" cy="2665"/>
          </a:xfrm>
          <a:solidFill>
            <a:schemeClr val="bg1"/>
          </a:solidFill>
        </p:grpSpPr>
        <p:sp>
          <p:nvSpPr>
            <p:cNvPr id="21" name="Oval 144"/>
            <p:cNvSpPr>
              <a:spLocks noChangeArrowheads="1"/>
            </p:cNvSpPr>
            <p:nvPr/>
          </p:nvSpPr>
          <p:spPr bwMode="auto">
            <a:xfrm>
              <a:off x="1449" y="721"/>
              <a:ext cx="2751" cy="2665"/>
            </a:xfrm>
            <a:prstGeom prst="ellipse">
              <a:avLst/>
            </a:prstGeom>
            <a:grpFill/>
            <a:ln w="12700">
              <a:solidFill>
                <a:schemeClr val="tx1"/>
              </a:solidFill>
              <a:round/>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a:ln w="22225">
                  <a:solidFill>
                    <a:srgbClr val="ED7D31"/>
                  </a:solidFill>
                  <a:prstDash val="solid"/>
                </a:ln>
                <a:solidFill>
                  <a:srgbClr val="FF0000"/>
                </a:solidFill>
                <a:effectLst/>
                <a:uLnTx/>
                <a:uFillTx/>
                <a:latin typeface="Arial" panose="020B0604020202020204" pitchFamily="34" charset="0"/>
                <a:ea typeface="-윤고딕130" pitchFamily="18" charset="-127"/>
                <a:cs typeface="+mn-cs"/>
              </a:endParaRPr>
            </a:p>
          </p:txBody>
        </p:sp>
        <p:sp>
          <p:nvSpPr>
            <p:cNvPr id="22" name="Oval 145"/>
            <p:cNvSpPr>
              <a:spLocks noChangeArrowheads="1"/>
            </p:cNvSpPr>
            <p:nvPr/>
          </p:nvSpPr>
          <p:spPr bwMode="auto">
            <a:xfrm>
              <a:off x="1715" y="1168"/>
              <a:ext cx="2234" cy="2218"/>
            </a:xfrm>
            <a:prstGeom prst="ellipse">
              <a:avLst/>
            </a:prstGeom>
            <a:grpFill/>
            <a:ln w="12700">
              <a:solidFill>
                <a:schemeClr val="tx1"/>
              </a:solidFill>
              <a:round/>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a:ln w="22225">
                  <a:solidFill>
                    <a:srgbClr val="ED7D31"/>
                  </a:solidFill>
                  <a:prstDash val="solid"/>
                </a:ln>
                <a:solidFill>
                  <a:srgbClr val="FF0000"/>
                </a:solidFill>
                <a:effectLst/>
                <a:uLnTx/>
                <a:uFillTx/>
                <a:latin typeface="Arial" panose="020B0604020202020204" pitchFamily="34" charset="0"/>
                <a:ea typeface="-윤고딕130" pitchFamily="18" charset="-127"/>
                <a:cs typeface="+mn-cs"/>
              </a:endParaRPr>
            </a:p>
          </p:txBody>
        </p:sp>
        <p:sp>
          <p:nvSpPr>
            <p:cNvPr id="23" name="Oval 146"/>
            <p:cNvSpPr>
              <a:spLocks noChangeArrowheads="1"/>
            </p:cNvSpPr>
            <p:nvPr/>
          </p:nvSpPr>
          <p:spPr bwMode="auto">
            <a:xfrm>
              <a:off x="1878" y="1540"/>
              <a:ext cx="1893" cy="1846"/>
            </a:xfrm>
            <a:prstGeom prst="ellipse">
              <a:avLst/>
            </a:prstGeom>
            <a:grpFill/>
            <a:ln w="12700">
              <a:solidFill>
                <a:schemeClr val="tx1"/>
              </a:solidFill>
              <a:round/>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a:ln w="22225">
                  <a:solidFill>
                    <a:srgbClr val="ED7D31"/>
                  </a:solidFill>
                  <a:prstDash val="solid"/>
                </a:ln>
                <a:solidFill>
                  <a:srgbClr val="FF0000"/>
                </a:solidFill>
                <a:effectLst/>
                <a:uLnTx/>
                <a:uFillTx/>
                <a:latin typeface="Arial" panose="020B0604020202020204" pitchFamily="34" charset="0"/>
                <a:ea typeface="-윤고딕130" pitchFamily="18" charset="-127"/>
                <a:cs typeface="+mn-cs"/>
              </a:endParaRPr>
            </a:p>
          </p:txBody>
        </p:sp>
        <p:sp>
          <p:nvSpPr>
            <p:cNvPr id="24" name="Oval 147"/>
            <p:cNvSpPr>
              <a:spLocks noChangeArrowheads="1"/>
            </p:cNvSpPr>
            <p:nvPr/>
          </p:nvSpPr>
          <p:spPr bwMode="auto">
            <a:xfrm>
              <a:off x="2085" y="1929"/>
              <a:ext cx="1494" cy="1457"/>
            </a:xfrm>
            <a:prstGeom prst="ellipse">
              <a:avLst/>
            </a:prstGeom>
            <a:grpFill/>
            <a:ln w="12700">
              <a:solidFill>
                <a:schemeClr val="tx1"/>
              </a:solidFill>
              <a:round/>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a:ln w="22225">
                  <a:solidFill>
                    <a:srgbClr val="ED7D31"/>
                  </a:solidFill>
                  <a:prstDash val="solid"/>
                </a:ln>
                <a:solidFill>
                  <a:srgbClr val="FF0000"/>
                </a:solidFill>
                <a:effectLst/>
                <a:uLnTx/>
                <a:uFillTx/>
                <a:latin typeface="Arial" panose="020B0604020202020204" pitchFamily="34" charset="0"/>
                <a:ea typeface="-윤고딕130" pitchFamily="18" charset="-127"/>
                <a:cs typeface="+mn-cs"/>
              </a:endParaRPr>
            </a:p>
          </p:txBody>
        </p:sp>
        <p:sp>
          <p:nvSpPr>
            <p:cNvPr id="25" name="Oval 148"/>
            <p:cNvSpPr>
              <a:spLocks noChangeArrowheads="1"/>
            </p:cNvSpPr>
            <p:nvPr/>
          </p:nvSpPr>
          <p:spPr bwMode="auto">
            <a:xfrm>
              <a:off x="2290" y="2318"/>
              <a:ext cx="1084" cy="1068"/>
            </a:xfrm>
            <a:prstGeom prst="ellipse">
              <a:avLst/>
            </a:prstGeom>
            <a:grpFill/>
            <a:ln w="12700">
              <a:solidFill>
                <a:schemeClr val="tx1"/>
              </a:solidFill>
              <a:round/>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a:ln w="22225">
                  <a:solidFill>
                    <a:srgbClr val="ED7D31"/>
                  </a:solidFill>
                  <a:prstDash val="solid"/>
                </a:ln>
                <a:solidFill>
                  <a:srgbClr val="FF0000"/>
                </a:solidFill>
                <a:effectLst/>
                <a:uLnTx/>
                <a:uFillTx/>
                <a:latin typeface="Arial" panose="020B0604020202020204" pitchFamily="34" charset="0"/>
                <a:ea typeface="-윤고딕130" pitchFamily="18" charset="-127"/>
                <a:cs typeface="+mn-cs"/>
              </a:endParaRPr>
            </a:p>
          </p:txBody>
        </p:sp>
        <p:sp>
          <p:nvSpPr>
            <p:cNvPr id="26" name="Oval 149"/>
            <p:cNvSpPr>
              <a:spLocks noChangeArrowheads="1"/>
            </p:cNvSpPr>
            <p:nvPr/>
          </p:nvSpPr>
          <p:spPr bwMode="auto">
            <a:xfrm>
              <a:off x="2453" y="2664"/>
              <a:ext cx="743" cy="722"/>
            </a:xfrm>
            <a:prstGeom prst="ellipse">
              <a:avLst/>
            </a:prstGeom>
            <a:grpFill/>
            <a:ln w="12700">
              <a:solidFill>
                <a:schemeClr val="tx1"/>
              </a:solidFill>
              <a:round/>
              <a:headEnd/>
              <a:tailEnd/>
            </a:ln>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altLang="en-US" sz="1600" b="1" i="0" u="none" strike="noStrike" kern="1200" cap="none" spc="0" normalizeH="0" baseline="0" noProof="0">
                <a:ln w="22225">
                  <a:solidFill>
                    <a:srgbClr val="ED7D31"/>
                  </a:solidFill>
                  <a:prstDash val="solid"/>
                </a:ln>
                <a:solidFill>
                  <a:srgbClr val="FF0000"/>
                </a:solidFill>
                <a:effectLst/>
                <a:uLnTx/>
                <a:uFillTx/>
                <a:latin typeface="Arial" panose="020B0604020202020204" pitchFamily="34" charset="0"/>
                <a:ea typeface="-윤고딕130" pitchFamily="18" charset="-127"/>
                <a:cs typeface="+mn-cs"/>
              </a:endParaRPr>
            </a:p>
          </p:txBody>
        </p:sp>
      </p:grpSp>
      <p:grpSp>
        <p:nvGrpSpPr>
          <p:cNvPr id="37" name="Group 36"/>
          <p:cNvGrpSpPr/>
          <p:nvPr/>
        </p:nvGrpSpPr>
        <p:grpSpPr>
          <a:xfrm>
            <a:off x="10228333" y="2402290"/>
            <a:ext cx="1992853" cy="2062261"/>
            <a:chOff x="10234359" y="2520027"/>
            <a:chExt cx="1992853" cy="2062261"/>
          </a:xfrm>
        </p:grpSpPr>
        <p:sp>
          <p:nvSpPr>
            <p:cNvPr id="27" name="Rectangle 16"/>
            <p:cNvSpPr>
              <a:spLocks noChangeArrowheads="1"/>
            </p:cNvSpPr>
            <p:nvPr>
              <p:custDataLst>
                <p:tags r:id="rId1"/>
              </p:custDataLst>
            </p:nvPr>
          </p:nvSpPr>
          <p:spPr bwMode="gray">
            <a:xfrm>
              <a:off x="10719519" y="2520027"/>
              <a:ext cx="1122680" cy="153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95350" eaLnBrk="0" hangingPunct="0">
                <a:defRPr sz="1600">
                  <a:solidFill>
                    <a:schemeClr val="tx1"/>
                  </a:solidFill>
                  <a:latin typeface="Arial" panose="020B0604020202020204" pitchFamily="34" charset="0"/>
                  <a:ea typeface="-윤고딕130" pitchFamily="18" charset="-127"/>
                </a:defRPr>
              </a:lvl1pPr>
              <a:lvl2pPr marL="742950" indent="-285750" defTabSz="895350" eaLnBrk="0" hangingPunct="0">
                <a:defRPr sz="1600">
                  <a:solidFill>
                    <a:schemeClr val="tx1"/>
                  </a:solidFill>
                  <a:latin typeface="Arial" panose="020B0604020202020204" pitchFamily="34" charset="0"/>
                  <a:ea typeface="-윤고딕130" pitchFamily="18" charset="-127"/>
                </a:defRPr>
              </a:lvl2pPr>
              <a:lvl3pPr marL="1143000" indent="-228600" defTabSz="895350" eaLnBrk="0" hangingPunct="0">
                <a:defRPr sz="1600">
                  <a:solidFill>
                    <a:schemeClr val="tx1"/>
                  </a:solidFill>
                  <a:latin typeface="Arial" panose="020B0604020202020204" pitchFamily="34" charset="0"/>
                  <a:ea typeface="-윤고딕130" pitchFamily="18" charset="-127"/>
                </a:defRPr>
              </a:lvl3pPr>
              <a:lvl4pPr marL="1600200" indent="-228600" defTabSz="895350" eaLnBrk="0" hangingPunct="0">
                <a:defRPr sz="1600">
                  <a:solidFill>
                    <a:schemeClr val="tx1"/>
                  </a:solidFill>
                  <a:latin typeface="Arial" panose="020B0604020202020204" pitchFamily="34" charset="0"/>
                  <a:ea typeface="-윤고딕130" pitchFamily="18" charset="-127"/>
                </a:defRPr>
              </a:lvl4pPr>
              <a:lvl5pPr marL="2057400" indent="-228600" defTabSz="895350" eaLnBrk="0" hangingPunct="0">
                <a:defRPr sz="1600">
                  <a:solidFill>
                    <a:schemeClr val="tx1"/>
                  </a:solidFill>
                  <a:latin typeface="Arial" panose="020B0604020202020204" pitchFamily="34" charset="0"/>
                  <a:ea typeface="-윤고딕130" pitchFamily="18" charset="-127"/>
                </a:defRPr>
              </a:lvl5pPr>
              <a:lvl6pPr marL="25146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defTabSz="89535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ctr" defTabSz="895395" rtl="0" eaLnBrk="1" fontAlgn="base" latinLnBrk="0" hangingPunct="1">
                <a:lnSpc>
                  <a:spcPct val="100000"/>
                </a:lnSpc>
                <a:spcBef>
                  <a:spcPct val="0"/>
                </a:spcBef>
                <a:spcAft>
                  <a:spcPct val="0"/>
                </a:spcAft>
                <a:buClrTx/>
                <a:buSzPct val="120000"/>
                <a:buFontTx/>
                <a:buNone/>
                <a:tabLst/>
                <a:defRPr/>
              </a:pPr>
              <a:r>
                <a:rPr kumimoji="0" lang="en-US" altLang="en-US" sz="10003" b="0" i="0" u="none" strike="noStrike" kern="0" cap="none" spc="0" normalizeH="0" baseline="0" noProof="0" dirty="0">
                  <a:ln>
                    <a:noFill/>
                  </a:ln>
                  <a:solidFill>
                    <a:srgbClr val="FF0000"/>
                  </a:solidFill>
                  <a:effectLst/>
                  <a:uLnTx/>
                  <a:uFillTx/>
                  <a:latin typeface="Arial" panose="020B0604020202020204" pitchFamily="34" charset="0"/>
                  <a:ea typeface="-윤고딕130" pitchFamily="18" charset="-127"/>
                  <a:cs typeface="+mn-cs"/>
                  <a:sym typeface="Wingdings" panose="05000000000000000000" pitchFamily="2" charset="2"/>
                </a:rPr>
                <a:t></a:t>
              </a:r>
              <a:endParaRPr kumimoji="0" lang="en-US" altLang="en-US" sz="10003" b="0" i="0" u="none" strike="noStrike" kern="0" cap="none" spc="0" normalizeH="0" baseline="0" noProof="0" dirty="0">
                <a:ln>
                  <a:noFill/>
                </a:ln>
                <a:solidFill>
                  <a:srgbClr val="FF0000"/>
                </a:solidFill>
                <a:effectLst/>
                <a:uLnTx/>
                <a:uFillTx/>
                <a:latin typeface="Arial" panose="020B0604020202020204" pitchFamily="34" charset="0"/>
                <a:ea typeface="-윤고딕130" pitchFamily="18" charset="-127"/>
                <a:cs typeface="+mn-cs"/>
              </a:endParaRPr>
            </a:p>
          </p:txBody>
        </p:sp>
        <p:sp>
          <p:nvSpPr>
            <p:cNvPr id="29" name="TextBox 28"/>
            <p:cNvSpPr txBox="1"/>
            <p:nvPr/>
          </p:nvSpPr>
          <p:spPr>
            <a:xfrm>
              <a:off x="10234359" y="3935701"/>
              <a:ext cx="1992853" cy="646587"/>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THU THUẦN TỪ </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KHÁCH HÀNG</a:t>
              </a:r>
            </a:p>
          </p:txBody>
        </p:sp>
      </p:grpSp>
      <p:grpSp>
        <p:nvGrpSpPr>
          <p:cNvPr id="36" name="Group 35"/>
          <p:cNvGrpSpPr/>
          <p:nvPr/>
        </p:nvGrpSpPr>
        <p:grpSpPr>
          <a:xfrm>
            <a:off x="9438660" y="3394124"/>
            <a:ext cx="438447" cy="362112"/>
            <a:chOff x="9692652" y="1938232"/>
            <a:chExt cx="438447" cy="362112"/>
          </a:xfrm>
        </p:grpSpPr>
        <p:sp>
          <p:nvSpPr>
            <p:cNvPr id="34" name="Rectangle 254"/>
            <p:cNvSpPr>
              <a:spLocks noChangeArrowheads="1"/>
            </p:cNvSpPr>
            <p:nvPr/>
          </p:nvSpPr>
          <p:spPr bwMode="auto">
            <a:xfrm flipV="1">
              <a:off x="9692652" y="1938232"/>
              <a:ext cx="438447" cy="102598"/>
            </a:xfrm>
            <a:prstGeom prst="rect">
              <a:avLst/>
            </a:prstGeom>
            <a:solidFill>
              <a:srgbClr val="000000"/>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46"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cs typeface="+mn-cs"/>
              </a:endParaRPr>
            </a:p>
          </p:txBody>
        </p:sp>
        <p:sp>
          <p:nvSpPr>
            <p:cNvPr id="35" name="Rectangle 255"/>
            <p:cNvSpPr>
              <a:spLocks noChangeArrowheads="1"/>
            </p:cNvSpPr>
            <p:nvPr/>
          </p:nvSpPr>
          <p:spPr bwMode="auto">
            <a:xfrm flipV="1">
              <a:off x="9692652" y="2197746"/>
              <a:ext cx="438447" cy="102598"/>
            </a:xfrm>
            <a:prstGeom prst="rect">
              <a:avLst/>
            </a:prstGeom>
            <a:solidFill>
              <a:srgbClr val="000000"/>
            </a:solidFill>
            <a:ln>
              <a:noFill/>
            </a:ln>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eaLnBrk="0" hangingPunct="0">
                <a:defRPr sz="1600">
                  <a:solidFill>
                    <a:schemeClr val="tx1"/>
                  </a:solidFill>
                  <a:latin typeface="Arial" panose="020B0604020202020204" pitchFamily="34" charset="0"/>
                  <a:ea typeface="-윤고딕130" pitchFamily="18" charset="-127"/>
                </a:defRPr>
              </a:lvl1pPr>
              <a:lvl2pPr marL="742950" indent="-285750" eaLnBrk="0" hangingPunct="0">
                <a:defRPr sz="1600">
                  <a:solidFill>
                    <a:schemeClr val="tx1"/>
                  </a:solidFill>
                  <a:latin typeface="Arial" panose="020B0604020202020204" pitchFamily="34" charset="0"/>
                  <a:ea typeface="-윤고딕130" pitchFamily="18" charset="-127"/>
                </a:defRPr>
              </a:lvl2pPr>
              <a:lvl3pPr marL="1143000" indent="-228600" eaLnBrk="0" hangingPunct="0">
                <a:defRPr sz="1600">
                  <a:solidFill>
                    <a:schemeClr val="tx1"/>
                  </a:solidFill>
                  <a:latin typeface="Arial" panose="020B0604020202020204" pitchFamily="34" charset="0"/>
                  <a:ea typeface="-윤고딕130" pitchFamily="18" charset="-127"/>
                </a:defRPr>
              </a:lvl3pPr>
              <a:lvl4pPr marL="1600200" indent="-228600" eaLnBrk="0" hangingPunct="0">
                <a:defRPr sz="1600">
                  <a:solidFill>
                    <a:schemeClr val="tx1"/>
                  </a:solidFill>
                  <a:latin typeface="Arial" panose="020B0604020202020204" pitchFamily="34" charset="0"/>
                  <a:ea typeface="-윤고딕130" pitchFamily="18" charset="-127"/>
                </a:defRPr>
              </a:lvl4pPr>
              <a:lvl5pPr marL="2057400" indent="-228600" eaLnBrk="0" hangingPunct="0">
                <a:defRPr sz="1600">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윤고딕130" pitchFamily="18" charset="-127"/>
                </a:defRPr>
              </a:lvl9pPr>
            </a:lstStyle>
            <a:p>
              <a:pPr marL="0" marR="0" lvl="0" indent="0" algn="l" defTabSz="914446"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윤고딕130" pitchFamily="18" charset="-127"/>
                <a:cs typeface="+mn-cs"/>
              </a:endParaRPr>
            </a:p>
          </p:txBody>
        </p:sp>
      </p:grpSp>
      <p:sp>
        <p:nvSpPr>
          <p:cNvPr id="38" name="Rectangle 37"/>
          <p:cNvSpPr/>
          <p:nvPr/>
        </p:nvSpPr>
        <p:spPr>
          <a:xfrm>
            <a:off x="-405488" y="1528182"/>
            <a:ext cx="4308748" cy="369460"/>
          </a:xfrm>
          <a:prstGeom prst="rect">
            <a:avLst/>
          </a:prstGeom>
        </p:spPr>
        <p:txBody>
          <a:bodyPr wrap="square">
            <a:spAutoFit/>
          </a:bodyPr>
          <a:lstStyle/>
          <a:p>
            <a:pPr marL="457109" marR="0" lvl="1"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Số</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Dư</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tiền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gửi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tại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Bank</a:t>
            </a:r>
          </a:p>
        </p:txBody>
      </p:sp>
      <p:sp>
        <p:nvSpPr>
          <p:cNvPr id="39" name="Rectangle 38"/>
          <p:cNvSpPr/>
          <p:nvPr/>
        </p:nvSpPr>
        <p:spPr>
          <a:xfrm>
            <a:off x="-447261" y="2216072"/>
            <a:ext cx="4761124" cy="646587"/>
          </a:xfrm>
          <a:prstGeom prst="rect">
            <a:avLst/>
          </a:prstGeom>
        </p:spPr>
        <p:txBody>
          <a:bodyPr wrap="square">
            <a:spAutoFit/>
          </a:bodyPr>
          <a:lstStyle/>
          <a:p>
            <a:pPr marL="457109" marR="0" lvl="1"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Tỷ</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trọng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Không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bảo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đảm</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trong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khoản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vay</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tín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chấp</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
        <p:nvSpPr>
          <p:cNvPr id="40" name="Rectangle 39"/>
          <p:cNvSpPr/>
          <p:nvPr/>
        </p:nvSpPr>
        <p:spPr>
          <a:xfrm>
            <a:off x="-405488" y="3030241"/>
            <a:ext cx="4651013" cy="646587"/>
          </a:xfrm>
          <a:prstGeom prst="rect">
            <a:avLst/>
          </a:prstGeom>
        </p:spPr>
        <p:txBody>
          <a:bodyPr wrap="square">
            <a:spAutoFit/>
          </a:bodyPr>
          <a:lstStyle/>
          <a:p>
            <a:pPr marL="457109" marR="0" lvl="1"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Số</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lượng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giao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dịch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thực</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hiện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qua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khoản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tại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Bank</a:t>
            </a:r>
          </a:p>
        </p:txBody>
      </p:sp>
      <p:sp>
        <p:nvSpPr>
          <p:cNvPr id="41" name="Rectangle 40"/>
          <p:cNvSpPr/>
          <p:nvPr/>
        </p:nvSpPr>
        <p:spPr>
          <a:xfrm>
            <a:off x="-405488" y="3901465"/>
            <a:ext cx="4601890" cy="369332"/>
          </a:xfrm>
          <a:prstGeom prst="rect">
            <a:avLst/>
          </a:prstGeom>
        </p:spPr>
        <p:txBody>
          <a:bodyPr wrap="square">
            <a:spAutoFit/>
          </a:bodyPr>
          <a:lstStyle/>
          <a:p>
            <a:pPr marL="457109" marR="0" lvl="1" indent="0" algn="just"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số</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giao</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dịch</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Tài</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trợ</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thương</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mại</a:t>
            </a:r>
            <a:endPar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2" name="Rectangle 41"/>
          <p:cNvSpPr/>
          <p:nvPr/>
        </p:nvSpPr>
        <p:spPr>
          <a:xfrm>
            <a:off x="-401593" y="4663890"/>
            <a:ext cx="3518912" cy="369460"/>
          </a:xfrm>
          <a:prstGeom prst="rect">
            <a:avLst/>
          </a:prstGeom>
        </p:spPr>
        <p:txBody>
          <a:bodyPr wrap="none">
            <a:spAutoFit/>
          </a:bodyPr>
          <a:lstStyle/>
          <a:p>
            <a:pPr marL="457109" marR="0" lvl="1"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số</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mua</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bán</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Ngoại</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tệ</a:t>
            </a:r>
            <a:endPar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43" name="Rectangle 42"/>
          <p:cNvSpPr/>
          <p:nvPr/>
        </p:nvSpPr>
        <p:spPr>
          <a:xfrm>
            <a:off x="-367319" y="5222426"/>
            <a:ext cx="4270579" cy="646587"/>
          </a:xfrm>
          <a:prstGeom prst="rect">
            <a:avLst/>
          </a:prstGeom>
        </p:spPr>
        <p:txBody>
          <a:bodyPr wrap="square">
            <a:spAutoFit/>
          </a:bodyPr>
          <a:lstStyle/>
          <a:p>
            <a:pPr marL="457109" marR="0" lvl="1" indent="0" algn="just" defTabSz="91421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Số</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lượng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và</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Doanh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số</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giao</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dịch</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khác</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trả</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lương</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801"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thẻ</a:t>
            </a:r>
            <a:r>
              <a:rPr kumimoji="0" lang="en-US" sz="1801"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
        <p:nvSpPr>
          <p:cNvPr id="44" name="TextBox 43"/>
          <p:cNvSpPr txBox="1"/>
          <p:nvPr/>
        </p:nvSpPr>
        <p:spPr>
          <a:xfrm>
            <a:off x="6241589" y="2069189"/>
            <a:ext cx="1300356" cy="369460"/>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Thu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thuần</a:t>
            </a:r>
            <a:endPar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
        <p:nvSpPr>
          <p:cNvPr id="45" name="TextBox 44"/>
          <p:cNvSpPr txBox="1"/>
          <p:nvPr/>
        </p:nvSpPr>
        <p:spPr>
          <a:xfrm>
            <a:off x="6241590" y="2571328"/>
            <a:ext cx="1082348" cy="369460"/>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Thu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phí</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p>
        </p:txBody>
      </p:sp>
      <p:sp>
        <p:nvSpPr>
          <p:cNvPr id="46" name="TextBox 45"/>
          <p:cNvSpPr txBox="1"/>
          <p:nvPr/>
        </p:nvSpPr>
        <p:spPr>
          <a:xfrm>
            <a:off x="6280766" y="3113918"/>
            <a:ext cx="1233030" cy="338682"/>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Thu </a:t>
            </a:r>
            <a:r>
              <a:rPr kumimoji="0" lang="en-US" sz="16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thuần</a:t>
            </a:r>
            <a:r>
              <a:rPr kumimoji="0" lang="en-US" sz="16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p>
        </p:txBody>
      </p:sp>
      <p:sp>
        <p:nvSpPr>
          <p:cNvPr id="47" name="TextBox 46"/>
          <p:cNvSpPr txBox="1"/>
          <p:nvPr/>
        </p:nvSpPr>
        <p:spPr>
          <a:xfrm>
            <a:off x="6241590" y="3635825"/>
            <a:ext cx="1364476" cy="369460"/>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Thu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thuần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p>
        </p:txBody>
      </p:sp>
      <p:sp>
        <p:nvSpPr>
          <p:cNvPr id="48" name="TextBox 47"/>
          <p:cNvSpPr txBox="1"/>
          <p:nvPr/>
        </p:nvSpPr>
        <p:spPr>
          <a:xfrm>
            <a:off x="6280765" y="4149180"/>
            <a:ext cx="1364476" cy="369460"/>
          </a:xfrm>
          <a:prstGeom prst="rect">
            <a:avLst/>
          </a:prstGeom>
          <a:noFill/>
        </p:spPr>
        <p:txBody>
          <a:bodyPr wrap="non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Thu </a:t>
            </a: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thuần</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p>
        </p:txBody>
      </p:sp>
      <p:sp>
        <p:nvSpPr>
          <p:cNvPr id="49" name="TextBox 48"/>
          <p:cNvSpPr txBox="1"/>
          <p:nvPr/>
        </p:nvSpPr>
        <p:spPr>
          <a:xfrm>
            <a:off x="6614978" y="4602976"/>
            <a:ext cx="671980" cy="646587"/>
          </a:xfrm>
          <a:prstGeom prst="rect">
            <a:avLst/>
          </a:prstGeom>
          <a:noFill/>
        </p:spPr>
        <p:txBody>
          <a:bodyPr wrap="non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Thu </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err="1">
                <a:ln>
                  <a:noFill/>
                </a:ln>
                <a:solidFill>
                  <a:srgbClr val="FF0000"/>
                </a:solidFill>
                <a:effectLst/>
                <a:uLnTx/>
                <a:uFillTx/>
                <a:latin typeface="Arial" panose="020B0604020202020204" pitchFamily="34" charset="0"/>
                <a:cs typeface="Arial" panose="020B0604020202020204" pitchFamily="34" charset="0"/>
              </a:rPr>
              <a:t>Lãi</a:t>
            </a:r>
            <a:r>
              <a:rPr kumimoji="0" lang="en-US" sz="1801" b="1"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636151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S3bC7tNtEEWmhpjAobasS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S3bC7tNtEEWmhpjAobasS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S3bC7tNtEEWmhpjAobasS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29.xml><?xml version="1.0" encoding="utf-8"?>
<p:tagLst xmlns:a="http://schemas.openxmlformats.org/drawingml/2006/main" xmlns:r="http://schemas.openxmlformats.org/officeDocument/2006/relationships" xmlns:p="http://schemas.openxmlformats.org/presentationml/2006/main">
  <p:tag name="LTOP" val=" 237.25"/>
  <p:tag name="LLEFT" val=" 202"/>
  <p:tag name="NAME" val="Arro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30.xml><?xml version="1.0" encoding="utf-8"?>
<p:tagLst xmlns:a="http://schemas.openxmlformats.org/drawingml/2006/main" xmlns:r="http://schemas.openxmlformats.org/officeDocument/2006/relationships" xmlns:p="http://schemas.openxmlformats.org/presentationml/2006/main">
  <p:tag name="LTOP" val=" 392.25"/>
  <p:tag name="LLEFT" val=" 290.25"/>
  <p:tag name="NAME" val="Arrow"/>
</p:tagLst>
</file>

<file path=ppt/tags/tag131.xml><?xml version="1.0" encoding="utf-8"?>
<p:tagLst xmlns:a="http://schemas.openxmlformats.org/drawingml/2006/main" xmlns:r="http://schemas.openxmlformats.org/officeDocument/2006/relationships" xmlns:p="http://schemas.openxmlformats.org/presentationml/2006/main">
  <p:tag name="LTOP" val=" 264"/>
  <p:tag name="LLEFT" val=" 304.375"/>
</p:tagLst>
</file>

<file path=ppt/tags/tag132.xml><?xml version="1.0" encoding="utf-8"?>
<p:tagLst xmlns:a="http://schemas.openxmlformats.org/drawingml/2006/main" xmlns:r="http://schemas.openxmlformats.org/officeDocument/2006/relationships" xmlns:p="http://schemas.openxmlformats.org/presentationml/2006/main">
  <p:tag name="LTOP" val=" 188.25"/>
  <p:tag name="LLEFT" val=" 290.25"/>
  <p:tag name="NAME" val="Arro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46.xml><?xml version="1.0" encoding="utf-8"?>
<p:tagLst xmlns:a="http://schemas.openxmlformats.org/drawingml/2006/main" xmlns:r="http://schemas.openxmlformats.org/officeDocument/2006/relationships" xmlns:p="http://schemas.openxmlformats.org/presentationml/2006/main">
  <p:tag name="ORIGLEFT" val="281.875"/>
  <p:tag name="ORIGTOP" val="237.125"/>
  <p:tag name="ORIGHEIGHT" val="178.125"/>
  <p:tag name="ORIGWIDTH" val="267"/>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173.xml><?xml version="1.0" encoding="utf-8"?>
<p:tagLst xmlns:a="http://schemas.openxmlformats.org/drawingml/2006/main" xmlns:r="http://schemas.openxmlformats.org/officeDocument/2006/relationships" xmlns:p="http://schemas.openxmlformats.org/presentationml/2006/main">
  <p:tag name="HIDEME" val="YES"/>
</p:tagLst>
</file>

<file path=ppt/tags/tag174.xml><?xml version="1.0" encoding="utf-8"?>
<p:tagLst xmlns:a="http://schemas.openxmlformats.org/drawingml/2006/main" xmlns:r="http://schemas.openxmlformats.org/officeDocument/2006/relationships" xmlns:p="http://schemas.openxmlformats.org/presentationml/2006/main">
  <p:tag name="HIDEME" val="YES"/>
</p:tagLst>
</file>

<file path=ppt/tags/tag175.xml><?xml version="1.0" encoding="utf-8"?>
<p:tagLst xmlns:a="http://schemas.openxmlformats.org/drawingml/2006/main" xmlns:r="http://schemas.openxmlformats.org/officeDocument/2006/relationships" xmlns:p="http://schemas.openxmlformats.org/presentationml/2006/main">
  <p:tag name="HIDEME" val="YES"/>
</p:tagLst>
</file>

<file path=ppt/tags/tag176.xml><?xml version="1.0" encoding="utf-8"?>
<p:tagLst xmlns:a="http://schemas.openxmlformats.org/drawingml/2006/main" xmlns:r="http://schemas.openxmlformats.org/officeDocument/2006/relationships" xmlns:p="http://schemas.openxmlformats.org/presentationml/2006/main">
  <p:tag name="HIDEME" val="YES"/>
</p:tagLst>
</file>

<file path=ppt/tags/tag177.xml><?xml version="1.0" encoding="utf-8"?>
<p:tagLst xmlns:a="http://schemas.openxmlformats.org/drawingml/2006/main" xmlns:r="http://schemas.openxmlformats.org/officeDocument/2006/relationships" xmlns:p="http://schemas.openxmlformats.org/presentationml/2006/main">
  <p:tag name="HIDEME" val="YES"/>
</p:tagLst>
</file>

<file path=ppt/tags/tag178.xml><?xml version="1.0" encoding="utf-8"?>
<p:tagLst xmlns:a="http://schemas.openxmlformats.org/drawingml/2006/main" xmlns:r="http://schemas.openxmlformats.org/officeDocument/2006/relationships" xmlns:p="http://schemas.openxmlformats.org/presentationml/2006/main">
  <p:tag name="LLEFT" val=" 9.75"/>
  <p:tag name="LTOP" val=" 100.375"/>
  <p:tag name="ORIGLEFT" val="310.5"/>
  <p:tag name="ORIGTOP" val="37"/>
  <p:tag name="ORIGHEIGHT" val="38.375"/>
  <p:tag name="ORIGWIDTH" val="15.875"/>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27.xml><?xml version="1.0" encoding="utf-8"?>
<p:tagLst xmlns:a="http://schemas.openxmlformats.org/drawingml/2006/main" xmlns:r="http://schemas.openxmlformats.org/officeDocument/2006/relationships" xmlns:p="http://schemas.openxmlformats.org/presentationml/2006/main">
  <p:tag name="NAME" val="SingleBoat"/>
</p:tagLst>
</file>

<file path=ppt/tags/tag28.xml><?xml version="1.0" encoding="utf-8"?>
<p:tagLst xmlns:a="http://schemas.openxmlformats.org/drawingml/2006/main" xmlns:r="http://schemas.openxmlformats.org/officeDocument/2006/relationships" xmlns:p="http://schemas.openxmlformats.org/presentationml/2006/main">
  <p:tag name="NAME" val="SingleBoat"/>
</p:tagLst>
</file>

<file path=ppt/tags/tag29.xml><?xml version="1.0" encoding="utf-8"?>
<p:tagLst xmlns:a="http://schemas.openxmlformats.org/drawingml/2006/main" xmlns:r="http://schemas.openxmlformats.org/officeDocument/2006/relationships" xmlns:p="http://schemas.openxmlformats.org/presentationml/2006/main">
  <p:tag name="NAME" val="SingleBoa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x2hHXUBCskCnutTwtHfZ5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3Yfi33kOUGWUzI0ufiI7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vyTIjOqLUmU.PbwYqVBc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TvyTIjOqLUmU.PbwYqVBcg"/>
</p:tagLst>
</file>

<file path=ppt/tags/tag34.xml><?xml version="1.0" encoding="utf-8"?>
<p:tagLst xmlns:a="http://schemas.openxmlformats.org/drawingml/2006/main" xmlns:r="http://schemas.openxmlformats.org/officeDocument/2006/relationships" xmlns:p="http://schemas.openxmlformats.org/presentationml/2006/main">
  <p:tag name="NAME" val="SingleBoatShap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6wUmCkBW30mi86chtoacfg"/>
  <p:tag name="NAME" val="SingleBoatText"/>
</p:tagLst>
</file>

<file path=ppt/tags/tag36.xml><?xml version="1.0" encoding="utf-8"?>
<p:tagLst xmlns:a="http://schemas.openxmlformats.org/drawingml/2006/main" xmlns:r="http://schemas.openxmlformats.org/officeDocument/2006/relationships" xmlns:p="http://schemas.openxmlformats.org/presentationml/2006/main">
  <p:tag name="NAME" val="SingleBoatShap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6wUmCkBW30mi86chtoacfg"/>
  <p:tag name="NAME" val="SingleBoatText"/>
</p:tagLst>
</file>

<file path=ppt/tags/tag38.xml><?xml version="1.0" encoding="utf-8"?>
<p:tagLst xmlns:a="http://schemas.openxmlformats.org/drawingml/2006/main" xmlns:r="http://schemas.openxmlformats.org/officeDocument/2006/relationships" xmlns:p="http://schemas.openxmlformats.org/presentationml/2006/main">
  <p:tag name="NAME" val="SingleBoatShap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6wUmCkBW30mi86chtoacfg"/>
  <p:tag name="NAME" val="SingleBoatText"/>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40.xml><?xml version="1.0" encoding="utf-8"?>
<p:tagLst xmlns:a="http://schemas.openxmlformats.org/drawingml/2006/main" xmlns:r="http://schemas.openxmlformats.org/officeDocument/2006/relationships" xmlns:p="http://schemas.openxmlformats.org/presentationml/2006/main">
  <p:tag name="NAME" val="SingleBoat"/>
</p:tagLst>
</file>

<file path=ppt/tags/tag41.xml><?xml version="1.0" encoding="utf-8"?>
<p:tagLst xmlns:a="http://schemas.openxmlformats.org/drawingml/2006/main" xmlns:r="http://schemas.openxmlformats.org/officeDocument/2006/relationships" xmlns:p="http://schemas.openxmlformats.org/presentationml/2006/main">
  <p:tag name="NAME" val="SingleBoat"/>
</p:tagLst>
</file>

<file path=ppt/tags/tag42.xml><?xml version="1.0" encoding="utf-8"?>
<p:tagLst xmlns:a="http://schemas.openxmlformats.org/drawingml/2006/main" xmlns:r="http://schemas.openxmlformats.org/officeDocument/2006/relationships" xmlns:p="http://schemas.openxmlformats.org/presentationml/2006/main">
  <p:tag name="NAME" val="SingleBoat"/>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x2hHXUBCskCnutTwtHfZ5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a3Yfi33kOUGWUzI0ufiI7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TvyTIjOqLUmU.PbwYqVBc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TvyTIjOqLUmU.PbwYqVBc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TvyTIjOqLUmU.PbwYqVBcg"/>
</p:tagLst>
</file>

<file path=ppt/tags/tag48.xml><?xml version="1.0" encoding="utf-8"?>
<p:tagLst xmlns:a="http://schemas.openxmlformats.org/drawingml/2006/main" xmlns:r="http://schemas.openxmlformats.org/officeDocument/2006/relationships" xmlns:p="http://schemas.openxmlformats.org/presentationml/2006/main">
  <p:tag name="NAME" val="SingleBoatShap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6wUmCkBW30mi86chtoacfg"/>
  <p:tag name="NAME" val="SingleBoatText"/>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50.xml><?xml version="1.0" encoding="utf-8"?>
<p:tagLst xmlns:a="http://schemas.openxmlformats.org/drawingml/2006/main" xmlns:r="http://schemas.openxmlformats.org/officeDocument/2006/relationships" xmlns:p="http://schemas.openxmlformats.org/presentationml/2006/main">
  <p:tag name="NAME" val="SingleBoatShap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6wUmCkBW30mi86chtoacfg"/>
  <p:tag name="NAME" val="SingleBoatText"/>
</p:tagLst>
</file>

<file path=ppt/tags/tag52.xml><?xml version="1.0" encoding="utf-8"?>
<p:tagLst xmlns:a="http://schemas.openxmlformats.org/drawingml/2006/main" xmlns:r="http://schemas.openxmlformats.org/officeDocument/2006/relationships" xmlns:p="http://schemas.openxmlformats.org/presentationml/2006/main">
  <p:tag name="NAME" val="SingleBoatShap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6wUmCkBW30mi86chtoacfg"/>
  <p:tag name="NAME" val="SingleBoatText"/>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WCkwD4uZDUS9UVtofNSmU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J_xZeVyvzUOv.1GYTTkAV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NB25MERLdEKpz99oeVeil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jHhCG_8hLUy6x6AbPGfhr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hEF0zNcGQEeJHHgVWjK1g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uSQFmA3x.E2mVfv.eMIhZ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67.xml><?xml version="1.0" encoding="utf-8"?>
<p:tagLst xmlns:a="http://schemas.openxmlformats.org/drawingml/2006/main" xmlns:r="http://schemas.openxmlformats.org/officeDocument/2006/relationships" xmlns:p="http://schemas.openxmlformats.org/presentationml/2006/main">
  <p:tag name="NAME" val="SingleBoatShape"/>
</p:tagLst>
</file>

<file path=ppt/tags/tag68.xml><?xml version="1.0" encoding="utf-8"?>
<p:tagLst xmlns:a="http://schemas.openxmlformats.org/drawingml/2006/main" xmlns:r="http://schemas.openxmlformats.org/officeDocument/2006/relationships" xmlns:p="http://schemas.openxmlformats.org/presentationml/2006/main">
  <p:tag name="NAME" val="SingleBoatText"/>
</p:tagLst>
</file>

<file path=ppt/tags/tag69.xml><?xml version="1.0" encoding="utf-8"?>
<p:tagLst xmlns:a="http://schemas.openxmlformats.org/drawingml/2006/main" xmlns:r="http://schemas.openxmlformats.org/officeDocument/2006/relationships" xmlns:p="http://schemas.openxmlformats.org/presentationml/2006/main">
  <p:tag name="NAME" val="SingleBoatShap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6yv_yvWzUuzBGcXynMLpA"/>
</p:tagLst>
</file>

<file path=ppt/tags/tag70.xml><?xml version="1.0" encoding="utf-8"?>
<p:tagLst xmlns:a="http://schemas.openxmlformats.org/drawingml/2006/main" xmlns:r="http://schemas.openxmlformats.org/officeDocument/2006/relationships" xmlns:p="http://schemas.openxmlformats.org/presentationml/2006/main">
  <p:tag name="NAME" val="SingleBoatText"/>
</p:tagLst>
</file>

<file path=ppt/tags/tag71.xml><?xml version="1.0" encoding="utf-8"?>
<p:tagLst xmlns:a="http://schemas.openxmlformats.org/drawingml/2006/main" xmlns:r="http://schemas.openxmlformats.org/officeDocument/2006/relationships" xmlns:p="http://schemas.openxmlformats.org/presentationml/2006/main">
  <p:tag name="NAME" val="SingleBoatShape"/>
</p:tagLst>
</file>

<file path=ppt/tags/tag72.xml><?xml version="1.0" encoding="utf-8"?>
<p:tagLst xmlns:a="http://schemas.openxmlformats.org/drawingml/2006/main" xmlns:r="http://schemas.openxmlformats.org/officeDocument/2006/relationships" xmlns:p="http://schemas.openxmlformats.org/presentationml/2006/main">
  <p:tag name="NAME" val="SingleBoatText"/>
</p:tagLst>
</file>

<file path=ppt/tags/tag73.xml><?xml version="1.0" encoding="utf-8"?>
<p:tagLst xmlns:a="http://schemas.openxmlformats.org/drawingml/2006/main" xmlns:r="http://schemas.openxmlformats.org/officeDocument/2006/relationships" xmlns:p="http://schemas.openxmlformats.org/presentationml/2006/main">
  <p:tag name="NAME" val="SingleBoatShape"/>
</p:tagLst>
</file>

<file path=ppt/tags/tag74.xml><?xml version="1.0" encoding="utf-8"?>
<p:tagLst xmlns:a="http://schemas.openxmlformats.org/drawingml/2006/main" xmlns:r="http://schemas.openxmlformats.org/officeDocument/2006/relationships" xmlns:p="http://schemas.openxmlformats.org/presentationml/2006/main">
  <p:tag name="NAME" val="SingleBoatText"/>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BdIczot71UervlZLGr641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C_4LjrkysEG4fqByUYc.B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tKY_k5INw02LjPxjzFRn4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d_XuppzbqUmA9Kw8UpmO1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S3bC7tNtEEWmhpjAobasS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M46WVwaDZ0mtDT41oxpnZ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XBjx_dUhxUqSsdFaN4fr9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Lxjm8iJ2uUy7InjzA5KZW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ZDS20ADMIEuJePsFuSyvi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J8ePRX9ci0yy8SY4cYJLE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H38DRxrUV0OkSJeAmJvMM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nm5OmtG410idXZDS1xtoI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En3MrAbQk0Cm_3HkdN0Pw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XnsYuHr0C0WOb4o4daYUv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FPDb8HkXo0SDJr2Q276XY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07GtY4hmAkuJ5KHcd8Dxr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O_tZKwmokCKUqMyY3Bw6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yo8HnccyFUu31xzMwo6oh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SOQ0IbdXxECMpXmcOD2km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0I0L8bB8Ei.dn.uNPCJE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r3e2.Mn7x0WmwkFhFFAtz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4T2KKeIBfUS0nXNStQAZb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a1c3JTik_keEMQnJvqMR8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Ao2MlG5Z_EWG.MeZoZxzT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z_V1YEpKUkurbDvTore18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HjiY7MKwlEWOGpZzIhBKj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mU1T9zgH2kCh1XqWHbrVC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3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38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40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4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8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0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5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8.xml><?xml version="1.0" encoding="utf-8"?>
<a:theme xmlns:a="http://schemas.openxmlformats.org/drawingml/2006/main" name="5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58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60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2.xml><?xml version="1.0" encoding="utf-8"?>
<a:theme xmlns:a="http://schemas.openxmlformats.org/drawingml/2006/main" name="6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3.xml><?xml version="1.0" encoding="utf-8"?>
<a:theme xmlns:a="http://schemas.openxmlformats.org/drawingml/2006/main" name="6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4.xml><?xml version="1.0" encoding="utf-8"?>
<a:theme xmlns:a="http://schemas.openxmlformats.org/drawingml/2006/main" name="6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6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6.xml><?xml version="1.0" encoding="utf-8"?>
<a:theme xmlns:a="http://schemas.openxmlformats.org/drawingml/2006/main" name="6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7.xml><?xml version="1.0" encoding="utf-8"?>
<a:theme xmlns:a="http://schemas.openxmlformats.org/drawingml/2006/main" name="6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8468</TotalTime>
  <Words>9576</Words>
  <Application>Microsoft Office PowerPoint</Application>
  <PresentationFormat>Widescreen</PresentationFormat>
  <Paragraphs>1220</Paragraphs>
  <Slides>102</Slides>
  <Notes>0</Notes>
  <HiddenSlides>0</HiddenSlides>
  <MMClips>0</MMClips>
  <ScaleCrop>false</ScaleCrop>
  <HeadingPairs>
    <vt:vector size="6" baseType="variant">
      <vt:variant>
        <vt:lpstr>Fonts Used</vt:lpstr>
      </vt:variant>
      <vt:variant>
        <vt:i4>6</vt:i4>
      </vt:variant>
      <vt:variant>
        <vt:lpstr>Theme</vt:lpstr>
      </vt:variant>
      <vt:variant>
        <vt:i4>67</vt:i4>
      </vt:variant>
      <vt:variant>
        <vt:lpstr>Slide Titles</vt:lpstr>
      </vt:variant>
      <vt:variant>
        <vt:i4>102</vt:i4>
      </vt:variant>
    </vt:vector>
  </HeadingPairs>
  <TitlesOfParts>
    <vt:vector size="175" baseType="lpstr">
      <vt:lpstr>Arial</vt:lpstr>
      <vt:lpstr>Calibri</vt:lpstr>
      <vt:lpstr>Calibri Light</vt:lpstr>
      <vt:lpstr>Lato Light</vt:lpstr>
      <vt:lpstr>Times New Roman</vt:lpstr>
      <vt:lpstr>Wingdings</vt: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20_Office Theme</vt:lpstr>
      <vt:lpstr>21_Office Theme</vt:lpstr>
      <vt:lpstr>22_Office Theme</vt:lpstr>
      <vt:lpstr>23_Office Theme</vt:lpstr>
      <vt:lpstr>24_Office Theme</vt:lpstr>
      <vt:lpstr>25_Office Theme</vt:lpstr>
      <vt:lpstr>26_Office Theme</vt:lpstr>
      <vt:lpstr>27_Office Theme</vt:lpstr>
      <vt:lpstr>28_Office Theme</vt:lpstr>
      <vt:lpstr>29_Office Theme</vt:lpstr>
      <vt:lpstr>30_Office Theme</vt:lpstr>
      <vt:lpstr>32_Office Theme</vt:lpstr>
      <vt:lpstr>31_Office Theme</vt:lpstr>
      <vt:lpstr>33_Office Theme</vt:lpstr>
      <vt:lpstr>34_Office Theme</vt:lpstr>
      <vt:lpstr>35_Office Theme</vt:lpstr>
      <vt:lpstr>36_Office Theme</vt:lpstr>
      <vt:lpstr>37_Office Theme</vt:lpstr>
      <vt:lpstr>38_Office Theme</vt:lpstr>
      <vt:lpstr>39_Office Theme</vt:lpstr>
      <vt:lpstr>40_Office Theme</vt:lpstr>
      <vt:lpstr>41_Office Theme</vt:lpstr>
      <vt:lpstr>42_Office Theme</vt:lpstr>
      <vt:lpstr>43_Office Theme</vt:lpstr>
      <vt:lpstr>44_Office Theme</vt:lpstr>
      <vt:lpstr>45_Office Theme</vt:lpstr>
      <vt:lpstr>46_Office Theme</vt:lpstr>
      <vt:lpstr>47_Office Theme</vt:lpstr>
      <vt:lpstr>48_Office Theme</vt:lpstr>
      <vt:lpstr>49_Office Theme</vt:lpstr>
      <vt:lpstr>50_Office Theme</vt:lpstr>
      <vt:lpstr>51_Office Theme</vt:lpstr>
      <vt:lpstr>52_Office Theme</vt:lpstr>
      <vt:lpstr>53_Office Theme</vt:lpstr>
      <vt:lpstr>54_Office Theme</vt:lpstr>
      <vt:lpstr>55_Office Theme</vt:lpstr>
      <vt:lpstr>56_Office Theme</vt:lpstr>
      <vt:lpstr>57_Office Theme</vt:lpstr>
      <vt:lpstr>58_Office Theme</vt:lpstr>
      <vt:lpstr>59_Office Theme</vt:lpstr>
      <vt:lpstr>60_Office Theme</vt:lpstr>
      <vt:lpstr>61_Office Theme</vt:lpstr>
      <vt:lpstr>62_Office Theme</vt:lpstr>
      <vt:lpstr>63_Office Theme</vt:lpstr>
      <vt:lpstr>64_Office Theme</vt:lpstr>
      <vt:lpstr>65_Office Theme</vt:lpstr>
      <vt:lpstr>67_Office Theme</vt:lpstr>
      <vt:lpstr>TÍN DỤNG BỀN VỮNG TỪ NGÂN HÀNG</vt:lpstr>
      <vt:lpstr>Kết nối Không giới hạn</vt:lpstr>
      <vt:lpstr>Game- Khởi động</vt:lpstr>
      <vt:lpstr>PowerPoint Presentation</vt:lpstr>
      <vt:lpstr>Đánh giá sức khỏe tài chính doanh nghiệp</vt:lpstr>
      <vt:lpstr>Câu hỏi Thảo luận</vt:lpstr>
      <vt:lpstr>Các loại hình DN và đặc thù DN theo ngành</vt:lpstr>
      <vt:lpstr>Câu hỏi Thảo luận</vt:lpstr>
      <vt:lpstr>Tầm và Vị thế của DNVVN</vt:lpstr>
      <vt:lpstr>Sức khỏe DN VVN thế nào?</vt:lpstr>
      <vt:lpstr>Đánh giá sức khỏe tài chính &amp; Nhận định</vt:lpstr>
      <vt:lpstr>Khó tiếp cận vốn vay</vt:lpstr>
      <vt:lpstr>Câu hỏi Thảo luận</vt:lpstr>
      <vt:lpstr>Khó khăn tiếp cận vốn vì?</vt:lpstr>
      <vt:lpstr>Agenda</vt:lpstr>
      <vt:lpstr>Nguồn tiếp cận vốn của Doanh nghiệp </vt:lpstr>
      <vt:lpstr>Đặc trưng từng nhóm vốn</vt:lpstr>
      <vt:lpstr>Nhu cầu vốn của DN và Giải pháp từ Bank</vt:lpstr>
      <vt:lpstr>Nhu cầu vốn của DN và Giải pháp từ Bank</vt:lpstr>
      <vt:lpstr>Agenda</vt:lpstr>
      <vt:lpstr>Một số sản phẩm cho vay của Bank</vt:lpstr>
      <vt:lpstr>Hạn mức và Khoản vay</vt:lpstr>
      <vt:lpstr>Câu hỏi Thảo luận</vt:lpstr>
      <vt:lpstr>Thế chấp và Tín chấp</vt:lpstr>
      <vt:lpstr>Sản phẩm Vay</vt:lpstr>
      <vt:lpstr>Sản phẩm Bảo Lãnh</vt:lpstr>
      <vt:lpstr>Các loại Bảo lãnh</vt:lpstr>
      <vt:lpstr>Sản phẩm về Tài trợ Thương mại</vt:lpstr>
      <vt:lpstr>Sản phẩm về Tài trợ Thương mại</vt:lpstr>
      <vt:lpstr>Tài trợ Hợp đồng Xuất khẩu/Xuất khẩu trước giao hàng</vt:lpstr>
      <vt:lpstr>CHIẾT KHẤU HỐI PHIẾU/ TÀI TRỢ BỘ CHỨNG TỪ XUẤT KHẨU THEO PHƯƠNG THỨC L/C</vt:lpstr>
      <vt:lpstr>Agenda</vt:lpstr>
      <vt:lpstr>PowerPoint Presentation</vt:lpstr>
      <vt:lpstr>PowerPoint Presentation</vt:lpstr>
      <vt:lpstr>PowerPoint Presentation</vt:lpstr>
      <vt:lpstr>Bộ hồ sơ tiêu chuẩn khi Vay vốn</vt:lpstr>
      <vt:lpstr>Hồ sơ Pháp lý</vt:lpstr>
      <vt:lpstr>Hồ sơ Tài chính</vt:lpstr>
      <vt:lpstr>Hồ sơ Hoạt động</vt:lpstr>
      <vt:lpstr>Hồ sơ Tài sản Bảo đảm</vt:lpstr>
      <vt:lpstr>Câu hỏi Thảo luận</vt:lpstr>
      <vt:lpstr>Những vướng mắc hồ sơ các DN hay gặp phải </vt:lpstr>
      <vt:lpstr>Agenda</vt:lpstr>
      <vt:lpstr>Một số sàng lọc cơ bản ban đầu khi tiếp cận vốn</vt:lpstr>
      <vt:lpstr>Bank hay từ chối cho vay &amp; Hạn mức thấp vì?</vt:lpstr>
      <vt:lpstr>Đánh giá xếp hạng khách hàng – Tiêu chí</vt:lpstr>
      <vt:lpstr>Đánh giá xếp hạng khách hàng – Tiêu chí</vt:lpstr>
      <vt:lpstr>Câu hỏi Thảo luận</vt:lpstr>
      <vt:lpstr>PowerPoint Presentation</vt:lpstr>
      <vt:lpstr>Cách tính và Ý nghĩa các chỉ số mà Bank quan tâm</vt:lpstr>
      <vt:lpstr>Cách tính và Ý nghĩa các chỉ số mà Bank quan tâm</vt:lpstr>
      <vt:lpstr>PowerPoint Presentation</vt:lpstr>
      <vt:lpstr>PowerPoint Presentation</vt:lpstr>
      <vt:lpstr>PowerPoint Presentation</vt:lpstr>
      <vt:lpstr>PowerPoint Presentation</vt:lpstr>
      <vt:lpstr>PowerPoint Presentation</vt:lpstr>
      <vt:lpstr>PowerPoint Presentation</vt:lpstr>
      <vt:lpstr>Chi tiết Công thức Chỉ số </vt:lpstr>
      <vt:lpstr>Phương án Vay vốn</vt:lpstr>
      <vt:lpstr>Xây dựng Phương án Vay vốn </vt:lpstr>
      <vt:lpstr>Xây dựng Phương án Vay vốn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Luồng đánh giá tín dụng của Bank</vt:lpstr>
      <vt:lpstr>Bank đánh giá từ các nguồn nào?</vt:lpstr>
      <vt:lpstr>PowerPoint Presentation</vt:lpstr>
      <vt:lpstr>PowerPoint Presentation</vt:lpstr>
      <vt:lpstr>PowerPoint Presentation</vt:lpstr>
      <vt:lpstr>Nếu bạn là banker bạn sẽ …..</vt:lpstr>
      <vt:lpstr>Agenda</vt:lpstr>
      <vt:lpstr>Các loại hình Tài sản sử dụng làm TSBĐ cho khoản vay</vt:lpstr>
      <vt:lpstr>PowerPoint Presentation</vt:lpstr>
      <vt:lpstr>PowerPoint Presentation</vt:lpstr>
      <vt:lpstr>Tài sản Bảo đảm là Phương tiện Vận tải</vt:lpstr>
      <vt:lpstr>Tài sản Bảo đảm là Máy móc Thiết bị</vt:lpstr>
      <vt:lpstr>Tài sản Bảo đảm là Hàng hóa</vt:lpstr>
      <vt:lpstr>Agenda</vt:lpstr>
      <vt:lpstr>Luồng quản lý Sau Giải ngân của Bank</vt:lpstr>
      <vt:lpstr>PowerPoint Presentation</vt:lpstr>
      <vt:lpstr>PowerPoint Presentation</vt:lpstr>
      <vt:lpstr>Cảnh báo sớm như thế nào?</vt:lpstr>
      <vt:lpstr>PowerPoint Presentation</vt:lpstr>
      <vt:lpstr>CIC và Các phát sinh liên quan</vt:lpstr>
      <vt:lpstr>Nhóm Nợ và Các phát sinh liên quan</vt:lpstr>
      <vt:lpstr>Doanh nghiệp cần cung cấp gì</vt:lpstr>
      <vt:lpstr>PowerPoint Presentation</vt:lpstr>
      <vt:lpstr>Bank có thích Xử lý nợ khách hàng không?</vt:lpstr>
      <vt:lpstr>Quản lý nợ và Xử lý nợ từ phía Ngân hàng</vt:lpstr>
      <vt:lpstr>Chia sẻ thêm: Đàm phán giá/lãi suất </vt:lpstr>
      <vt:lpstr>Nguyên tắc Ví Doanh nghiệp – Gói Doanh thu của Bank</vt:lpstr>
      <vt:lpstr>Nguyên tắc Ví Doanh nghiệp – Gói Doanh thu của Bank</vt:lpstr>
      <vt:lpstr>Doanh nghiệp nên quan hệ và giao dịch với 1-2 Bank</vt:lpstr>
      <vt:lpstr>Cái gì sẽ tác động tới Lãi Suất áp dụng?</vt:lpstr>
      <vt:lpstr>Giá và Lãi suất – DN “mặc cả” ở đâu?</vt:lpstr>
      <vt:lpstr>PowerPoint Presentation</vt:lpstr>
      <vt:lpstr>PowerPoint Presentation</vt:lpstr>
    </vt:vector>
  </TitlesOfParts>
  <Company>MaritimeBank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Hiep Nguyen Van (CL-P.GDK)</dc:creator>
  <cp:lastModifiedBy>Phan Le Ha</cp:lastModifiedBy>
  <cp:revision>251</cp:revision>
  <dcterms:created xsi:type="dcterms:W3CDTF">2021-08-04T09:02:34Z</dcterms:created>
  <dcterms:modified xsi:type="dcterms:W3CDTF">2021-10-11T03:24:23Z</dcterms:modified>
</cp:coreProperties>
</file>